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3.xml" ContentType="application/vnd.openxmlformats-officedocument.presentationml.tags+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4.xml" ContentType="application/vnd.openxmlformats-officedocument.presentationml.tags+xml"/>
  <Override PartName="/ppt/notesSlides/notesSlide8.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24"/>
  </p:notesMasterIdLst>
  <p:handoutMasterIdLst>
    <p:handoutMasterId r:id="rId125"/>
  </p:handoutMasterIdLst>
  <p:sldIdLst>
    <p:sldId id="273" r:id="rId2"/>
    <p:sldId id="257" r:id="rId3"/>
    <p:sldId id="661" r:id="rId4"/>
    <p:sldId id="662" r:id="rId5"/>
    <p:sldId id="671" r:id="rId6"/>
    <p:sldId id="672" r:id="rId7"/>
    <p:sldId id="673" r:id="rId8"/>
    <p:sldId id="674" r:id="rId9"/>
    <p:sldId id="675" r:id="rId10"/>
    <p:sldId id="676" r:id="rId11"/>
    <p:sldId id="677" r:id="rId12"/>
    <p:sldId id="678" r:id="rId13"/>
    <p:sldId id="679" r:id="rId14"/>
    <p:sldId id="680" r:id="rId15"/>
    <p:sldId id="681" r:id="rId16"/>
    <p:sldId id="682" r:id="rId17"/>
    <p:sldId id="683" r:id="rId18"/>
    <p:sldId id="684" r:id="rId19"/>
    <p:sldId id="685" r:id="rId20"/>
    <p:sldId id="686" r:id="rId21"/>
    <p:sldId id="687" r:id="rId22"/>
    <p:sldId id="688" r:id="rId23"/>
    <p:sldId id="689" r:id="rId24"/>
    <p:sldId id="690" r:id="rId25"/>
    <p:sldId id="691" r:id="rId26"/>
    <p:sldId id="692" r:id="rId27"/>
    <p:sldId id="693" r:id="rId28"/>
    <p:sldId id="694" r:id="rId29"/>
    <p:sldId id="695" r:id="rId30"/>
    <p:sldId id="696" r:id="rId31"/>
    <p:sldId id="697" r:id="rId32"/>
    <p:sldId id="698" r:id="rId33"/>
    <p:sldId id="699" r:id="rId34"/>
    <p:sldId id="700" r:id="rId35"/>
    <p:sldId id="701" r:id="rId36"/>
    <p:sldId id="702" r:id="rId37"/>
    <p:sldId id="703" r:id="rId38"/>
    <p:sldId id="704" r:id="rId39"/>
    <p:sldId id="705" r:id="rId40"/>
    <p:sldId id="706" r:id="rId41"/>
    <p:sldId id="707" r:id="rId42"/>
    <p:sldId id="708" r:id="rId43"/>
    <p:sldId id="709" r:id="rId44"/>
    <p:sldId id="710" r:id="rId45"/>
    <p:sldId id="711" r:id="rId46"/>
    <p:sldId id="712" r:id="rId47"/>
    <p:sldId id="713" r:id="rId48"/>
    <p:sldId id="714" r:id="rId49"/>
    <p:sldId id="715" r:id="rId50"/>
    <p:sldId id="716" r:id="rId51"/>
    <p:sldId id="717" r:id="rId52"/>
    <p:sldId id="718" r:id="rId53"/>
    <p:sldId id="719" r:id="rId54"/>
    <p:sldId id="720" r:id="rId55"/>
    <p:sldId id="721" r:id="rId56"/>
    <p:sldId id="722" r:id="rId57"/>
    <p:sldId id="723" r:id="rId58"/>
    <p:sldId id="724" r:id="rId59"/>
    <p:sldId id="725" r:id="rId60"/>
    <p:sldId id="726" r:id="rId61"/>
    <p:sldId id="727" r:id="rId62"/>
    <p:sldId id="728" r:id="rId63"/>
    <p:sldId id="517" r:id="rId64"/>
    <p:sldId id="669" r:id="rId65"/>
    <p:sldId id="417" r:id="rId66"/>
    <p:sldId id="664" r:id="rId67"/>
    <p:sldId id="469" r:id="rId68"/>
    <p:sldId id="420" r:id="rId69"/>
    <p:sldId id="558" r:id="rId70"/>
    <p:sldId id="559" r:id="rId71"/>
    <p:sldId id="560" r:id="rId72"/>
    <p:sldId id="646" r:id="rId73"/>
    <p:sldId id="647" r:id="rId74"/>
    <p:sldId id="648" r:id="rId75"/>
    <p:sldId id="649" r:id="rId76"/>
    <p:sldId id="650" r:id="rId77"/>
    <p:sldId id="651" r:id="rId78"/>
    <p:sldId id="653" r:id="rId79"/>
    <p:sldId id="654" r:id="rId80"/>
    <p:sldId id="656" r:id="rId81"/>
    <p:sldId id="659" r:id="rId82"/>
    <p:sldId id="660" r:id="rId83"/>
    <p:sldId id="594" r:id="rId84"/>
    <p:sldId id="595" r:id="rId85"/>
    <p:sldId id="596" r:id="rId86"/>
    <p:sldId id="597" r:id="rId87"/>
    <p:sldId id="598" r:id="rId88"/>
    <p:sldId id="600" r:id="rId89"/>
    <p:sldId id="601" r:id="rId90"/>
    <p:sldId id="602" r:id="rId91"/>
    <p:sldId id="603" r:id="rId92"/>
    <p:sldId id="605" r:id="rId93"/>
    <p:sldId id="604" r:id="rId94"/>
    <p:sldId id="609" r:id="rId95"/>
    <p:sldId id="610" r:id="rId96"/>
    <p:sldId id="611" r:id="rId97"/>
    <p:sldId id="612" r:id="rId98"/>
    <p:sldId id="614" r:id="rId99"/>
    <p:sldId id="615" r:id="rId100"/>
    <p:sldId id="616" r:id="rId101"/>
    <p:sldId id="617" r:id="rId102"/>
    <p:sldId id="618" r:id="rId103"/>
    <p:sldId id="622" r:id="rId104"/>
    <p:sldId id="623" r:id="rId105"/>
    <p:sldId id="624" r:id="rId106"/>
    <p:sldId id="626" r:id="rId107"/>
    <p:sldId id="628" r:id="rId108"/>
    <p:sldId id="631" r:id="rId109"/>
    <p:sldId id="632" r:id="rId110"/>
    <p:sldId id="633" r:id="rId111"/>
    <p:sldId id="634" r:id="rId112"/>
    <p:sldId id="637" r:id="rId113"/>
    <p:sldId id="640" r:id="rId114"/>
    <p:sldId id="644" r:id="rId115"/>
    <p:sldId id="645" r:id="rId116"/>
    <p:sldId id="274" r:id="rId117"/>
    <p:sldId id="665" r:id="rId118"/>
    <p:sldId id="666" r:id="rId119"/>
    <p:sldId id="667" r:id="rId120"/>
    <p:sldId id="670" r:id="rId121"/>
    <p:sldId id="663" r:id="rId122"/>
    <p:sldId id="492" r:id="rId123"/>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908" autoAdjust="0"/>
    <p:restoredTop sz="78447" autoAdjust="0"/>
  </p:normalViewPr>
  <p:slideViewPr>
    <p:cSldViewPr>
      <p:cViewPr>
        <p:scale>
          <a:sx n="60" d="100"/>
          <a:sy n="60" d="100"/>
        </p:scale>
        <p:origin x="-1618" y="72"/>
      </p:cViewPr>
      <p:guideLst>
        <p:guide orient="horz" pos="2160"/>
        <p:guide pos="2880"/>
      </p:guideLst>
    </p:cSldViewPr>
  </p:slideViewPr>
  <p:notesTextViewPr>
    <p:cViewPr>
      <p:scale>
        <a:sx n="100" d="100"/>
        <a:sy n="100" d="100"/>
      </p:scale>
      <p:origin x="0" y="0"/>
    </p:cViewPr>
  </p:notesTextViewPr>
  <p:sorterViewPr>
    <p:cViewPr>
      <p:scale>
        <a:sx n="90" d="100"/>
        <a:sy n="90" d="100"/>
      </p:scale>
      <p:origin x="0" y="9149"/>
    </p:cViewPr>
  </p:sorterViewPr>
  <p:notesViewPr>
    <p:cSldViewPr>
      <p:cViewPr varScale="1">
        <p:scale>
          <a:sx n="64" d="100"/>
          <a:sy n="64" d="100"/>
        </p:scale>
        <p:origin x="-1608" y="-91"/>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theme" Target="theme/theme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notesMaster" Target="notesMasters/notesMaster1.xml"/><Relationship Id="rId12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9CFD61C-885C-4AAC-9875-0B0ABD895F0A}" type="doc">
      <dgm:prSet loTypeId="urn:microsoft.com/office/officeart/2005/8/layout/chart3" loCatId="relationship" qsTypeId="urn:microsoft.com/office/officeart/2005/8/quickstyle/simple1" qsCatId="simple" csTypeId="urn:microsoft.com/office/officeart/2005/8/colors/accent1_2" csCatId="accent1" phldr="1"/>
      <dgm:spPr/>
    </dgm:pt>
    <dgm:pt modelId="{3A6580C6-95C3-4B8C-9D53-9C9D50E9D88D}">
      <dgm:prSet phldrT="[Text]"/>
      <dgm:spPr>
        <a:solidFill>
          <a:srgbClr val="92D050"/>
        </a:solidFill>
        <a:ln>
          <a:solidFill>
            <a:schemeClr val="tx1"/>
          </a:solidFill>
        </a:ln>
      </dgm:spPr>
      <dgm:t>
        <a:bodyPr/>
        <a:lstStyle/>
        <a:p>
          <a:r>
            <a:rPr lang="en-US" b="1" dirty="0" smtClean="0">
              <a:solidFill>
                <a:schemeClr val="tx1"/>
              </a:solidFill>
            </a:rPr>
            <a:t>Assessment Literacy Professional Learning</a:t>
          </a:r>
          <a:endParaRPr lang="en-US" b="1" dirty="0">
            <a:solidFill>
              <a:schemeClr val="tx1"/>
            </a:solidFill>
          </a:endParaRPr>
        </a:p>
      </dgm:t>
    </dgm:pt>
    <dgm:pt modelId="{985430FD-C112-4D7B-A1AF-1507967E4222}" type="parTrans" cxnId="{1ED2CB33-D0D9-42D9-A63E-43FB5149261F}">
      <dgm:prSet/>
      <dgm:spPr/>
      <dgm:t>
        <a:bodyPr/>
        <a:lstStyle/>
        <a:p>
          <a:endParaRPr lang="en-US"/>
        </a:p>
      </dgm:t>
    </dgm:pt>
    <dgm:pt modelId="{BBA96CD3-E479-46BD-B862-6BC0F6D8F98B}" type="sibTrans" cxnId="{1ED2CB33-D0D9-42D9-A63E-43FB5149261F}">
      <dgm:prSet/>
      <dgm:spPr/>
      <dgm:t>
        <a:bodyPr/>
        <a:lstStyle/>
        <a:p>
          <a:endParaRPr lang="en-US"/>
        </a:p>
      </dgm:t>
    </dgm:pt>
    <dgm:pt modelId="{A3DA6101-CF64-4831-959C-0ABE912F3067}">
      <dgm:prSet phldrT="[Text]"/>
      <dgm:spPr>
        <a:solidFill>
          <a:srgbClr val="FFFF99"/>
        </a:solidFill>
        <a:ln>
          <a:solidFill>
            <a:schemeClr val="tx1"/>
          </a:solidFill>
        </a:ln>
      </dgm:spPr>
      <dgm:t>
        <a:bodyPr/>
        <a:lstStyle/>
        <a:p>
          <a:r>
            <a:rPr lang="en-US" b="1" dirty="0" smtClean="0">
              <a:solidFill>
                <a:schemeClr val="tx1"/>
              </a:solidFill>
            </a:rPr>
            <a:t>Benchmark Assessments</a:t>
          </a:r>
          <a:endParaRPr lang="en-US" b="1" dirty="0">
            <a:solidFill>
              <a:schemeClr val="tx1"/>
            </a:solidFill>
          </a:endParaRPr>
        </a:p>
      </dgm:t>
    </dgm:pt>
    <dgm:pt modelId="{79F57F92-A5B0-4FC3-9ACB-FCAEE2BE5C8C}" type="parTrans" cxnId="{4189CE32-CD9A-45F3-B45E-473FE3692845}">
      <dgm:prSet/>
      <dgm:spPr/>
      <dgm:t>
        <a:bodyPr/>
        <a:lstStyle/>
        <a:p>
          <a:endParaRPr lang="en-US"/>
        </a:p>
      </dgm:t>
    </dgm:pt>
    <dgm:pt modelId="{9CD59EC8-167E-469A-9BA2-32CA4DAA24EB}" type="sibTrans" cxnId="{4189CE32-CD9A-45F3-B45E-473FE3692845}">
      <dgm:prSet/>
      <dgm:spPr/>
      <dgm:t>
        <a:bodyPr/>
        <a:lstStyle/>
        <a:p>
          <a:endParaRPr lang="en-US"/>
        </a:p>
      </dgm:t>
    </dgm:pt>
    <dgm:pt modelId="{9D35BC34-9409-4805-9B5D-2245574C27B0}">
      <dgm:prSet phldrT="[Text]"/>
      <dgm:spPr>
        <a:solidFill>
          <a:schemeClr val="tx2">
            <a:lumMod val="60000"/>
            <a:lumOff val="40000"/>
          </a:schemeClr>
        </a:solidFill>
        <a:ln>
          <a:solidFill>
            <a:schemeClr val="tx1"/>
          </a:solidFill>
        </a:ln>
      </dgm:spPr>
      <dgm:t>
        <a:bodyPr/>
        <a:lstStyle/>
        <a:p>
          <a:r>
            <a:rPr lang="en-US" b="1" dirty="0" smtClean="0">
              <a:solidFill>
                <a:schemeClr val="tx1"/>
              </a:solidFill>
            </a:rPr>
            <a:t>Formative Item Bank</a:t>
          </a:r>
          <a:endParaRPr lang="en-US" b="1" dirty="0">
            <a:solidFill>
              <a:schemeClr val="tx1"/>
            </a:solidFill>
          </a:endParaRPr>
        </a:p>
      </dgm:t>
    </dgm:pt>
    <dgm:pt modelId="{C0C74170-CD58-4907-86D7-FFA0D784B320}" type="parTrans" cxnId="{F11F75D6-4303-448E-8132-6E7A4D18ACA9}">
      <dgm:prSet/>
      <dgm:spPr/>
      <dgm:t>
        <a:bodyPr/>
        <a:lstStyle/>
        <a:p>
          <a:endParaRPr lang="en-US"/>
        </a:p>
      </dgm:t>
    </dgm:pt>
    <dgm:pt modelId="{4ECA073B-E423-45D4-91E7-AAFDFB7BD1A2}" type="sibTrans" cxnId="{F11F75D6-4303-448E-8132-6E7A4D18ACA9}">
      <dgm:prSet/>
      <dgm:spPr/>
      <dgm:t>
        <a:bodyPr/>
        <a:lstStyle/>
        <a:p>
          <a:endParaRPr lang="en-US"/>
        </a:p>
      </dgm:t>
    </dgm:pt>
    <dgm:pt modelId="{1AAB2FED-15FB-4596-A372-4408F371DEE9}" type="pres">
      <dgm:prSet presAssocID="{D9CFD61C-885C-4AAC-9875-0B0ABD895F0A}" presName="compositeShape" presStyleCnt="0">
        <dgm:presLayoutVars>
          <dgm:chMax val="7"/>
          <dgm:dir/>
          <dgm:resizeHandles val="exact"/>
        </dgm:presLayoutVars>
      </dgm:prSet>
      <dgm:spPr/>
    </dgm:pt>
    <dgm:pt modelId="{8F830F47-1443-4DD0-8E83-6A7578863972}" type="pres">
      <dgm:prSet presAssocID="{D9CFD61C-885C-4AAC-9875-0B0ABD895F0A}" presName="wedge1" presStyleLbl="node1" presStyleIdx="0" presStyleCnt="3" custLinFactNeighborX="4131" custLinFactNeighborY="-5357"/>
      <dgm:spPr/>
      <dgm:t>
        <a:bodyPr/>
        <a:lstStyle/>
        <a:p>
          <a:endParaRPr lang="en-US"/>
        </a:p>
      </dgm:t>
    </dgm:pt>
    <dgm:pt modelId="{DCF27343-55B5-4147-8128-CD75D9D75726}" type="pres">
      <dgm:prSet presAssocID="{D9CFD61C-885C-4AAC-9875-0B0ABD895F0A}" presName="wedge1Tx" presStyleLbl="node1" presStyleIdx="0" presStyleCnt="3">
        <dgm:presLayoutVars>
          <dgm:chMax val="0"/>
          <dgm:chPref val="0"/>
          <dgm:bulletEnabled val="1"/>
        </dgm:presLayoutVars>
      </dgm:prSet>
      <dgm:spPr/>
      <dgm:t>
        <a:bodyPr/>
        <a:lstStyle/>
        <a:p>
          <a:endParaRPr lang="en-US"/>
        </a:p>
      </dgm:t>
    </dgm:pt>
    <dgm:pt modelId="{375EC3E1-0483-47C7-95DE-FAD772E87DD8}" type="pres">
      <dgm:prSet presAssocID="{D9CFD61C-885C-4AAC-9875-0B0ABD895F0A}" presName="wedge2" presStyleLbl="node1" presStyleIdx="1" presStyleCnt="3" custLinFactNeighborX="-994" custLinFactNeighborY="149"/>
      <dgm:spPr/>
      <dgm:t>
        <a:bodyPr/>
        <a:lstStyle/>
        <a:p>
          <a:endParaRPr lang="en-US"/>
        </a:p>
      </dgm:t>
    </dgm:pt>
    <dgm:pt modelId="{CB05AEC5-51F5-4C53-A7A8-8DD5DAAF0CC6}" type="pres">
      <dgm:prSet presAssocID="{D9CFD61C-885C-4AAC-9875-0B0ABD895F0A}" presName="wedge2Tx" presStyleLbl="node1" presStyleIdx="1" presStyleCnt="3">
        <dgm:presLayoutVars>
          <dgm:chMax val="0"/>
          <dgm:chPref val="0"/>
          <dgm:bulletEnabled val="1"/>
        </dgm:presLayoutVars>
      </dgm:prSet>
      <dgm:spPr/>
      <dgm:t>
        <a:bodyPr/>
        <a:lstStyle/>
        <a:p>
          <a:endParaRPr lang="en-US"/>
        </a:p>
      </dgm:t>
    </dgm:pt>
    <dgm:pt modelId="{A7A7B277-330A-4491-B614-E5D98B71DA9F}" type="pres">
      <dgm:prSet presAssocID="{D9CFD61C-885C-4AAC-9875-0B0ABD895F0A}" presName="wedge3" presStyleLbl="node1" presStyleIdx="2" presStyleCnt="3" custLinFactNeighborX="-9923" custLinFactNeighborY="-8780"/>
      <dgm:spPr/>
      <dgm:t>
        <a:bodyPr/>
        <a:lstStyle/>
        <a:p>
          <a:endParaRPr lang="en-US"/>
        </a:p>
      </dgm:t>
    </dgm:pt>
    <dgm:pt modelId="{80AF5AFD-8524-450F-99FC-3CE2A893639E}" type="pres">
      <dgm:prSet presAssocID="{D9CFD61C-885C-4AAC-9875-0B0ABD895F0A}" presName="wedge3Tx" presStyleLbl="node1" presStyleIdx="2" presStyleCnt="3">
        <dgm:presLayoutVars>
          <dgm:chMax val="0"/>
          <dgm:chPref val="0"/>
          <dgm:bulletEnabled val="1"/>
        </dgm:presLayoutVars>
      </dgm:prSet>
      <dgm:spPr/>
      <dgm:t>
        <a:bodyPr/>
        <a:lstStyle/>
        <a:p>
          <a:endParaRPr lang="en-US"/>
        </a:p>
      </dgm:t>
    </dgm:pt>
  </dgm:ptLst>
  <dgm:cxnLst>
    <dgm:cxn modelId="{4189CE32-CD9A-45F3-B45E-473FE3692845}" srcId="{D9CFD61C-885C-4AAC-9875-0B0ABD895F0A}" destId="{A3DA6101-CF64-4831-959C-0ABE912F3067}" srcOrd="1" destOrd="0" parTransId="{79F57F92-A5B0-4FC3-9ACB-FCAEE2BE5C8C}" sibTransId="{9CD59EC8-167E-469A-9BA2-32CA4DAA24EB}"/>
    <dgm:cxn modelId="{F11F75D6-4303-448E-8132-6E7A4D18ACA9}" srcId="{D9CFD61C-885C-4AAC-9875-0B0ABD895F0A}" destId="{9D35BC34-9409-4805-9B5D-2245574C27B0}" srcOrd="2" destOrd="0" parTransId="{C0C74170-CD58-4907-86D7-FFA0D784B320}" sibTransId="{4ECA073B-E423-45D4-91E7-AAFDFB7BD1A2}"/>
    <dgm:cxn modelId="{6333D962-97AF-4B0B-B4CC-820BA5C86060}" type="presOf" srcId="{D9CFD61C-885C-4AAC-9875-0B0ABD895F0A}" destId="{1AAB2FED-15FB-4596-A372-4408F371DEE9}" srcOrd="0" destOrd="0" presId="urn:microsoft.com/office/officeart/2005/8/layout/chart3"/>
    <dgm:cxn modelId="{D45F9B57-4033-42BE-8862-6FDFE8B778F7}" type="presOf" srcId="{A3DA6101-CF64-4831-959C-0ABE912F3067}" destId="{CB05AEC5-51F5-4C53-A7A8-8DD5DAAF0CC6}" srcOrd="1" destOrd="0" presId="urn:microsoft.com/office/officeart/2005/8/layout/chart3"/>
    <dgm:cxn modelId="{3B7C0E23-530E-4FE4-A1C6-1E85904DD141}" type="presOf" srcId="{3A6580C6-95C3-4B8C-9D53-9C9D50E9D88D}" destId="{8F830F47-1443-4DD0-8E83-6A7578863972}" srcOrd="0" destOrd="0" presId="urn:microsoft.com/office/officeart/2005/8/layout/chart3"/>
    <dgm:cxn modelId="{ADCE02AA-BD77-441C-9677-47DD1951B51B}" type="presOf" srcId="{9D35BC34-9409-4805-9B5D-2245574C27B0}" destId="{A7A7B277-330A-4491-B614-E5D98B71DA9F}" srcOrd="0" destOrd="0" presId="urn:microsoft.com/office/officeart/2005/8/layout/chart3"/>
    <dgm:cxn modelId="{1ED2CB33-D0D9-42D9-A63E-43FB5149261F}" srcId="{D9CFD61C-885C-4AAC-9875-0B0ABD895F0A}" destId="{3A6580C6-95C3-4B8C-9D53-9C9D50E9D88D}" srcOrd="0" destOrd="0" parTransId="{985430FD-C112-4D7B-A1AF-1507967E4222}" sibTransId="{BBA96CD3-E479-46BD-B862-6BC0F6D8F98B}"/>
    <dgm:cxn modelId="{7DA883EC-9810-485C-BE63-90F44067D114}" type="presOf" srcId="{3A6580C6-95C3-4B8C-9D53-9C9D50E9D88D}" destId="{DCF27343-55B5-4147-8128-CD75D9D75726}" srcOrd="1" destOrd="0" presId="urn:microsoft.com/office/officeart/2005/8/layout/chart3"/>
    <dgm:cxn modelId="{C9F7300D-1BB3-4668-B0BA-170FF481C64F}" type="presOf" srcId="{9D35BC34-9409-4805-9B5D-2245574C27B0}" destId="{80AF5AFD-8524-450F-99FC-3CE2A893639E}" srcOrd="1" destOrd="0" presId="urn:microsoft.com/office/officeart/2005/8/layout/chart3"/>
    <dgm:cxn modelId="{F21FFB84-9663-4C50-92A8-C0DDD9D2677E}" type="presOf" srcId="{A3DA6101-CF64-4831-959C-0ABE912F3067}" destId="{375EC3E1-0483-47C7-95DE-FAD772E87DD8}" srcOrd="0" destOrd="0" presId="urn:microsoft.com/office/officeart/2005/8/layout/chart3"/>
    <dgm:cxn modelId="{8E6EF3E8-14B9-4AB0-B183-2940498ACE30}" type="presParOf" srcId="{1AAB2FED-15FB-4596-A372-4408F371DEE9}" destId="{8F830F47-1443-4DD0-8E83-6A7578863972}" srcOrd="0" destOrd="0" presId="urn:microsoft.com/office/officeart/2005/8/layout/chart3"/>
    <dgm:cxn modelId="{39839F41-1003-431D-A1F0-F541874DA028}" type="presParOf" srcId="{1AAB2FED-15FB-4596-A372-4408F371DEE9}" destId="{DCF27343-55B5-4147-8128-CD75D9D75726}" srcOrd="1" destOrd="0" presId="urn:microsoft.com/office/officeart/2005/8/layout/chart3"/>
    <dgm:cxn modelId="{4C7F3846-329E-4B64-A7A5-4C7DD0395FC1}" type="presParOf" srcId="{1AAB2FED-15FB-4596-A372-4408F371DEE9}" destId="{375EC3E1-0483-47C7-95DE-FAD772E87DD8}" srcOrd="2" destOrd="0" presId="urn:microsoft.com/office/officeart/2005/8/layout/chart3"/>
    <dgm:cxn modelId="{6AF76A58-B018-4E9E-AA72-083776C214C2}" type="presParOf" srcId="{1AAB2FED-15FB-4596-A372-4408F371DEE9}" destId="{CB05AEC5-51F5-4C53-A7A8-8DD5DAAF0CC6}" srcOrd="3" destOrd="0" presId="urn:microsoft.com/office/officeart/2005/8/layout/chart3"/>
    <dgm:cxn modelId="{D435F34D-CADA-4FB9-AF54-9FF5E8092DF6}" type="presParOf" srcId="{1AAB2FED-15FB-4596-A372-4408F371DEE9}" destId="{A7A7B277-330A-4491-B614-E5D98B71DA9F}" srcOrd="4" destOrd="0" presId="urn:microsoft.com/office/officeart/2005/8/layout/chart3"/>
    <dgm:cxn modelId="{2E13BD20-91F0-4AAF-87F2-DD30C2DCE2B4}" type="presParOf" srcId="{1AAB2FED-15FB-4596-A372-4408F371DEE9}" destId="{80AF5AFD-8524-450F-99FC-3CE2A893639E}" srcOrd="5" destOrd="0" presId="urn:microsoft.com/office/officeart/2005/8/layout/chart3"/>
  </dgm:cxnLst>
  <dgm:bg/>
  <dgm:whole>
    <a:ln w="12700"/>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4D85CEF-5F3E-483C-A157-670FD1087E19}" type="doc">
      <dgm:prSet loTypeId="urn:microsoft.com/office/officeart/2005/8/layout/cycle1" loCatId="cycle" qsTypeId="urn:microsoft.com/office/officeart/2005/8/quickstyle/simple5" qsCatId="simple" csTypeId="urn:microsoft.com/office/officeart/2005/8/colors/accent1_2" csCatId="accent1" phldr="1"/>
      <dgm:spPr/>
      <dgm:t>
        <a:bodyPr/>
        <a:lstStyle/>
        <a:p>
          <a:endParaRPr lang="en-US"/>
        </a:p>
      </dgm:t>
    </dgm:pt>
    <dgm:pt modelId="{98BAB7EE-5B8F-4EBC-960B-C8E8B31B9A46}">
      <dgm:prSet phldrT="[Text]" custT="1"/>
      <dgm:spPr/>
      <dgm:t>
        <a:bodyPr/>
        <a:lstStyle/>
        <a:p>
          <a:pPr>
            <a:spcAft>
              <a:spcPts val="0"/>
            </a:spcAft>
          </a:pPr>
          <a:r>
            <a:rPr lang="en-US" sz="1800" dirty="0" smtClean="0"/>
            <a:t>Formative Assessment/</a:t>
          </a:r>
        </a:p>
        <a:p>
          <a:pPr>
            <a:spcAft>
              <a:spcPts val="0"/>
            </a:spcAft>
          </a:pPr>
          <a:r>
            <a:rPr lang="en-US" sz="1800" dirty="0" smtClean="0"/>
            <a:t>Diagnostic</a:t>
          </a:r>
          <a:endParaRPr lang="en-US" sz="1800" dirty="0"/>
        </a:p>
      </dgm:t>
    </dgm:pt>
    <dgm:pt modelId="{E3A906A7-12B8-4C9F-A4AF-DA5C352AA6C6}" type="parTrans" cxnId="{1E254203-6F13-4FC6-8038-B78AF2F77E70}">
      <dgm:prSet/>
      <dgm:spPr/>
      <dgm:t>
        <a:bodyPr/>
        <a:lstStyle/>
        <a:p>
          <a:endParaRPr lang="en-US"/>
        </a:p>
      </dgm:t>
    </dgm:pt>
    <dgm:pt modelId="{4EB89789-D883-44C1-8533-ED6B199F0371}" type="sibTrans" cxnId="{1E254203-6F13-4FC6-8038-B78AF2F77E70}">
      <dgm:prSet/>
      <dgm:spPr/>
      <dgm:t>
        <a:bodyPr/>
        <a:lstStyle/>
        <a:p>
          <a:endParaRPr lang="en-US"/>
        </a:p>
      </dgm:t>
    </dgm:pt>
    <dgm:pt modelId="{94F31DA1-755C-4CE4-B37E-5EDF3C609332}">
      <dgm:prSet phldrT="[Text]" custT="1"/>
      <dgm:spPr/>
      <dgm:t>
        <a:bodyPr/>
        <a:lstStyle/>
        <a:p>
          <a:r>
            <a:rPr lang="en-US" sz="1800" dirty="0" smtClean="0"/>
            <a:t>Formative Assessment</a:t>
          </a:r>
          <a:endParaRPr lang="en-US" sz="1800" dirty="0"/>
        </a:p>
      </dgm:t>
    </dgm:pt>
    <dgm:pt modelId="{B9857C18-D109-4627-A730-0187847CB5FA}" type="parTrans" cxnId="{D41084E5-D60A-4E7A-B398-2D2BCED5A19F}">
      <dgm:prSet/>
      <dgm:spPr/>
      <dgm:t>
        <a:bodyPr/>
        <a:lstStyle/>
        <a:p>
          <a:endParaRPr lang="en-US"/>
        </a:p>
      </dgm:t>
    </dgm:pt>
    <dgm:pt modelId="{A78B4BF8-FAFD-49E0-B22D-633F0C17BEBE}" type="sibTrans" cxnId="{D41084E5-D60A-4E7A-B398-2D2BCED5A19F}">
      <dgm:prSet/>
      <dgm:spPr/>
      <dgm:t>
        <a:bodyPr/>
        <a:lstStyle/>
        <a:p>
          <a:endParaRPr lang="en-US"/>
        </a:p>
      </dgm:t>
    </dgm:pt>
    <dgm:pt modelId="{3AFFD061-EACE-4653-99AD-D6F62DC93F72}">
      <dgm:prSet phldrT="[Text]" custT="1"/>
      <dgm:spPr/>
      <dgm:t>
        <a:bodyPr/>
        <a:lstStyle/>
        <a:p>
          <a:r>
            <a:rPr lang="en-US" sz="1800" dirty="0" smtClean="0"/>
            <a:t>Formative Assessment</a:t>
          </a:r>
          <a:endParaRPr lang="en-US" sz="1800" dirty="0"/>
        </a:p>
      </dgm:t>
    </dgm:pt>
    <dgm:pt modelId="{16E05DBC-4311-41FC-9537-8FFBF319C4DF}" type="parTrans" cxnId="{2B22A478-78CC-4B18-AE21-06918819F763}">
      <dgm:prSet/>
      <dgm:spPr/>
      <dgm:t>
        <a:bodyPr/>
        <a:lstStyle/>
        <a:p>
          <a:endParaRPr lang="en-US"/>
        </a:p>
      </dgm:t>
    </dgm:pt>
    <dgm:pt modelId="{73025EBE-7EB9-4506-972F-97BFF5DC5410}" type="sibTrans" cxnId="{2B22A478-78CC-4B18-AE21-06918819F763}">
      <dgm:prSet/>
      <dgm:spPr/>
      <dgm:t>
        <a:bodyPr/>
        <a:lstStyle/>
        <a:p>
          <a:endParaRPr lang="en-US"/>
        </a:p>
      </dgm:t>
    </dgm:pt>
    <dgm:pt modelId="{1708EE47-A250-4D4D-95BD-527BAA02DF5D}">
      <dgm:prSet phldrT="[Text]" custT="1"/>
      <dgm:spPr/>
      <dgm:t>
        <a:bodyPr/>
        <a:lstStyle/>
        <a:p>
          <a:r>
            <a:rPr lang="en-US" sz="1800" dirty="0" smtClean="0"/>
            <a:t>Summative Assessment</a:t>
          </a:r>
          <a:endParaRPr lang="en-US" sz="1800" dirty="0"/>
        </a:p>
      </dgm:t>
    </dgm:pt>
    <dgm:pt modelId="{7E8F7098-20E0-4D0D-99A7-2D9A630E36AA}" type="parTrans" cxnId="{82425995-528D-4550-B761-D6019764015F}">
      <dgm:prSet/>
      <dgm:spPr/>
      <dgm:t>
        <a:bodyPr/>
        <a:lstStyle/>
        <a:p>
          <a:endParaRPr lang="en-US"/>
        </a:p>
      </dgm:t>
    </dgm:pt>
    <dgm:pt modelId="{6A0CA46A-9297-4D4E-A02F-62AB5431FDE0}" type="sibTrans" cxnId="{82425995-528D-4550-B761-D6019764015F}">
      <dgm:prSet/>
      <dgm:spPr/>
      <dgm:t>
        <a:bodyPr/>
        <a:lstStyle/>
        <a:p>
          <a:endParaRPr lang="en-US"/>
        </a:p>
      </dgm:t>
    </dgm:pt>
    <dgm:pt modelId="{41EA271E-39B1-4E5A-809D-5D1FD3B0805A}">
      <dgm:prSet phldrT="[Text]" custT="1"/>
      <dgm:spPr/>
      <dgm:t>
        <a:bodyPr/>
        <a:lstStyle/>
        <a:p>
          <a:r>
            <a:rPr lang="en-US" sz="1800" dirty="0" smtClean="0"/>
            <a:t>Formative Assessment</a:t>
          </a:r>
          <a:endParaRPr lang="en-US" sz="1800" dirty="0"/>
        </a:p>
      </dgm:t>
    </dgm:pt>
    <dgm:pt modelId="{F7A09C42-3A65-40C2-ACA0-FF68EDF5393E}" type="sibTrans" cxnId="{614C0E75-990B-4080-8B22-A8CB9CD7511A}">
      <dgm:prSet/>
      <dgm:spPr/>
      <dgm:t>
        <a:bodyPr/>
        <a:lstStyle/>
        <a:p>
          <a:endParaRPr lang="en-US"/>
        </a:p>
      </dgm:t>
    </dgm:pt>
    <dgm:pt modelId="{28454378-C3D3-4188-9661-939203AD262C}" type="parTrans" cxnId="{614C0E75-990B-4080-8B22-A8CB9CD7511A}">
      <dgm:prSet/>
      <dgm:spPr/>
      <dgm:t>
        <a:bodyPr/>
        <a:lstStyle/>
        <a:p>
          <a:endParaRPr lang="en-US"/>
        </a:p>
      </dgm:t>
    </dgm:pt>
    <dgm:pt modelId="{46B9D961-DF64-45A9-B049-08B23CCB49AD}" type="pres">
      <dgm:prSet presAssocID="{A4D85CEF-5F3E-483C-A157-670FD1087E19}" presName="cycle" presStyleCnt="0">
        <dgm:presLayoutVars>
          <dgm:dir/>
          <dgm:resizeHandles val="exact"/>
        </dgm:presLayoutVars>
      </dgm:prSet>
      <dgm:spPr/>
      <dgm:t>
        <a:bodyPr/>
        <a:lstStyle/>
        <a:p>
          <a:endParaRPr lang="en-US"/>
        </a:p>
      </dgm:t>
    </dgm:pt>
    <dgm:pt modelId="{D1FFAE8B-BB94-413A-9BEA-A0E234ECC77E}" type="pres">
      <dgm:prSet presAssocID="{98BAB7EE-5B8F-4EBC-960B-C8E8B31B9A46}" presName="dummy" presStyleCnt="0"/>
      <dgm:spPr/>
      <dgm:t>
        <a:bodyPr/>
        <a:lstStyle/>
        <a:p>
          <a:endParaRPr lang="en-US"/>
        </a:p>
      </dgm:t>
    </dgm:pt>
    <dgm:pt modelId="{26A077DB-7A10-4D1D-89F7-88BAA68E4E2B}" type="pres">
      <dgm:prSet presAssocID="{98BAB7EE-5B8F-4EBC-960B-C8E8B31B9A46}" presName="node" presStyleLbl="revTx" presStyleIdx="0" presStyleCnt="5" custScaleX="159031" custScaleY="91088" custRadScaleRad="105510" custRadScaleInc="16821">
        <dgm:presLayoutVars>
          <dgm:bulletEnabled val="1"/>
        </dgm:presLayoutVars>
      </dgm:prSet>
      <dgm:spPr/>
      <dgm:t>
        <a:bodyPr/>
        <a:lstStyle/>
        <a:p>
          <a:endParaRPr lang="en-US"/>
        </a:p>
      </dgm:t>
    </dgm:pt>
    <dgm:pt modelId="{BA13DC20-3DF6-459B-8FE2-48BDF69AB54C}" type="pres">
      <dgm:prSet presAssocID="{4EB89789-D883-44C1-8533-ED6B199F0371}" presName="sibTrans" presStyleLbl="node1" presStyleIdx="0" presStyleCnt="5"/>
      <dgm:spPr/>
      <dgm:t>
        <a:bodyPr/>
        <a:lstStyle/>
        <a:p>
          <a:endParaRPr lang="en-US"/>
        </a:p>
      </dgm:t>
    </dgm:pt>
    <dgm:pt modelId="{4E390A19-3160-433F-AC83-3492D39819E0}" type="pres">
      <dgm:prSet presAssocID="{94F31DA1-755C-4CE4-B37E-5EDF3C609332}" presName="dummy" presStyleCnt="0"/>
      <dgm:spPr/>
      <dgm:t>
        <a:bodyPr/>
        <a:lstStyle/>
        <a:p>
          <a:endParaRPr lang="en-US"/>
        </a:p>
      </dgm:t>
    </dgm:pt>
    <dgm:pt modelId="{E9B0AEAC-3E56-40EC-BB14-DF57EE1F295D}" type="pres">
      <dgm:prSet presAssocID="{94F31DA1-755C-4CE4-B37E-5EDF3C609332}" presName="node" presStyleLbl="revTx" presStyleIdx="1" presStyleCnt="5" custScaleX="149683">
        <dgm:presLayoutVars>
          <dgm:bulletEnabled val="1"/>
        </dgm:presLayoutVars>
      </dgm:prSet>
      <dgm:spPr/>
      <dgm:t>
        <a:bodyPr/>
        <a:lstStyle/>
        <a:p>
          <a:endParaRPr lang="en-US"/>
        </a:p>
      </dgm:t>
    </dgm:pt>
    <dgm:pt modelId="{2F2DA3C5-C6AD-4FCE-9947-DF9DA56F4815}" type="pres">
      <dgm:prSet presAssocID="{A78B4BF8-FAFD-49E0-B22D-633F0C17BEBE}" presName="sibTrans" presStyleLbl="node1" presStyleIdx="1" presStyleCnt="5"/>
      <dgm:spPr/>
      <dgm:t>
        <a:bodyPr/>
        <a:lstStyle/>
        <a:p>
          <a:endParaRPr lang="en-US"/>
        </a:p>
      </dgm:t>
    </dgm:pt>
    <dgm:pt modelId="{8D89EECB-5001-406D-B26C-D2A8CE8254AC}" type="pres">
      <dgm:prSet presAssocID="{3AFFD061-EACE-4653-99AD-D6F62DC93F72}" presName="dummy" presStyleCnt="0"/>
      <dgm:spPr/>
      <dgm:t>
        <a:bodyPr/>
        <a:lstStyle/>
        <a:p>
          <a:endParaRPr lang="en-US"/>
        </a:p>
      </dgm:t>
    </dgm:pt>
    <dgm:pt modelId="{51601E80-F851-4DD7-ABD5-3B925C8E4E69}" type="pres">
      <dgm:prSet presAssocID="{3AFFD061-EACE-4653-99AD-D6F62DC93F72}" presName="node" presStyleLbl="revTx" presStyleIdx="2" presStyleCnt="5" custScaleX="127331">
        <dgm:presLayoutVars>
          <dgm:bulletEnabled val="1"/>
        </dgm:presLayoutVars>
      </dgm:prSet>
      <dgm:spPr/>
      <dgm:t>
        <a:bodyPr/>
        <a:lstStyle/>
        <a:p>
          <a:endParaRPr lang="en-US"/>
        </a:p>
      </dgm:t>
    </dgm:pt>
    <dgm:pt modelId="{C470E5B8-EA16-47DA-B6EA-5BB415D86C5A}" type="pres">
      <dgm:prSet presAssocID="{73025EBE-7EB9-4506-972F-97BFF5DC5410}" presName="sibTrans" presStyleLbl="node1" presStyleIdx="2" presStyleCnt="5"/>
      <dgm:spPr/>
      <dgm:t>
        <a:bodyPr/>
        <a:lstStyle/>
        <a:p>
          <a:endParaRPr lang="en-US"/>
        </a:p>
      </dgm:t>
    </dgm:pt>
    <dgm:pt modelId="{B6EAE645-30DD-46C3-9325-4589801610FB}" type="pres">
      <dgm:prSet presAssocID="{41EA271E-39B1-4E5A-809D-5D1FD3B0805A}" presName="dummy" presStyleCnt="0"/>
      <dgm:spPr/>
      <dgm:t>
        <a:bodyPr/>
        <a:lstStyle/>
        <a:p>
          <a:endParaRPr lang="en-US"/>
        </a:p>
      </dgm:t>
    </dgm:pt>
    <dgm:pt modelId="{7DFF7F78-168B-468C-8FAC-34B876857366}" type="pres">
      <dgm:prSet presAssocID="{41EA271E-39B1-4E5A-809D-5D1FD3B0805A}" presName="node" presStyleLbl="revTx" presStyleIdx="3" presStyleCnt="5" custScaleX="137388">
        <dgm:presLayoutVars>
          <dgm:bulletEnabled val="1"/>
        </dgm:presLayoutVars>
      </dgm:prSet>
      <dgm:spPr/>
      <dgm:t>
        <a:bodyPr/>
        <a:lstStyle/>
        <a:p>
          <a:endParaRPr lang="en-US"/>
        </a:p>
      </dgm:t>
    </dgm:pt>
    <dgm:pt modelId="{D7FF7183-1E63-4493-8544-4C63396F4C68}" type="pres">
      <dgm:prSet presAssocID="{F7A09C42-3A65-40C2-ACA0-FF68EDF5393E}" presName="sibTrans" presStyleLbl="node1" presStyleIdx="3" presStyleCnt="5"/>
      <dgm:spPr/>
      <dgm:t>
        <a:bodyPr/>
        <a:lstStyle/>
        <a:p>
          <a:endParaRPr lang="en-US"/>
        </a:p>
      </dgm:t>
    </dgm:pt>
    <dgm:pt modelId="{73E886D1-A741-4627-9E9F-FF2C64444BFD}" type="pres">
      <dgm:prSet presAssocID="{1708EE47-A250-4D4D-95BD-527BAA02DF5D}" presName="dummy" presStyleCnt="0"/>
      <dgm:spPr/>
      <dgm:t>
        <a:bodyPr/>
        <a:lstStyle/>
        <a:p>
          <a:endParaRPr lang="en-US"/>
        </a:p>
      </dgm:t>
    </dgm:pt>
    <dgm:pt modelId="{54CEDFCF-47AB-4767-AC4E-0B3952690F0D}" type="pres">
      <dgm:prSet presAssocID="{1708EE47-A250-4D4D-95BD-527BAA02DF5D}" presName="node" presStyleLbl="revTx" presStyleIdx="4" presStyleCnt="5" custScaleX="131383" custRadScaleRad="109948" custRadScaleInc="-21898">
        <dgm:presLayoutVars>
          <dgm:bulletEnabled val="1"/>
        </dgm:presLayoutVars>
      </dgm:prSet>
      <dgm:spPr/>
      <dgm:t>
        <a:bodyPr/>
        <a:lstStyle/>
        <a:p>
          <a:endParaRPr lang="en-US"/>
        </a:p>
      </dgm:t>
    </dgm:pt>
    <dgm:pt modelId="{ACEC7654-BE74-40D6-BBCB-34319DC6F17F}" type="pres">
      <dgm:prSet presAssocID="{6A0CA46A-9297-4D4E-A02F-62AB5431FDE0}" presName="sibTrans" presStyleLbl="node1" presStyleIdx="4" presStyleCnt="5" custLinFactNeighborX="2203" custLinFactNeighborY="3473"/>
      <dgm:spPr/>
      <dgm:t>
        <a:bodyPr/>
        <a:lstStyle/>
        <a:p>
          <a:endParaRPr lang="en-US"/>
        </a:p>
      </dgm:t>
    </dgm:pt>
  </dgm:ptLst>
  <dgm:cxnLst>
    <dgm:cxn modelId="{17B1AED3-A34D-4DAD-B281-139805A5DE72}" type="presOf" srcId="{94F31DA1-755C-4CE4-B37E-5EDF3C609332}" destId="{E9B0AEAC-3E56-40EC-BB14-DF57EE1F295D}" srcOrd="0" destOrd="0" presId="urn:microsoft.com/office/officeart/2005/8/layout/cycle1"/>
    <dgm:cxn modelId="{BD6D4E9E-D3B9-499A-B2B8-00F3DAAA5915}" type="presOf" srcId="{1708EE47-A250-4D4D-95BD-527BAA02DF5D}" destId="{54CEDFCF-47AB-4767-AC4E-0B3952690F0D}" srcOrd="0" destOrd="0" presId="urn:microsoft.com/office/officeart/2005/8/layout/cycle1"/>
    <dgm:cxn modelId="{614C0E75-990B-4080-8B22-A8CB9CD7511A}" srcId="{A4D85CEF-5F3E-483C-A157-670FD1087E19}" destId="{41EA271E-39B1-4E5A-809D-5D1FD3B0805A}" srcOrd="3" destOrd="0" parTransId="{28454378-C3D3-4188-9661-939203AD262C}" sibTransId="{F7A09C42-3A65-40C2-ACA0-FF68EDF5393E}"/>
    <dgm:cxn modelId="{50075130-936B-4C3B-B040-688AEED72376}" type="presOf" srcId="{F7A09C42-3A65-40C2-ACA0-FF68EDF5393E}" destId="{D7FF7183-1E63-4493-8544-4C63396F4C68}" srcOrd="0" destOrd="0" presId="urn:microsoft.com/office/officeart/2005/8/layout/cycle1"/>
    <dgm:cxn modelId="{D41084E5-D60A-4E7A-B398-2D2BCED5A19F}" srcId="{A4D85CEF-5F3E-483C-A157-670FD1087E19}" destId="{94F31DA1-755C-4CE4-B37E-5EDF3C609332}" srcOrd="1" destOrd="0" parTransId="{B9857C18-D109-4627-A730-0187847CB5FA}" sibTransId="{A78B4BF8-FAFD-49E0-B22D-633F0C17BEBE}"/>
    <dgm:cxn modelId="{C3644089-B328-46A9-A93A-10B426DD5CA5}" type="presOf" srcId="{A4D85CEF-5F3E-483C-A157-670FD1087E19}" destId="{46B9D961-DF64-45A9-B049-08B23CCB49AD}" srcOrd="0" destOrd="0" presId="urn:microsoft.com/office/officeart/2005/8/layout/cycle1"/>
    <dgm:cxn modelId="{82425995-528D-4550-B761-D6019764015F}" srcId="{A4D85CEF-5F3E-483C-A157-670FD1087E19}" destId="{1708EE47-A250-4D4D-95BD-527BAA02DF5D}" srcOrd="4" destOrd="0" parTransId="{7E8F7098-20E0-4D0D-99A7-2D9A630E36AA}" sibTransId="{6A0CA46A-9297-4D4E-A02F-62AB5431FDE0}"/>
    <dgm:cxn modelId="{2B22A478-78CC-4B18-AE21-06918819F763}" srcId="{A4D85CEF-5F3E-483C-A157-670FD1087E19}" destId="{3AFFD061-EACE-4653-99AD-D6F62DC93F72}" srcOrd="2" destOrd="0" parTransId="{16E05DBC-4311-41FC-9537-8FFBF319C4DF}" sibTransId="{73025EBE-7EB9-4506-972F-97BFF5DC5410}"/>
    <dgm:cxn modelId="{3514C99F-F41C-4D0C-8A65-594BA3EA057F}" type="presOf" srcId="{3AFFD061-EACE-4653-99AD-D6F62DC93F72}" destId="{51601E80-F851-4DD7-ABD5-3B925C8E4E69}" srcOrd="0" destOrd="0" presId="urn:microsoft.com/office/officeart/2005/8/layout/cycle1"/>
    <dgm:cxn modelId="{5394D5AB-D973-402A-A341-A9D0AA4A7207}" type="presOf" srcId="{73025EBE-7EB9-4506-972F-97BFF5DC5410}" destId="{C470E5B8-EA16-47DA-B6EA-5BB415D86C5A}" srcOrd="0" destOrd="0" presId="urn:microsoft.com/office/officeart/2005/8/layout/cycle1"/>
    <dgm:cxn modelId="{A8E4A83A-8035-4E65-9F2C-6341AB60BE2B}" type="presOf" srcId="{98BAB7EE-5B8F-4EBC-960B-C8E8B31B9A46}" destId="{26A077DB-7A10-4D1D-89F7-88BAA68E4E2B}" srcOrd="0" destOrd="0" presId="urn:microsoft.com/office/officeart/2005/8/layout/cycle1"/>
    <dgm:cxn modelId="{A9D59CC7-9BCB-4ED6-A1D3-1628AA744831}" type="presOf" srcId="{6A0CA46A-9297-4D4E-A02F-62AB5431FDE0}" destId="{ACEC7654-BE74-40D6-BBCB-34319DC6F17F}" srcOrd="0" destOrd="0" presId="urn:microsoft.com/office/officeart/2005/8/layout/cycle1"/>
    <dgm:cxn modelId="{AB053B7B-2318-4F4D-9465-234D562A4390}" type="presOf" srcId="{41EA271E-39B1-4E5A-809D-5D1FD3B0805A}" destId="{7DFF7F78-168B-468C-8FAC-34B876857366}" srcOrd="0" destOrd="0" presId="urn:microsoft.com/office/officeart/2005/8/layout/cycle1"/>
    <dgm:cxn modelId="{65B10794-59FC-4247-9D34-56432A0BCED3}" type="presOf" srcId="{4EB89789-D883-44C1-8533-ED6B199F0371}" destId="{BA13DC20-3DF6-459B-8FE2-48BDF69AB54C}" srcOrd="0" destOrd="0" presId="urn:microsoft.com/office/officeart/2005/8/layout/cycle1"/>
    <dgm:cxn modelId="{D353B3F4-8FDC-4884-BB15-EFAE0FEF26F5}" type="presOf" srcId="{A78B4BF8-FAFD-49E0-B22D-633F0C17BEBE}" destId="{2F2DA3C5-C6AD-4FCE-9947-DF9DA56F4815}" srcOrd="0" destOrd="0" presId="urn:microsoft.com/office/officeart/2005/8/layout/cycle1"/>
    <dgm:cxn modelId="{1E254203-6F13-4FC6-8038-B78AF2F77E70}" srcId="{A4D85CEF-5F3E-483C-A157-670FD1087E19}" destId="{98BAB7EE-5B8F-4EBC-960B-C8E8B31B9A46}" srcOrd="0" destOrd="0" parTransId="{E3A906A7-12B8-4C9F-A4AF-DA5C352AA6C6}" sibTransId="{4EB89789-D883-44C1-8533-ED6B199F0371}"/>
    <dgm:cxn modelId="{99806ED1-B749-4B75-A98B-119D6FCEF49A}" type="presParOf" srcId="{46B9D961-DF64-45A9-B049-08B23CCB49AD}" destId="{D1FFAE8B-BB94-413A-9BEA-A0E234ECC77E}" srcOrd="0" destOrd="0" presId="urn:microsoft.com/office/officeart/2005/8/layout/cycle1"/>
    <dgm:cxn modelId="{783E999C-710A-40C1-ADE7-525F301625B9}" type="presParOf" srcId="{46B9D961-DF64-45A9-B049-08B23CCB49AD}" destId="{26A077DB-7A10-4D1D-89F7-88BAA68E4E2B}" srcOrd="1" destOrd="0" presId="urn:microsoft.com/office/officeart/2005/8/layout/cycle1"/>
    <dgm:cxn modelId="{CB9B45AE-EAA3-4023-AABA-6234C7052F8E}" type="presParOf" srcId="{46B9D961-DF64-45A9-B049-08B23CCB49AD}" destId="{BA13DC20-3DF6-459B-8FE2-48BDF69AB54C}" srcOrd="2" destOrd="0" presId="urn:microsoft.com/office/officeart/2005/8/layout/cycle1"/>
    <dgm:cxn modelId="{90447E4A-0960-4511-A80B-441EF93AA6D7}" type="presParOf" srcId="{46B9D961-DF64-45A9-B049-08B23CCB49AD}" destId="{4E390A19-3160-433F-AC83-3492D39819E0}" srcOrd="3" destOrd="0" presId="urn:microsoft.com/office/officeart/2005/8/layout/cycle1"/>
    <dgm:cxn modelId="{8ADCB976-A989-477B-B1CE-CDFD92BF05CA}" type="presParOf" srcId="{46B9D961-DF64-45A9-B049-08B23CCB49AD}" destId="{E9B0AEAC-3E56-40EC-BB14-DF57EE1F295D}" srcOrd="4" destOrd="0" presId="urn:microsoft.com/office/officeart/2005/8/layout/cycle1"/>
    <dgm:cxn modelId="{EDE993E8-8F6A-42A9-8444-FB94B629181E}" type="presParOf" srcId="{46B9D961-DF64-45A9-B049-08B23CCB49AD}" destId="{2F2DA3C5-C6AD-4FCE-9947-DF9DA56F4815}" srcOrd="5" destOrd="0" presId="urn:microsoft.com/office/officeart/2005/8/layout/cycle1"/>
    <dgm:cxn modelId="{0CEE1ABB-D703-496A-93B6-C0A576A3F22A}" type="presParOf" srcId="{46B9D961-DF64-45A9-B049-08B23CCB49AD}" destId="{8D89EECB-5001-406D-B26C-D2A8CE8254AC}" srcOrd="6" destOrd="0" presId="urn:microsoft.com/office/officeart/2005/8/layout/cycle1"/>
    <dgm:cxn modelId="{926CB795-5ED1-4E85-8C70-403060022B27}" type="presParOf" srcId="{46B9D961-DF64-45A9-B049-08B23CCB49AD}" destId="{51601E80-F851-4DD7-ABD5-3B925C8E4E69}" srcOrd="7" destOrd="0" presId="urn:microsoft.com/office/officeart/2005/8/layout/cycle1"/>
    <dgm:cxn modelId="{283B2700-303D-4163-BC9D-537153B1617C}" type="presParOf" srcId="{46B9D961-DF64-45A9-B049-08B23CCB49AD}" destId="{C470E5B8-EA16-47DA-B6EA-5BB415D86C5A}" srcOrd="8" destOrd="0" presId="urn:microsoft.com/office/officeart/2005/8/layout/cycle1"/>
    <dgm:cxn modelId="{1387B1DD-37EF-4957-B7A5-C8C17FA8F3C8}" type="presParOf" srcId="{46B9D961-DF64-45A9-B049-08B23CCB49AD}" destId="{B6EAE645-30DD-46C3-9325-4589801610FB}" srcOrd="9" destOrd="0" presId="urn:microsoft.com/office/officeart/2005/8/layout/cycle1"/>
    <dgm:cxn modelId="{5D208E62-2479-4DB0-94C9-C39B61D53C89}" type="presParOf" srcId="{46B9D961-DF64-45A9-B049-08B23CCB49AD}" destId="{7DFF7F78-168B-468C-8FAC-34B876857366}" srcOrd="10" destOrd="0" presId="urn:microsoft.com/office/officeart/2005/8/layout/cycle1"/>
    <dgm:cxn modelId="{9B75FE6D-3C65-4598-B2F1-16516C5F6645}" type="presParOf" srcId="{46B9D961-DF64-45A9-B049-08B23CCB49AD}" destId="{D7FF7183-1E63-4493-8544-4C63396F4C68}" srcOrd="11" destOrd="0" presId="urn:microsoft.com/office/officeart/2005/8/layout/cycle1"/>
    <dgm:cxn modelId="{4E40EEC4-6C09-498F-9BD1-39025D91D415}" type="presParOf" srcId="{46B9D961-DF64-45A9-B049-08B23CCB49AD}" destId="{73E886D1-A741-4627-9E9F-FF2C64444BFD}" srcOrd="12" destOrd="0" presId="urn:microsoft.com/office/officeart/2005/8/layout/cycle1"/>
    <dgm:cxn modelId="{9B05F2BE-4042-48FE-91BC-5BCA95672E0B}" type="presParOf" srcId="{46B9D961-DF64-45A9-B049-08B23CCB49AD}" destId="{54CEDFCF-47AB-4767-AC4E-0B3952690F0D}" srcOrd="13" destOrd="0" presId="urn:microsoft.com/office/officeart/2005/8/layout/cycle1"/>
    <dgm:cxn modelId="{D0BAB52A-73C8-427B-84CB-69F7537D8C33}" type="presParOf" srcId="{46B9D961-DF64-45A9-B049-08B23CCB49AD}" destId="{ACEC7654-BE74-40D6-BBCB-34319DC6F17F}" srcOrd="14" destOrd="0" presId="urn:microsoft.com/office/officeart/2005/8/layout/cycle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830F47-1443-4DD0-8E83-6A7578863972}">
      <dsp:nvSpPr>
        <dsp:cNvPr id="0" name=""/>
        <dsp:cNvSpPr/>
      </dsp:nvSpPr>
      <dsp:spPr>
        <a:xfrm>
          <a:off x="1570128" y="91444"/>
          <a:ext cx="3413760" cy="3413760"/>
        </a:xfrm>
        <a:prstGeom prst="pie">
          <a:avLst>
            <a:gd name="adj1" fmla="val 16200000"/>
            <a:gd name="adj2" fmla="val 1800000"/>
          </a:avLst>
        </a:prstGeom>
        <a:solidFill>
          <a:srgbClr val="92D05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b="1" kern="1200" dirty="0" smtClean="0">
              <a:solidFill>
                <a:schemeClr val="tx1"/>
              </a:solidFill>
            </a:rPr>
            <a:t>Assessment Literacy Professional Learning</a:t>
          </a:r>
          <a:endParaRPr lang="en-US" sz="1700" b="1" kern="1200" dirty="0">
            <a:solidFill>
              <a:schemeClr val="tx1"/>
            </a:solidFill>
          </a:endParaRPr>
        </a:p>
      </dsp:txBody>
      <dsp:txXfrm>
        <a:off x="3426156" y="721364"/>
        <a:ext cx="1158240" cy="1137920"/>
      </dsp:txXfrm>
    </dsp:sp>
    <dsp:sp modelId="{375EC3E1-0483-47C7-95DE-FAD772E87DD8}">
      <dsp:nvSpPr>
        <dsp:cNvPr id="0" name=""/>
        <dsp:cNvSpPr/>
      </dsp:nvSpPr>
      <dsp:spPr>
        <a:xfrm>
          <a:off x="1219201" y="381006"/>
          <a:ext cx="3413760" cy="3413760"/>
        </a:xfrm>
        <a:prstGeom prst="pie">
          <a:avLst>
            <a:gd name="adj1" fmla="val 1800000"/>
            <a:gd name="adj2" fmla="val 9000000"/>
          </a:avLst>
        </a:prstGeom>
        <a:solidFill>
          <a:srgbClr val="FFFF99"/>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b="1" kern="1200" dirty="0" smtClean="0">
              <a:solidFill>
                <a:schemeClr val="tx1"/>
              </a:solidFill>
            </a:rPr>
            <a:t>Benchmark Assessments</a:t>
          </a:r>
          <a:endParaRPr lang="en-US" sz="1700" b="1" kern="1200" dirty="0">
            <a:solidFill>
              <a:schemeClr val="tx1"/>
            </a:solidFill>
          </a:endParaRPr>
        </a:p>
      </dsp:txBody>
      <dsp:txXfrm>
        <a:off x="2153921" y="2534926"/>
        <a:ext cx="1544320" cy="1056640"/>
      </dsp:txXfrm>
    </dsp:sp>
    <dsp:sp modelId="{A7A7B277-330A-4491-B614-E5D98B71DA9F}">
      <dsp:nvSpPr>
        <dsp:cNvPr id="0" name=""/>
        <dsp:cNvSpPr/>
      </dsp:nvSpPr>
      <dsp:spPr>
        <a:xfrm>
          <a:off x="914386" y="76191"/>
          <a:ext cx="3413760" cy="3413760"/>
        </a:xfrm>
        <a:prstGeom prst="pie">
          <a:avLst>
            <a:gd name="adj1" fmla="val 9000000"/>
            <a:gd name="adj2" fmla="val 16200000"/>
          </a:avLst>
        </a:prstGeom>
        <a:solidFill>
          <a:schemeClr val="tx2">
            <a:lumMod val="60000"/>
            <a:lumOff val="40000"/>
          </a:schemeClr>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b="1" kern="1200" dirty="0" smtClean="0">
              <a:solidFill>
                <a:schemeClr val="tx1"/>
              </a:solidFill>
            </a:rPr>
            <a:t>Formative Item Bank</a:t>
          </a:r>
          <a:endParaRPr lang="en-US" sz="1700" b="1" kern="1200" dirty="0">
            <a:solidFill>
              <a:schemeClr val="tx1"/>
            </a:solidFill>
          </a:endParaRPr>
        </a:p>
      </dsp:txBody>
      <dsp:txXfrm>
        <a:off x="1280146" y="746751"/>
        <a:ext cx="1158240" cy="113792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A077DB-7A10-4D1D-89F7-88BAA68E4E2B}">
      <dsp:nvSpPr>
        <dsp:cNvPr id="0" name=""/>
        <dsp:cNvSpPr/>
      </dsp:nvSpPr>
      <dsp:spPr>
        <a:xfrm>
          <a:off x="3352799" y="76197"/>
          <a:ext cx="1599976" cy="9164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ts val="0"/>
            </a:spcAft>
          </a:pPr>
          <a:r>
            <a:rPr lang="en-US" sz="1800" kern="1200" dirty="0" smtClean="0"/>
            <a:t>Formative Assessment/</a:t>
          </a:r>
        </a:p>
        <a:p>
          <a:pPr lvl="0" algn="ctr" defTabSz="800100">
            <a:lnSpc>
              <a:spcPct val="90000"/>
            </a:lnSpc>
            <a:spcBef>
              <a:spcPct val="0"/>
            </a:spcBef>
            <a:spcAft>
              <a:spcPts val="0"/>
            </a:spcAft>
          </a:pPr>
          <a:r>
            <a:rPr lang="en-US" sz="1800" kern="1200" dirty="0" smtClean="0"/>
            <a:t>Diagnostic</a:t>
          </a:r>
          <a:endParaRPr lang="en-US" sz="1800" kern="1200" dirty="0"/>
        </a:p>
      </dsp:txBody>
      <dsp:txXfrm>
        <a:off x="3352799" y="76197"/>
        <a:ext cx="1599976" cy="916416"/>
      </dsp:txXfrm>
    </dsp:sp>
    <dsp:sp modelId="{BA13DC20-3DF6-459B-8FE2-48BDF69AB54C}">
      <dsp:nvSpPr>
        <dsp:cNvPr id="0" name=""/>
        <dsp:cNvSpPr/>
      </dsp:nvSpPr>
      <dsp:spPr>
        <a:xfrm>
          <a:off x="1142067" y="-176181"/>
          <a:ext cx="3771658" cy="3771658"/>
        </a:xfrm>
        <a:prstGeom prst="circularArrow">
          <a:avLst>
            <a:gd name="adj1" fmla="val 5202"/>
            <a:gd name="adj2" fmla="val 336015"/>
            <a:gd name="adj3" fmla="val 56230"/>
            <a:gd name="adj4" fmla="val 20077595"/>
            <a:gd name="adj5" fmla="val 6068"/>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E9B0AEAC-3E56-40EC-BB14-DF57EE1F295D}">
      <dsp:nvSpPr>
        <dsp:cNvPr id="0" name=""/>
        <dsp:cNvSpPr/>
      </dsp:nvSpPr>
      <dsp:spPr>
        <a:xfrm>
          <a:off x="3855510" y="1900156"/>
          <a:ext cx="1505927" cy="10060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Formative Assessment</a:t>
          </a:r>
          <a:endParaRPr lang="en-US" sz="1800" kern="1200" dirty="0"/>
        </a:p>
      </dsp:txBody>
      <dsp:txXfrm>
        <a:off x="3855510" y="1900156"/>
        <a:ext cx="1505927" cy="1006078"/>
      </dsp:txXfrm>
    </dsp:sp>
    <dsp:sp modelId="{2F2DA3C5-C6AD-4FCE-9947-DF9DA56F4815}">
      <dsp:nvSpPr>
        <dsp:cNvPr id="0" name=""/>
        <dsp:cNvSpPr/>
      </dsp:nvSpPr>
      <dsp:spPr>
        <a:xfrm>
          <a:off x="1131246" y="289"/>
          <a:ext cx="3771658" cy="3771658"/>
        </a:xfrm>
        <a:prstGeom prst="circularArrow">
          <a:avLst>
            <a:gd name="adj1" fmla="val 5202"/>
            <a:gd name="adj2" fmla="val 336015"/>
            <a:gd name="adj3" fmla="val 3713579"/>
            <a:gd name="adj4" fmla="val 2253829"/>
            <a:gd name="adj5" fmla="val 6068"/>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51601E80-F851-4DD7-ABD5-3B925C8E4E69}">
      <dsp:nvSpPr>
        <dsp:cNvPr id="0" name=""/>
        <dsp:cNvSpPr/>
      </dsp:nvSpPr>
      <dsp:spPr>
        <a:xfrm>
          <a:off x="2376551" y="3056374"/>
          <a:ext cx="1281049" cy="10060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Formative Assessment</a:t>
          </a:r>
          <a:endParaRPr lang="en-US" sz="1800" kern="1200" dirty="0"/>
        </a:p>
      </dsp:txBody>
      <dsp:txXfrm>
        <a:off x="2376551" y="3056374"/>
        <a:ext cx="1281049" cy="1006078"/>
      </dsp:txXfrm>
    </dsp:sp>
    <dsp:sp modelId="{C470E5B8-EA16-47DA-B6EA-5BB415D86C5A}">
      <dsp:nvSpPr>
        <dsp:cNvPr id="0" name=""/>
        <dsp:cNvSpPr/>
      </dsp:nvSpPr>
      <dsp:spPr>
        <a:xfrm>
          <a:off x="1131246" y="289"/>
          <a:ext cx="3771658" cy="3771658"/>
        </a:xfrm>
        <a:prstGeom prst="circularArrow">
          <a:avLst>
            <a:gd name="adj1" fmla="val 5202"/>
            <a:gd name="adj2" fmla="val 336015"/>
            <a:gd name="adj3" fmla="val 8210155"/>
            <a:gd name="adj4" fmla="val 6750405"/>
            <a:gd name="adj5" fmla="val 6068"/>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7DFF7F78-168B-468C-8FAC-34B876857366}">
      <dsp:nvSpPr>
        <dsp:cNvPr id="0" name=""/>
        <dsp:cNvSpPr/>
      </dsp:nvSpPr>
      <dsp:spPr>
        <a:xfrm>
          <a:off x="734562" y="1900156"/>
          <a:ext cx="1382230" cy="10060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Formative Assessment</a:t>
          </a:r>
          <a:endParaRPr lang="en-US" sz="1800" kern="1200" dirty="0"/>
        </a:p>
      </dsp:txBody>
      <dsp:txXfrm>
        <a:off x="734562" y="1900156"/>
        <a:ext cx="1382230" cy="1006078"/>
      </dsp:txXfrm>
    </dsp:sp>
    <dsp:sp modelId="{D7FF7183-1E63-4493-8544-4C63396F4C68}">
      <dsp:nvSpPr>
        <dsp:cNvPr id="0" name=""/>
        <dsp:cNvSpPr/>
      </dsp:nvSpPr>
      <dsp:spPr>
        <a:xfrm>
          <a:off x="1095699" y="-329024"/>
          <a:ext cx="3771658" cy="3771658"/>
        </a:xfrm>
        <a:prstGeom prst="circularArrow">
          <a:avLst>
            <a:gd name="adj1" fmla="val 5202"/>
            <a:gd name="adj2" fmla="val 336015"/>
            <a:gd name="adj3" fmla="val 11616932"/>
            <a:gd name="adj4" fmla="val 10089546"/>
            <a:gd name="adj5" fmla="val 6068"/>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54CEDFCF-47AB-4767-AC4E-0B3952690F0D}">
      <dsp:nvSpPr>
        <dsp:cNvPr id="0" name=""/>
        <dsp:cNvSpPr/>
      </dsp:nvSpPr>
      <dsp:spPr>
        <a:xfrm>
          <a:off x="1143000" y="0"/>
          <a:ext cx="1321815" cy="10060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Summative Assessment</a:t>
          </a:r>
          <a:endParaRPr lang="en-US" sz="1800" kern="1200" dirty="0"/>
        </a:p>
      </dsp:txBody>
      <dsp:txXfrm>
        <a:off x="1143000" y="0"/>
        <a:ext cx="1321815" cy="1006078"/>
      </dsp:txXfrm>
    </dsp:sp>
    <dsp:sp modelId="{ACEC7654-BE74-40D6-BBCB-34319DC6F17F}">
      <dsp:nvSpPr>
        <dsp:cNvPr id="0" name=""/>
        <dsp:cNvSpPr/>
      </dsp:nvSpPr>
      <dsp:spPr>
        <a:xfrm>
          <a:off x="1066789" y="-12"/>
          <a:ext cx="3771658" cy="3771658"/>
        </a:xfrm>
        <a:prstGeom prst="circularArrow">
          <a:avLst>
            <a:gd name="adj1" fmla="val 5202"/>
            <a:gd name="adj2" fmla="val 336015"/>
            <a:gd name="adj3" fmla="val 16871201"/>
            <a:gd name="adj4" fmla="val 15360198"/>
            <a:gd name="adj5" fmla="val 6068"/>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layout2.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735" cy="464503"/>
          </a:xfrm>
          <a:prstGeom prst="rect">
            <a:avLst/>
          </a:prstGeom>
        </p:spPr>
        <p:txBody>
          <a:bodyPr vert="horz" lIns="91294" tIns="45647" rIns="91294" bIns="45647" rtlCol="0"/>
          <a:lstStyle>
            <a:lvl1pPr algn="l">
              <a:defRPr sz="1200"/>
            </a:lvl1pPr>
          </a:lstStyle>
          <a:p>
            <a:endParaRPr lang="en-US"/>
          </a:p>
        </p:txBody>
      </p:sp>
      <p:sp>
        <p:nvSpPr>
          <p:cNvPr id="3" name="Date Placeholder 2"/>
          <p:cNvSpPr>
            <a:spLocks noGrp="1"/>
          </p:cNvSpPr>
          <p:nvPr>
            <p:ph type="dt" sz="quarter" idx="1"/>
          </p:nvPr>
        </p:nvSpPr>
        <p:spPr>
          <a:xfrm>
            <a:off x="3971081" y="0"/>
            <a:ext cx="3037735" cy="464503"/>
          </a:xfrm>
          <a:prstGeom prst="rect">
            <a:avLst/>
          </a:prstGeom>
        </p:spPr>
        <p:txBody>
          <a:bodyPr vert="horz" lIns="91294" tIns="45647" rIns="91294" bIns="45647" rtlCol="0"/>
          <a:lstStyle>
            <a:lvl1pPr algn="r">
              <a:defRPr sz="1200"/>
            </a:lvl1pPr>
          </a:lstStyle>
          <a:p>
            <a:fld id="{5AB7E574-4BFE-41C6-8117-A2B78DD4442A}" type="datetimeFigureOut">
              <a:rPr lang="en-US" smtClean="0"/>
              <a:pPr/>
              <a:t>8/13/2013</a:t>
            </a:fld>
            <a:endParaRPr lang="en-US"/>
          </a:p>
        </p:txBody>
      </p:sp>
      <p:sp>
        <p:nvSpPr>
          <p:cNvPr id="4" name="Footer Placeholder 3"/>
          <p:cNvSpPr>
            <a:spLocks noGrp="1"/>
          </p:cNvSpPr>
          <p:nvPr>
            <p:ph type="ftr" sz="quarter" idx="2"/>
          </p:nvPr>
        </p:nvSpPr>
        <p:spPr>
          <a:xfrm>
            <a:off x="0" y="8830312"/>
            <a:ext cx="3037735" cy="464503"/>
          </a:xfrm>
          <a:prstGeom prst="rect">
            <a:avLst/>
          </a:prstGeom>
        </p:spPr>
        <p:txBody>
          <a:bodyPr vert="horz" lIns="91294" tIns="45647" rIns="91294" bIns="45647" rtlCol="0" anchor="b"/>
          <a:lstStyle>
            <a:lvl1pPr algn="l">
              <a:defRPr sz="1200"/>
            </a:lvl1pPr>
          </a:lstStyle>
          <a:p>
            <a:endParaRPr lang="en-US"/>
          </a:p>
        </p:txBody>
      </p:sp>
      <p:sp>
        <p:nvSpPr>
          <p:cNvPr id="5" name="Slide Number Placeholder 4"/>
          <p:cNvSpPr>
            <a:spLocks noGrp="1"/>
          </p:cNvSpPr>
          <p:nvPr>
            <p:ph type="sldNum" sz="quarter" idx="3"/>
          </p:nvPr>
        </p:nvSpPr>
        <p:spPr>
          <a:xfrm>
            <a:off x="3971081" y="8830312"/>
            <a:ext cx="3037735" cy="464503"/>
          </a:xfrm>
          <a:prstGeom prst="rect">
            <a:avLst/>
          </a:prstGeom>
        </p:spPr>
        <p:txBody>
          <a:bodyPr vert="horz" lIns="91294" tIns="45647" rIns="91294" bIns="45647" rtlCol="0" anchor="b"/>
          <a:lstStyle>
            <a:lvl1pPr algn="r">
              <a:defRPr sz="1200"/>
            </a:lvl1pPr>
          </a:lstStyle>
          <a:p>
            <a:fld id="{F46C3425-7E1A-4060-8ADF-E67FD37F79D5}" type="slidenum">
              <a:rPr lang="en-US" smtClean="0"/>
              <a:pPr/>
              <a:t>‹#›</a:t>
            </a:fld>
            <a:endParaRPr lang="en-US"/>
          </a:p>
        </p:txBody>
      </p:sp>
    </p:spTree>
    <p:extLst>
      <p:ext uri="{BB962C8B-B14F-4D97-AF65-F5344CB8AC3E}">
        <p14:creationId xmlns:p14="http://schemas.microsoft.com/office/powerpoint/2010/main" val="12837253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5" tIns="46587" rIns="93175" bIns="46587" rtlCol="0"/>
          <a:lstStyle>
            <a:lvl1pPr algn="l" fontAlgn="auto">
              <a:spcBef>
                <a:spcPts val="0"/>
              </a:spcBef>
              <a:spcAft>
                <a:spcPts val="0"/>
              </a:spcAft>
              <a:defRPr sz="1200" smtClean="0">
                <a:latin typeface="+mn-lt"/>
              </a:defRPr>
            </a:lvl1pPr>
          </a:lstStyle>
          <a:p>
            <a:pPr>
              <a:defRPr/>
            </a:pPr>
            <a:endParaRPr lang="en-US"/>
          </a:p>
        </p:txBody>
      </p:sp>
      <p:sp>
        <p:nvSpPr>
          <p:cNvPr id="3" name="Date Placeholder 2"/>
          <p:cNvSpPr>
            <a:spLocks noGrp="1"/>
          </p:cNvSpPr>
          <p:nvPr>
            <p:ph type="dt" idx="1"/>
          </p:nvPr>
        </p:nvSpPr>
        <p:spPr>
          <a:xfrm>
            <a:off x="3970939" y="0"/>
            <a:ext cx="3037840" cy="464820"/>
          </a:xfrm>
          <a:prstGeom prst="rect">
            <a:avLst/>
          </a:prstGeom>
        </p:spPr>
        <p:txBody>
          <a:bodyPr vert="horz" lIns="93175" tIns="46587" rIns="93175" bIns="46587" rtlCol="0"/>
          <a:lstStyle>
            <a:lvl1pPr algn="r" fontAlgn="auto">
              <a:spcBef>
                <a:spcPts val="0"/>
              </a:spcBef>
              <a:spcAft>
                <a:spcPts val="0"/>
              </a:spcAft>
              <a:defRPr sz="1200" smtClean="0">
                <a:latin typeface="+mn-lt"/>
              </a:defRPr>
            </a:lvl1pPr>
          </a:lstStyle>
          <a:p>
            <a:pPr>
              <a:defRPr/>
            </a:pPr>
            <a:fld id="{58BFA55B-E6B8-4A52-8F7F-9113BA9A45DF}" type="datetimeFigureOut">
              <a:rPr lang="en-US"/>
              <a:pPr>
                <a:defRPr/>
              </a:pPr>
              <a:t>8/13/2013</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5" tIns="46587" rIns="93175" bIns="46587" rtlCol="0" anchor="ctr"/>
          <a:lstStyle/>
          <a:p>
            <a:pPr lvl="0"/>
            <a:endParaRPr lang="en-US" noProof="0" smtClean="0"/>
          </a:p>
        </p:txBody>
      </p:sp>
      <p:sp>
        <p:nvSpPr>
          <p:cNvPr id="5" name="Notes Placeholder 4"/>
          <p:cNvSpPr>
            <a:spLocks noGrp="1"/>
          </p:cNvSpPr>
          <p:nvPr>
            <p:ph type="body" sz="quarter" idx="3"/>
          </p:nvPr>
        </p:nvSpPr>
        <p:spPr>
          <a:xfrm>
            <a:off x="701040" y="4415791"/>
            <a:ext cx="5608320" cy="4183380"/>
          </a:xfrm>
          <a:prstGeom prst="rect">
            <a:avLst/>
          </a:prstGeom>
        </p:spPr>
        <p:txBody>
          <a:bodyPr vert="horz" lIns="93175" tIns="46587" rIns="93175" bIns="46587"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5" tIns="46587" rIns="93175" bIns="46587" rtlCol="0" anchor="b"/>
          <a:lstStyle>
            <a:lvl1pPr algn="l" fontAlgn="auto">
              <a:spcBef>
                <a:spcPts val="0"/>
              </a:spcBef>
              <a:spcAft>
                <a:spcPts val="0"/>
              </a:spcAft>
              <a:defRPr sz="1200" smtClean="0">
                <a:latin typeface="+mn-lt"/>
              </a:defRPr>
            </a:lvl1pPr>
          </a:lstStyle>
          <a:p>
            <a:pPr>
              <a:defRPr/>
            </a:pPr>
            <a:endParaRPr lang="en-US"/>
          </a:p>
        </p:txBody>
      </p:sp>
      <p:sp>
        <p:nvSpPr>
          <p:cNvPr id="7" name="Slide Number Placeholder 6"/>
          <p:cNvSpPr>
            <a:spLocks noGrp="1"/>
          </p:cNvSpPr>
          <p:nvPr>
            <p:ph type="sldNum" sz="quarter" idx="5"/>
          </p:nvPr>
        </p:nvSpPr>
        <p:spPr>
          <a:xfrm>
            <a:off x="3970939" y="8829967"/>
            <a:ext cx="3037840" cy="464820"/>
          </a:xfrm>
          <a:prstGeom prst="rect">
            <a:avLst/>
          </a:prstGeom>
        </p:spPr>
        <p:txBody>
          <a:bodyPr vert="horz" lIns="93175" tIns="46587" rIns="93175" bIns="46587" rtlCol="0" anchor="b"/>
          <a:lstStyle>
            <a:lvl1pPr algn="r" fontAlgn="auto">
              <a:spcBef>
                <a:spcPts val="0"/>
              </a:spcBef>
              <a:spcAft>
                <a:spcPts val="0"/>
              </a:spcAft>
              <a:defRPr sz="1200" smtClean="0">
                <a:latin typeface="+mn-lt"/>
              </a:defRPr>
            </a:lvl1pPr>
          </a:lstStyle>
          <a:p>
            <a:pPr>
              <a:defRPr/>
            </a:pPr>
            <a:fld id="{2A95D1F0-FEE0-4171-BBF6-AAD8D6D6DD91}" type="slidenum">
              <a:rPr lang="en-US"/>
              <a:pPr>
                <a:defRPr/>
              </a:pPr>
              <a:t>‹#›</a:t>
            </a:fld>
            <a:endParaRPr lang="en-US"/>
          </a:p>
        </p:txBody>
      </p:sp>
    </p:spTree>
    <p:extLst>
      <p:ext uri="{BB962C8B-B14F-4D97-AF65-F5344CB8AC3E}">
        <p14:creationId xmlns:p14="http://schemas.microsoft.com/office/powerpoint/2010/main" val="243400235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noFill/>
          <a:ln>
            <a:solidFill>
              <a:srgbClr val="000000"/>
            </a:solidFill>
            <a:miter lim="800000"/>
            <a:headEnd/>
            <a:tailEnd/>
          </a:ln>
        </p:spPr>
      </p:sp>
      <p:sp>
        <p:nvSpPr>
          <p:cNvPr id="614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buFont typeface="Arial" pitchFamily="34" charset="0"/>
              <a:buChar char="•"/>
            </a:pPr>
            <a:endParaRPr lang="en-US" dirty="0" smtClean="0"/>
          </a:p>
        </p:txBody>
      </p:sp>
      <p:sp>
        <p:nvSpPr>
          <p:cNvPr id="614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26D3B7C-FCA6-4E6D-8A00-283C7B931CEF}" type="slidenum">
              <a:rPr lang="en-US">
                <a:latin typeface="Arial" charset="0"/>
              </a:rPr>
              <a:pPr fontAlgn="base">
                <a:spcBef>
                  <a:spcPct val="0"/>
                </a:spcBef>
                <a:spcAft>
                  <a:spcPct val="0"/>
                </a:spcAft>
              </a:pPr>
              <a:t>1</a:t>
            </a:fld>
            <a:endParaRPr lang="en-US">
              <a:latin typeface="Arial"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Grade 6</a:t>
            </a:r>
          </a:p>
        </p:txBody>
      </p:sp>
      <p:sp>
        <p:nvSpPr>
          <p:cNvPr id="675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pPr>
            <a:fld id="{2E584881-06DD-4472-B324-9CA00709F5C2}" type="slidenum">
              <a:rPr lang="en-US" smtClean="0">
                <a:cs typeface="Arial" charset="0"/>
              </a:rPr>
              <a:pPr eaLnBrk="1" fontAlgn="base" hangingPunct="1">
                <a:spcBef>
                  <a:spcPct val="0"/>
                </a:spcBef>
                <a:spcAft>
                  <a:spcPct val="0"/>
                </a:spcAft>
              </a:pPr>
              <a:t>32</a:t>
            </a:fld>
            <a:endParaRPr lang="en-US" smtClean="0">
              <a:cs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Tried to sample 90 – 100 so we could have at least 75 exemplars. Zeros could be from several cases. </a:t>
            </a:r>
          </a:p>
        </p:txBody>
      </p:sp>
      <p:sp>
        <p:nvSpPr>
          <p:cNvPr id="6963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64BF821-2BFF-4EFC-8CC7-6414D8B07046}" type="slidenum">
              <a:rPr lang="en-US" smtClean="0"/>
              <a:pPr fontAlgn="base">
                <a:spcBef>
                  <a:spcPct val="0"/>
                </a:spcBef>
                <a:spcAft>
                  <a:spcPct val="0"/>
                </a:spcAft>
                <a:defRPr/>
              </a:pPr>
              <a:t>34</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Where do yo</a:t>
            </a:r>
          </a:p>
        </p:txBody>
      </p:sp>
      <p:sp>
        <p:nvSpPr>
          <p:cNvPr id="7066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92A0E61-A1D4-4D27-B79F-08DE6CED1A7F}" type="slidenum">
              <a:rPr lang="en-US" smtClean="0"/>
              <a:pPr fontAlgn="base">
                <a:spcBef>
                  <a:spcPct val="0"/>
                </a:spcBef>
                <a:spcAft>
                  <a:spcPct val="0"/>
                </a:spcAft>
                <a:defRPr/>
              </a:pPr>
              <a:t>46</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t>Melissa:  this is just a repeat of the previous slide with written directions instead of the screen shot. </a:t>
            </a:r>
          </a:p>
        </p:txBody>
      </p:sp>
      <p:sp>
        <p:nvSpPr>
          <p:cNvPr id="4" name="Slide Number Placeholder 3"/>
          <p:cNvSpPr>
            <a:spLocks noGrp="1"/>
          </p:cNvSpPr>
          <p:nvPr>
            <p:ph type="sldNum" sz="quarter" idx="5"/>
          </p:nvPr>
        </p:nvSpPr>
        <p:spPr/>
        <p:txBody>
          <a:bodyPr/>
          <a:lstStyle/>
          <a:p>
            <a:pPr>
              <a:defRPr/>
            </a:pPr>
            <a:fld id="{4E8A96D3-B0DE-4339-8215-14F3882CB818}" type="slidenum">
              <a:rPr lang="en-US" smtClean="0"/>
              <a:pPr>
                <a:defRPr/>
              </a:pPr>
              <a:t>50</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fld id="{C535D452-1CAC-4FB2-BBE0-1B1A465A7A4D}" type="slidenum">
              <a:rPr lang="en-US"/>
              <a:pPr/>
              <a:t>63</a:t>
            </a:fld>
            <a:endParaRPr lang="en-US"/>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pPr eaLnBrk="1" hangingPunct="1"/>
            <a:r>
              <a:rPr lang="en-GB" dirty="0" smtClean="0"/>
              <a:t>James</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fld id="{C535D452-1CAC-4FB2-BBE0-1B1A465A7A4D}" type="slidenum">
              <a:rPr lang="en-US"/>
              <a:pPr/>
              <a:t>64</a:t>
            </a:fld>
            <a:endParaRPr lang="en-US"/>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pPr eaLnBrk="1" hangingPunct="1"/>
            <a:r>
              <a:rPr lang="en-GB" dirty="0" smtClean="0"/>
              <a:t>James</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None/>
            </a:pPr>
            <a:r>
              <a:rPr lang="en-US" sz="1600" dirty="0" smtClean="0"/>
              <a:t>James</a:t>
            </a:r>
            <a:endParaRPr lang="en-US" sz="1600"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65</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None/>
            </a:pPr>
            <a:r>
              <a:rPr lang="en-US" sz="1600" dirty="0" smtClean="0"/>
              <a:t>James</a:t>
            </a:r>
            <a:endParaRPr lang="en-US" sz="1600"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66</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None/>
            </a:pPr>
            <a:r>
              <a:rPr lang="en-US" sz="1600" dirty="0"/>
              <a:t>James</a:t>
            </a:r>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67</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James</a:t>
            </a: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68</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noFill/>
          <a:ln>
            <a:solidFill>
              <a:srgbClr val="000000"/>
            </a:solidFill>
            <a:miter lim="800000"/>
            <a:headEnd/>
            <a:tailEnd/>
          </a:ln>
        </p:spPr>
      </p:sp>
      <p:sp>
        <p:nvSpPr>
          <p:cNvPr id="614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James &amp; Brooke</a:t>
            </a:r>
          </a:p>
        </p:txBody>
      </p:sp>
      <p:sp>
        <p:nvSpPr>
          <p:cNvPr id="614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26D3B7C-FCA6-4E6D-8A00-283C7B931CEF}" type="slidenum">
              <a:rPr lang="en-US">
                <a:latin typeface="Arial" charset="0"/>
              </a:rPr>
              <a:pPr fontAlgn="base">
                <a:spcBef>
                  <a:spcPct val="0"/>
                </a:spcBef>
                <a:spcAft>
                  <a:spcPct val="0"/>
                </a:spcAft>
              </a:pPr>
              <a:t>2</a:t>
            </a:fld>
            <a:endParaRPr lang="en-US">
              <a:latin typeface="Arial"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James</a:t>
            </a: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69</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James</a:t>
            </a: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70</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James</a:t>
            </a: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71</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James</a:t>
            </a: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72</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James</a:t>
            </a: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73</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James</a:t>
            </a: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74</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James</a:t>
            </a: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75</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James</a:t>
            </a: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76</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James</a:t>
            </a: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77</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James</a:t>
            </a: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78</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2937">
              <a:defRPr/>
            </a:pPr>
            <a:r>
              <a:rPr lang="en-US" dirty="0" smtClean="0"/>
              <a:t>James</a:t>
            </a:r>
          </a:p>
          <a:p>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James</a:t>
            </a: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79</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James</a:t>
            </a: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80</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James</a:t>
            </a: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81</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James</a:t>
            </a: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82</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smtClean="0"/>
              <a:t>Brooke</a:t>
            </a: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83</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Brooke</a:t>
            </a: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84</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Brooke</a:t>
            </a: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85</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Brooke</a:t>
            </a: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86</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Brooke</a:t>
            </a: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87</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Brooke</a:t>
            </a: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88</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93950" y="696913"/>
            <a:ext cx="2222500" cy="1668462"/>
          </a:xfrm>
        </p:spPr>
      </p:sp>
      <p:sp>
        <p:nvSpPr>
          <p:cNvPr id="3" name="Notes Placeholder 2"/>
          <p:cNvSpPr>
            <a:spLocks noGrp="1"/>
          </p:cNvSpPr>
          <p:nvPr>
            <p:ph type="body" idx="1"/>
          </p:nvPr>
        </p:nvSpPr>
        <p:spPr>
          <a:xfrm>
            <a:off x="310588" y="2517512"/>
            <a:ext cx="6389225" cy="6081660"/>
          </a:xfrm>
        </p:spPr>
        <p:txBody>
          <a:bodyPr>
            <a:normAutofit/>
          </a:bodyPr>
          <a:lstStyle/>
          <a:p>
            <a:r>
              <a:rPr lang="en-US" sz="1600" dirty="0"/>
              <a:t>Brooke</a:t>
            </a:r>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Brooke</a:t>
            </a: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89</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Brooke</a:t>
            </a: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90</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Brooke</a:t>
            </a: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91</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Brooke</a:t>
            </a: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92</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Brooke</a:t>
            </a: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93</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Brooke</a:t>
            </a: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94</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Brooke</a:t>
            </a: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95</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Brooke</a:t>
            </a: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96</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Brooke</a:t>
            </a: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97</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Brooke</a:t>
            </a: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98</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5734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B23834C-9C4B-4161-9FC9-3593B3B12815}" type="slidenum">
              <a:rPr lang="en-US" smtClean="0"/>
              <a:pPr fontAlgn="base">
                <a:spcBef>
                  <a:spcPct val="0"/>
                </a:spcBef>
                <a:spcAft>
                  <a:spcPct val="0"/>
                </a:spcAft>
                <a:defRPr/>
              </a:pPr>
              <a:t>8</a:t>
            </a:fld>
            <a:endParaRPr lang="en-US" dirty="0"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Brooke</a:t>
            </a: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99</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Brooke</a:t>
            </a: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100</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Brooke</a:t>
            </a: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101</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Brooke</a:t>
            </a: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102</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Brooke</a:t>
            </a: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103</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2937">
              <a:defRPr/>
            </a:pPr>
            <a:r>
              <a:rPr lang="en-US" dirty="0" smtClean="0"/>
              <a:t>Brooke</a:t>
            </a:r>
          </a:p>
          <a:p>
            <a:pPr>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104</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2937">
              <a:defRPr/>
            </a:pPr>
            <a:r>
              <a:rPr lang="en-US" dirty="0" smtClean="0"/>
              <a:t>Brooke</a:t>
            </a:r>
          </a:p>
          <a:p>
            <a:pPr>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105</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2937">
              <a:defRPr/>
            </a:pPr>
            <a:r>
              <a:rPr lang="en-US" dirty="0" smtClean="0"/>
              <a:t>Brooke</a:t>
            </a:r>
          </a:p>
          <a:p>
            <a:pPr>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106</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2937">
              <a:defRPr/>
            </a:pPr>
            <a:r>
              <a:rPr lang="en-US" dirty="0" smtClean="0"/>
              <a:t>Brooke</a:t>
            </a:r>
          </a:p>
          <a:p>
            <a:pPr>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107</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2937">
              <a:defRPr/>
            </a:pPr>
            <a:r>
              <a:rPr lang="en-US" dirty="0" smtClean="0"/>
              <a:t>Brooke</a:t>
            </a:r>
          </a:p>
          <a:p>
            <a:pPr>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108</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727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7576BEF-4940-4CB4-8769-386B2D6E060E}" type="slidenum">
              <a:rPr lang="en-US" smtClean="0"/>
              <a:pPr fontAlgn="base">
                <a:spcBef>
                  <a:spcPct val="0"/>
                </a:spcBef>
                <a:spcAft>
                  <a:spcPct val="0"/>
                </a:spcAft>
                <a:defRPr/>
              </a:pPr>
              <a:t>9</a:t>
            </a:fld>
            <a:endParaRPr lang="en-US" dirty="0"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2937">
              <a:defRPr/>
            </a:pPr>
            <a:r>
              <a:rPr lang="en-US" dirty="0" smtClean="0"/>
              <a:t>Brooke</a:t>
            </a:r>
          </a:p>
          <a:p>
            <a:pPr>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109</a:t>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Brooke</a:t>
            </a: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110</a:t>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Brooke</a:t>
            </a: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111</a:t>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Brooke</a:t>
            </a: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112</a:t>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Brooke</a:t>
            </a: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113</a:t>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Brooke</a:t>
            </a: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114</a:t>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Brooke</a:t>
            </a: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115</a:t>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Brooke</a:t>
            </a: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116</a:t>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Brooke</a:t>
            </a: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117</a:t>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Brooke</a:t>
            </a: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118</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Formative assessment can provide teachers with information that can alter how they teach a given topic, the power of the activities they create, how they assess the content, and any flexible student grouping they need to do to address STRENGTHS and WEAKNESSES of students. </a:t>
            </a:r>
          </a:p>
        </p:txBody>
      </p:sp>
      <p:sp>
        <p:nvSpPr>
          <p:cNvPr id="655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A9455B4-3746-4714-A17B-234136713464}" type="slidenum">
              <a:rPr lang="en-US" smtClean="0"/>
              <a:pPr fontAlgn="base">
                <a:spcBef>
                  <a:spcPct val="0"/>
                </a:spcBef>
                <a:spcAft>
                  <a:spcPct val="0"/>
                </a:spcAft>
                <a:defRPr/>
              </a:pPr>
              <a:t>11</a:t>
            </a:fld>
            <a:endParaRPr lang="en-US"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600" dirty="0"/>
              <a:t>Brooke</a:t>
            </a:r>
          </a:p>
          <a:p>
            <a:pPr marL="171432" indent="-171432">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119</a:t>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600" dirty="0"/>
              <a:t>Brooke</a:t>
            </a:r>
          </a:p>
          <a:p>
            <a:pPr marL="171432" indent="-171432">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120</a:t>
            </a:fld>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2937">
              <a:defRPr/>
            </a:pPr>
            <a:r>
              <a:rPr lang="en-US" dirty="0" smtClean="0"/>
              <a:t>Brooke</a:t>
            </a:r>
          </a:p>
          <a:p>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121</a:t>
            </a:fld>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sz="1600" dirty="0"/>
              <a:t>James &amp; Brooke</a:t>
            </a:r>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122</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One way the GA Dept of Education is assisting school districts, schools and teachers to utilize the power of formative assessment is to provide quality formative assessment items. These items were created specifically for GA educators as they prepare students to master the CCGPS; specifically in the areas of mathematics and ELA/Reading.  </a:t>
            </a:r>
          </a:p>
        </p:txBody>
      </p:sp>
      <p:sp>
        <p:nvSpPr>
          <p:cNvPr id="6451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043D371-6703-43E8-9494-CCB557169F94}" type="slidenum">
              <a:rPr lang="en-US" smtClean="0"/>
              <a:pPr fontAlgn="base">
                <a:spcBef>
                  <a:spcPct val="0"/>
                </a:spcBef>
                <a:spcAft>
                  <a:spcPct val="0"/>
                </a:spcAft>
                <a:defRPr/>
              </a:pPr>
              <a:t>16</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Grade 6</a:t>
            </a:r>
          </a:p>
        </p:txBody>
      </p:sp>
      <p:sp>
        <p:nvSpPr>
          <p:cNvPr id="665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pPr>
            <a:fld id="{88C2C881-43DC-4DF1-A137-3E0073374811}" type="slidenum">
              <a:rPr lang="en-US" smtClean="0">
                <a:cs typeface="Arial" charset="0"/>
              </a:rPr>
              <a:pPr eaLnBrk="1" fontAlgn="base" hangingPunct="1">
                <a:spcBef>
                  <a:spcPct val="0"/>
                </a:spcBef>
                <a:spcAft>
                  <a:spcPct val="0"/>
                </a:spcAft>
              </a:pPr>
              <a:t>31</a:t>
            </a:fld>
            <a:endParaRPr lang="en-US" smtClean="0">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2D455722-A9B4-4540-80DC-D13700BA2660}" type="datetimeFigureOut">
              <a:rPr lang="en-US"/>
              <a:pPr>
                <a:defRPr/>
              </a:pPr>
              <a:t>8/13/2013</a:t>
            </a:fld>
            <a:endParaRPr lang="en-US"/>
          </a:p>
        </p:txBody>
      </p:sp>
      <p:sp>
        <p:nvSpPr>
          <p:cNvPr id="5" name="Slide Number Placeholder 5"/>
          <p:cNvSpPr>
            <a:spLocks noGrp="1"/>
          </p:cNvSpPr>
          <p:nvPr>
            <p:ph type="sldNum" sz="quarter" idx="11"/>
          </p:nvPr>
        </p:nvSpPr>
        <p:spPr/>
        <p:txBody>
          <a:bodyPr/>
          <a:lstStyle>
            <a:lvl1pPr>
              <a:defRPr/>
            </a:lvl1pPr>
          </a:lstStyle>
          <a:p>
            <a:pPr>
              <a:defRPr/>
            </a:pPr>
            <a:fld id="{7D3F07CB-545B-4FAC-B891-1A08A2F46C36}"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F03816B7-0D84-4394-A043-0DCB5CE3AA5C}" type="datetimeFigureOut">
              <a:rPr lang="en-US"/>
              <a:pPr>
                <a:defRPr/>
              </a:pPr>
              <a:t>8/13/2013</a:t>
            </a:fld>
            <a:endParaRPr lang="en-US"/>
          </a:p>
        </p:txBody>
      </p:sp>
      <p:sp>
        <p:nvSpPr>
          <p:cNvPr id="5" name="Slide Number Placeholder 5"/>
          <p:cNvSpPr>
            <a:spLocks noGrp="1"/>
          </p:cNvSpPr>
          <p:nvPr>
            <p:ph type="sldNum" sz="quarter" idx="11"/>
          </p:nvPr>
        </p:nvSpPr>
        <p:spPr/>
        <p:txBody>
          <a:bodyPr/>
          <a:lstStyle>
            <a:lvl1pPr>
              <a:defRPr/>
            </a:lvl1pPr>
          </a:lstStyle>
          <a:p>
            <a:pPr>
              <a:defRPr/>
            </a:pPr>
            <a:fld id="{CD807065-8CE4-4038-BC35-61F26DB01A12}"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0D012BF-B209-4445-A89E-7FB2872DF2C2}" type="datetimeFigureOut">
              <a:rPr lang="en-US"/>
              <a:pPr>
                <a:defRPr/>
              </a:pPr>
              <a:t>8/13/2013</a:t>
            </a:fld>
            <a:endParaRPr lang="en-US"/>
          </a:p>
        </p:txBody>
      </p:sp>
      <p:sp>
        <p:nvSpPr>
          <p:cNvPr id="5" name="Slide Number Placeholder 5"/>
          <p:cNvSpPr>
            <a:spLocks noGrp="1"/>
          </p:cNvSpPr>
          <p:nvPr>
            <p:ph type="sldNum" sz="quarter" idx="11"/>
          </p:nvPr>
        </p:nvSpPr>
        <p:spPr/>
        <p:txBody>
          <a:bodyPr/>
          <a:lstStyle>
            <a:lvl1pPr>
              <a:defRPr/>
            </a:lvl1pPr>
          </a:lstStyle>
          <a:p>
            <a:pPr>
              <a:defRPr/>
            </a:pPr>
            <a:fld id="{06CBF901-778F-42D2-96F1-EE232143EF75}"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0DEA37E-02F4-436F-B890-43226EA9BC48}" type="datetimeFigureOut">
              <a:rPr lang="en-US"/>
              <a:pPr>
                <a:defRPr/>
              </a:pPr>
              <a:t>8/13/2013</a:t>
            </a:fld>
            <a:endParaRPr lang="en-US"/>
          </a:p>
        </p:txBody>
      </p:sp>
      <p:sp>
        <p:nvSpPr>
          <p:cNvPr id="5" name="Slide Number Placeholder 5"/>
          <p:cNvSpPr>
            <a:spLocks noGrp="1"/>
          </p:cNvSpPr>
          <p:nvPr>
            <p:ph type="sldNum" sz="quarter" idx="11"/>
          </p:nvPr>
        </p:nvSpPr>
        <p:spPr/>
        <p:txBody>
          <a:bodyPr/>
          <a:lstStyle>
            <a:lvl1pPr>
              <a:defRPr/>
            </a:lvl1pPr>
          </a:lstStyle>
          <a:p>
            <a:pPr>
              <a:defRPr/>
            </a:pPr>
            <a:fld id="{6D1DF973-4913-44A9-9C34-A61CF21E5BFD}"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F9B13896-3AA0-4CBF-85BE-631E084B481C}" type="datetimeFigureOut">
              <a:rPr lang="en-US"/>
              <a:pPr>
                <a:defRPr/>
              </a:pPr>
              <a:t>8/13/2013</a:t>
            </a:fld>
            <a:endParaRPr lang="en-US"/>
          </a:p>
        </p:txBody>
      </p:sp>
      <p:sp>
        <p:nvSpPr>
          <p:cNvPr id="5" name="Slide Number Placeholder 5"/>
          <p:cNvSpPr>
            <a:spLocks noGrp="1"/>
          </p:cNvSpPr>
          <p:nvPr>
            <p:ph type="sldNum" sz="quarter" idx="11"/>
          </p:nvPr>
        </p:nvSpPr>
        <p:spPr/>
        <p:txBody>
          <a:bodyPr/>
          <a:lstStyle>
            <a:lvl1pPr>
              <a:defRPr/>
            </a:lvl1pPr>
          </a:lstStyle>
          <a:p>
            <a:pPr>
              <a:defRPr/>
            </a:pPr>
            <a:fld id="{BFD4266F-16A2-4AC8-BB72-898D524891FD}"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8C89684E-17FA-4239-9274-27CFEAB3FE03}" type="datetimeFigureOut">
              <a:rPr lang="en-US"/>
              <a:pPr>
                <a:defRPr/>
              </a:pPr>
              <a:t>8/13/2013</a:t>
            </a:fld>
            <a:endParaRPr lang="en-US"/>
          </a:p>
        </p:txBody>
      </p:sp>
      <p:sp>
        <p:nvSpPr>
          <p:cNvPr id="6" name="Slide Number Placeholder 5"/>
          <p:cNvSpPr>
            <a:spLocks noGrp="1"/>
          </p:cNvSpPr>
          <p:nvPr>
            <p:ph type="sldNum" sz="quarter" idx="11"/>
          </p:nvPr>
        </p:nvSpPr>
        <p:spPr/>
        <p:txBody>
          <a:bodyPr/>
          <a:lstStyle>
            <a:lvl1pPr>
              <a:defRPr/>
            </a:lvl1pPr>
          </a:lstStyle>
          <a:p>
            <a:pPr>
              <a:defRPr/>
            </a:pPr>
            <a:fld id="{C3D409FD-1D34-4EA1-B4AC-9E903D4A81B0}"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08C10DB1-01DA-48AB-9F99-ED40CAF55822}" type="datetimeFigureOut">
              <a:rPr lang="en-US"/>
              <a:pPr>
                <a:defRPr/>
              </a:pPr>
              <a:t>8/13/2013</a:t>
            </a:fld>
            <a:endParaRPr lang="en-US"/>
          </a:p>
        </p:txBody>
      </p:sp>
      <p:sp>
        <p:nvSpPr>
          <p:cNvPr id="8" name="Slide Number Placeholder 5"/>
          <p:cNvSpPr>
            <a:spLocks noGrp="1"/>
          </p:cNvSpPr>
          <p:nvPr>
            <p:ph type="sldNum" sz="quarter" idx="11"/>
          </p:nvPr>
        </p:nvSpPr>
        <p:spPr/>
        <p:txBody>
          <a:bodyPr/>
          <a:lstStyle>
            <a:lvl1pPr>
              <a:defRPr/>
            </a:lvl1pPr>
          </a:lstStyle>
          <a:p>
            <a:pPr>
              <a:defRPr/>
            </a:pPr>
            <a:fld id="{541A8B44-C7F6-48F5-9D01-AE3DE2A37F54}"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3B18A3CD-D1C9-4338-ABAD-0400F9611BF0}" type="datetimeFigureOut">
              <a:rPr lang="en-US"/>
              <a:pPr>
                <a:defRPr/>
              </a:pPr>
              <a:t>8/13/2013</a:t>
            </a:fld>
            <a:endParaRPr lang="en-US"/>
          </a:p>
        </p:txBody>
      </p:sp>
      <p:sp>
        <p:nvSpPr>
          <p:cNvPr id="4" name="Slide Number Placeholder 5"/>
          <p:cNvSpPr>
            <a:spLocks noGrp="1"/>
          </p:cNvSpPr>
          <p:nvPr>
            <p:ph type="sldNum" sz="quarter" idx="11"/>
          </p:nvPr>
        </p:nvSpPr>
        <p:spPr/>
        <p:txBody>
          <a:bodyPr/>
          <a:lstStyle>
            <a:lvl1pPr>
              <a:defRPr/>
            </a:lvl1pPr>
          </a:lstStyle>
          <a:p>
            <a:pPr>
              <a:defRPr/>
            </a:pPr>
            <a:fld id="{F3BA01B3-E892-48D1-AF7E-F96D70C8AE09}"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59BEC5DE-46E0-4CDD-A166-C18890698598}" type="datetimeFigureOut">
              <a:rPr lang="en-US"/>
              <a:pPr>
                <a:defRPr/>
              </a:pPr>
              <a:t>8/13/2013</a:t>
            </a:fld>
            <a:endParaRPr lang="en-US"/>
          </a:p>
        </p:txBody>
      </p:sp>
      <p:sp>
        <p:nvSpPr>
          <p:cNvPr id="3" name="Slide Number Placeholder 5"/>
          <p:cNvSpPr>
            <a:spLocks noGrp="1"/>
          </p:cNvSpPr>
          <p:nvPr>
            <p:ph type="sldNum" sz="quarter" idx="11"/>
          </p:nvPr>
        </p:nvSpPr>
        <p:spPr/>
        <p:txBody>
          <a:bodyPr/>
          <a:lstStyle>
            <a:lvl1pPr>
              <a:defRPr/>
            </a:lvl1pPr>
          </a:lstStyle>
          <a:p>
            <a:pPr>
              <a:defRPr/>
            </a:pPr>
            <a:fld id="{5BB03018-FBDC-4249-B70B-B943AF8D9550}"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E6EC98BA-D25F-4645-A181-4814D9AEB050}" type="datetimeFigureOut">
              <a:rPr lang="en-US"/>
              <a:pPr>
                <a:defRPr/>
              </a:pPr>
              <a:t>8/13/2013</a:t>
            </a:fld>
            <a:endParaRPr lang="en-US"/>
          </a:p>
        </p:txBody>
      </p:sp>
      <p:sp>
        <p:nvSpPr>
          <p:cNvPr id="6" name="Slide Number Placeholder 5"/>
          <p:cNvSpPr>
            <a:spLocks noGrp="1"/>
          </p:cNvSpPr>
          <p:nvPr>
            <p:ph type="sldNum" sz="quarter" idx="11"/>
          </p:nvPr>
        </p:nvSpPr>
        <p:spPr/>
        <p:txBody>
          <a:bodyPr/>
          <a:lstStyle>
            <a:lvl1pPr>
              <a:defRPr/>
            </a:lvl1pPr>
          </a:lstStyle>
          <a:p>
            <a:pPr>
              <a:defRPr/>
            </a:pPr>
            <a:fld id="{3F866AFF-E9D9-443A-923A-85F266772606}"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3C8E991-BE1E-4D08-BF69-14E62227E662}" type="datetimeFigureOut">
              <a:rPr lang="en-US"/>
              <a:pPr>
                <a:defRPr/>
              </a:pPr>
              <a:t>8/13/2013</a:t>
            </a:fld>
            <a:endParaRPr lang="en-US"/>
          </a:p>
        </p:txBody>
      </p:sp>
      <p:sp>
        <p:nvSpPr>
          <p:cNvPr id="6" name="Slide Number Placeholder 5"/>
          <p:cNvSpPr>
            <a:spLocks noGrp="1"/>
          </p:cNvSpPr>
          <p:nvPr>
            <p:ph type="sldNum" sz="quarter" idx="11"/>
          </p:nvPr>
        </p:nvSpPr>
        <p:spPr/>
        <p:txBody>
          <a:bodyPr/>
          <a:lstStyle>
            <a:lvl1pPr>
              <a:defRPr/>
            </a:lvl1pPr>
          </a:lstStyle>
          <a:p>
            <a:pPr>
              <a:defRPr/>
            </a:pPr>
            <a:fld id="{D2010406-228F-4845-A5BA-BC6CB642788F}"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6" descr="GaDOE_PPT_bg_charcoal.jpg"/>
          <p:cNvPicPr>
            <a:picLocks noChangeAspect="1"/>
          </p:cNvPicPr>
          <p:nvPr/>
        </p:nvPicPr>
        <p:blipFill>
          <a:blip r:embed="rId13" cstate="print"/>
          <a:srcRect/>
          <a:stretch>
            <a:fillRect/>
          </a:stretch>
        </p:blipFill>
        <p:spPr bwMode="auto">
          <a:xfrm>
            <a:off x="0" y="0"/>
            <a:ext cx="9144000" cy="6858000"/>
          </a:xfrm>
          <a:prstGeom prst="rect">
            <a:avLst/>
          </a:prstGeom>
          <a:noFill/>
          <a:ln w="9525">
            <a:noFill/>
            <a:miter lim="800000"/>
            <a:headEnd/>
            <a:tailEnd/>
          </a:ln>
        </p:spPr>
      </p:pic>
      <p:sp>
        <p:nvSpPr>
          <p:cNvPr id="1027"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6934200" y="6356350"/>
            <a:ext cx="10668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solidFill>
                <a:latin typeface="+mn-lt"/>
              </a:defRPr>
            </a:lvl1pPr>
          </a:lstStyle>
          <a:p>
            <a:pPr>
              <a:defRPr/>
            </a:pPr>
            <a:fld id="{C9C4ACAD-39EC-4D44-8A87-53D2DB3E8137}" type="datetimeFigureOut">
              <a:rPr lang="en-US"/>
              <a:pPr>
                <a:defRPr/>
              </a:pPr>
              <a:t>8/13/2013</a:t>
            </a:fld>
            <a:endParaRPr lang="en-US"/>
          </a:p>
        </p:txBody>
      </p:sp>
      <p:sp>
        <p:nvSpPr>
          <p:cNvPr id="6" name="Slide Number Placeholder 5"/>
          <p:cNvSpPr>
            <a:spLocks noGrp="1"/>
          </p:cNvSpPr>
          <p:nvPr>
            <p:ph type="sldNum" sz="quarter" idx="4"/>
          </p:nvPr>
        </p:nvSpPr>
        <p:spPr>
          <a:xfrm>
            <a:off x="8077200" y="6356350"/>
            <a:ext cx="609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solidFill>
                <a:latin typeface="+mn-lt"/>
              </a:defRPr>
            </a:lvl1pPr>
          </a:lstStyle>
          <a:p>
            <a:pPr>
              <a:defRPr/>
            </a:pPr>
            <a:fld id="{177AB964-1A21-4543-97AC-CDD79CDC975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fontAlgn="base">
        <a:spcBef>
          <a:spcPct val="0"/>
        </a:spcBef>
        <a:spcAft>
          <a:spcPct val="0"/>
        </a:spcAft>
        <a:defRPr sz="4400" b="1" kern="1200">
          <a:solidFill>
            <a:schemeClr val="tx1"/>
          </a:solidFill>
          <a:latin typeface="+mj-lt"/>
          <a:ea typeface="+mj-ea"/>
          <a:cs typeface="+mj-cs"/>
        </a:defRPr>
      </a:lvl1pPr>
      <a:lvl2pPr algn="ctr" rtl="0" fontAlgn="base">
        <a:spcBef>
          <a:spcPct val="0"/>
        </a:spcBef>
        <a:spcAft>
          <a:spcPct val="0"/>
        </a:spcAft>
        <a:defRPr sz="4400" b="1">
          <a:solidFill>
            <a:schemeClr val="tx1"/>
          </a:solidFill>
          <a:latin typeface="Calibri" pitchFamily="34" charset="0"/>
        </a:defRPr>
      </a:lvl2pPr>
      <a:lvl3pPr algn="ctr" rtl="0" fontAlgn="base">
        <a:spcBef>
          <a:spcPct val="0"/>
        </a:spcBef>
        <a:spcAft>
          <a:spcPct val="0"/>
        </a:spcAft>
        <a:defRPr sz="4400" b="1">
          <a:solidFill>
            <a:schemeClr val="tx1"/>
          </a:solidFill>
          <a:latin typeface="Calibri" pitchFamily="34" charset="0"/>
        </a:defRPr>
      </a:lvl3pPr>
      <a:lvl4pPr algn="ctr" rtl="0" fontAlgn="base">
        <a:spcBef>
          <a:spcPct val="0"/>
        </a:spcBef>
        <a:spcAft>
          <a:spcPct val="0"/>
        </a:spcAft>
        <a:defRPr sz="4400" b="1">
          <a:solidFill>
            <a:schemeClr val="tx1"/>
          </a:solidFill>
          <a:latin typeface="Calibri" pitchFamily="34" charset="0"/>
        </a:defRPr>
      </a:lvl4pPr>
      <a:lvl5pPr algn="ctr" rtl="0" fontAlgn="base">
        <a:spcBef>
          <a:spcPct val="0"/>
        </a:spcBef>
        <a:spcAft>
          <a:spcPct val="0"/>
        </a:spcAft>
        <a:defRPr sz="4400" b="1">
          <a:solidFill>
            <a:schemeClr val="tx1"/>
          </a:solidFill>
          <a:latin typeface="Calibri" pitchFamily="34" charset="0"/>
        </a:defRPr>
      </a:lvl5pPr>
      <a:lvl6pPr marL="457200" algn="ctr" rtl="0" eaLnBrk="1" fontAlgn="base" hangingPunct="1">
        <a:spcBef>
          <a:spcPct val="0"/>
        </a:spcBef>
        <a:spcAft>
          <a:spcPct val="0"/>
        </a:spcAft>
        <a:defRPr sz="4400" b="1">
          <a:solidFill>
            <a:schemeClr val="tx1"/>
          </a:solidFill>
          <a:latin typeface="Calibri" pitchFamily="34" charset="0"/>
        </a:defRPr>
      </a:lvl6pPr>
      <a:lvl7pPr marL="914400" algn="ctr" rtl="0" eaLnBrk="1" fontAlgn="base" hangingPunct="1">
        <a:spcBef>
          <a:spcPct val="0"/>
        </a:spcBef>
        <a:spcAft>
          <a:spcPct val="0"/>
        </a:spcAft>
        <a:defRPr sz="4400" b="1">
          <a:solidFill>
            <a:schemeClr val="tx1"/>
          </a:solidFill>
          <a:latin typeface="Calibri" pitchFamily="34" charset="0"/>
        </a:defRPr>
      </a:lvl7pPr>
      <a:lvl8pPr marL="1371600" algn="ctr" rtl="0" eaLnBrk="1" fontAlgn="base" hangingPunct="1">
        <a:spcBef>
          <a:spcPct val="0"/>
        </a:spcBef>
        <a:spcAft>
          <a:spcPct val="0"/>
        </a:spcAft>
        <a:defRPr sz="4400" b="1">
          <a:solidFill>
            <a:schemeClr val="tx1"/>
          </a:solidFill>
          <a:latin typeface="Calibri" pitchFamily="34" charset="0"/>
        </a:defRPr>
      </a:lvl8pPr>
      <a:lvl9pPr marL="1828800" algn="ctr" rtl="0" eaLnBrk="1" fontAlgn="base" hangingPunct="1">
        <a:spcBef>
          <a:spcPct val="0"/>
        </a:spcBef>
        <a:spcAft>
          <a:spcPct val="0"/>
        </a:spcAft>
        <a:defRPr sz="4400" b="1">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10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1.xml"/><Relationship Id="rId1" Type="http://schemas.openxmlformats.org/officeDocument/2006/relationships/slideLayout" Target="../slideLayouts/slideLayout1.xml"/><Relationship Id="rId6" Type="http://schemas.openxmlformats.org/officeDocument/2006/relationships/image" Target="../media/image49.png"/><Relationship Id="rId5" Type="http://schemas.openxmlformats.org/officeDocument/2006/relationships/image" Target="../media/image46.png"/><Relationship Id="rId4" Type="http://schemas.openxmlformats.org/officeDocument/2006/relationships/image" Target="../media/image48.png"/></Relationships>
</file>

<file path=ppt/slides/_rels/slide10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2.xml"/><Relationship Id="rId1" Type="http://schemas.openxmlformats.org/officeDocument/2006/relationships/slideLayout" Target="../slideLayouts/slideLayout1.xml"/><Relationship Id="rId6" Type="http://schemas.openxmlformats.org/officeDocument/2006/relationships/image" Target="../media/image50.png"/><Relationship Id="rId5" Type="http://schemas.openxmlformats.org/officeDocument/2006/relationships/image" Target="../media/image46.png"/><Relationship Id="rId4" Type="http://schemas.openxmlformats.org/officeDocument/2006/relationships/image" Target="../media/image48.png"/></Relationships>
</file>

<file path=ppt/slides/_rels/slide10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3.xml"/><Relationship Id="rId1" Type="http://schemas.openxmlformats.org/officeDocument/2006/relationships/slideLayout" Target="../slideLayouts/slideLayout1.xml"/><Relationship Id="rId6" Type="http://schemas.openxmlformats.org/officeDocument/2006/relationships/image" Target="../media/image50.png"/><Relationship Id="rId5" Type="http://schemas.openxmlformats.org/officeDocument/2006/relationships/image" Target="../media/image46.png"/><Relationship Id="rId4" Type="http://schemas.openxmlformats.org/officeDocument/2006/relationships/image" Target="../media/image51.png"/></Relationships>
</file>

<file path=ppt/slides/_rels/slide10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4.xml"/><Relationship Id="rId1" Type="http://schemas.openxmlformats.org/officeDocument/2006/relationships/slideLayout" Target="../slideLayouts/slideLayout1.xml"/><Relationship Id="rId4" Type="http://schemas.openxmlformats.org/officeDocument/2006/relationships/image" Target="../media/image55.png"/></Relationships>
</file>

<file path=ppt/slides/_rels/slide10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8.xml"/><Relationship Id="rId1" Type="http://schemas.openxmlformats.org/officeDocument/2006/relationships/slideLayout" Target="../slideLayouts/slideLayout1.xml"/><Relationship Id="rId4" Type="http://schemas.openxmlformats.org/officeDocument/2006/relationships/image" Target="../media/image140.png"/></Relationships>
</file>

<file path=ppt/slides/_rels/slide10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9.xml"/><Relationship Id="rId1" Type="http://schemas.openxmlformats.org/officeDocument/2006/relationships/slideLayout" Target="../slideLayouts/slideLayout1.xml"/><Relationship Id="rId4" Type="http://schemas.openxmlformats.org/officeDocument/2006/relationships/image" Target="../media/image130.png"/></Relationships>
</file>

<file path=ppt/slides/_rels/slide10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0.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3.xml"/><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1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4.xml"/><Relationship Id="rId1" Type="http://schemas.openxmlformats.org/officeDocument/2006/relationships/slideLayout" Target="../slideLayouts/slideLayout1.xml"/><Relationship Id="rId4" Type="http://schemas.openxmlformats.org/officeDocument/2006/relationships/image" Target="../media/image52.png"/></Relationships>
</file>

<file path=ppt/slides/_rels/slide1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5.xml"/><Relationship Id="rId1" Type="http://schemas.openxmlformats.org/officeDocument/2006/relationships/slideLayout" Target="../slideLayouts/slideLayout1.xml"/><Relationship Id="rId5" Type="http://schemas.openxmlformats.org/officeDocument/2006/relationships/image" Target="../media/image54.png"/><Relationship Id="rId4" Type="http://schemas.openxmlformats.org/officeDocument/2006/relationships/image" Target="../media/image53.png"/></Relationships>
</file>

<file path=ppt/slides/_rels/slide1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6.xml"/><Relationship Id="rId1" Type="http://schemas.openxmlformats.org/officeDocument/2006/relationships/slideLayout" Target="../slideLayouts/slideLayout1.xml"/><Relationship Id="rId4" Type="http://schemas.openxmlformats.org/officeDocument/2006/relationships/image" Target="../media/image290.png"/></Relationships>
</file>

<file path=ppt/slides/_rels/slide1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7.xml"/><Relationship Id="rId1" Type="http://schemas.openxmlformats.org/officeDocument/2006/relationships/slideLayout" Target="../slideLayouts/slideLayout2.xml"/><Relationship Id="rId4" Type="http://schemas.openxmlformats.org/officeDocument/2006/relationships/image" Target="../media/image43.jpeg"/></Relationships>
</file>

<file path=ppt/slides/_rels/slide117.xml.rels><?xml version="1.0" encoding="UTF-8" standalone="yes"?>
<Relationships xmlns="http://schemas.openxmlformats.org/package/2006/relationships"><Relationship Id="rId8" Type="http://schemas.openxmlformats.org/officeDocument/2006/relationships/hyperlink" Target="http://www.corestandards.org/" TargetMode="External"/><Relationship Id="rId13" Type="http://schemas.openxmlformats.org/officeDocument/2006/relationships/hyperlink" Target="http://www.ccsstoolbox.org/" TargetMode="External"/><Relationship Id="rId3" Type="http://schemas.openxmlformats.org/officeDocument/2006/relationships/hyperlink" Target="http://bit.ly/RwWTdc" TargetMode="External"/><Relationship Id="rId7" Type="http://schemas.openxmlformats.org/officeDocument/2006/relationships/hyperlink" Target="http://www.ccsstoolbox.com/" TargetMode="External"/><Relationship Id="rId12" Type="http://schemas.openxmlformats.org/officeDocument/2006/relationships/hyperlink" Target="http://illustrativemathematics.org/" TargetMode="External"/><Relationship Id="rId17" Type="http://schemas.openxmlformats.org/officeDocument/2006/relationships/image" Target="../media/image2.jpeg"/><Relationship Id="rId2" Type="http://schemas.openxmlformats.org/officeDocument/2006/relationships/notesSlide" Target="../notesSlides/notesSlide68.xml"/><Relationship Id="rId16" Type="http://schemas.openxmlformats.org/officeDocument/2006/relationships/hyperlink" Target="http://bit.ly/OoyaK5" TargetMode="External"/><Relationship Id="rId1" Type="http://schemas.openxmlformats.org/officeDocument/2006/relationships/slideLayout" Target="../slideLayouts/slideLayout1.xml"/><Relationship Id="rId6" Type="http://schemas.openxmlformats.org/officeDocument/2006/relationships/hyperlink" Target="http://www.mathematicsvisionproject.org/index.html" TargetMode="External"/><Relationship Id="rId11" Type="http://schemas.openxmlformats.org/officeDocument/2006/relationships/hyperlink" Target="http://www.map.mathshell.org.uk/materials/index.php" TargetMode="External"/><Relationship Id="rId5" Type="http://schemas.openxmlformats.org/officeDocument/2006/relationships/hyperlink" Target="http://www.illustrativemathematics.org/" TargetMode="External"/><Relationship Id="rId15" Type="http://schemas.openxmlformats.org/officeDocument/2006/relationships/hyperlink" Target="http://www.parcconline.org/" TargetMode="External"/><Relationship Id="rId10" Type="http://schemas.openxmlformats.org/officeDocument/2006/relationships/hyperlink" Target="http://learnzillion.com/" TargetMode="External"/><Relationship Id="rId4" Type="http://schemas.openxmlformats.org/officeDocument/2006/relationships/hyperlink" Target="http://bit.ly/yyhvtc" TargetMode="External"/><Relationship Id="rId9" Type="http://schemas.openxmlformats.org/officeDocument/2006/relationships/hyperlink" Target="http://commoncoretools.me/" TargetMode="External"/><Relationship Id="rId14" Type="http://schemas.openxmlformats.org/officeDocument/2006/relationships/hyperlink" Target="http://www.smarterbalanced.org/smarter-balanced-assessments/" TargetMode="External"/></Relationships>
</file>

<file path=ppt/slides/_rels/slide118.xml.rels><?xml version="1.0" encoding="UTF-8" standalone="yes"?>
<Relationships xmlns="http://schemas.openxmlformats.org/package/2006/relationships"><Relationship Id="rId8" Type="http://schemas.openxmlformats.org/officeDocument/2006/relationships/hyperlink" Target="http://www.achieve.org/" TargetMode="External"/><Relationship Id="rId3" Type="http://schemas.openxmlformats.org/officeDocument/2006/relationships/hyperlink" Target="http://www.insidemathematics.org/" TargetMode="External"/><Relationship Id="rId7" Type="http://schemas.openxmlformats.org/officeDocument/2006/relationships/hyperlink" Target="http://bit.ly/cGZlce" TargetMode="External"/><Relationship Id="rId2" Type="http://schemas.openxmlformats.org/officeDocument/2006/relationships/notesSlide" Target="../notesSlides/notesSlide69.xml"/><Relationship Id="rId1" Type="http://schemas.openxmlformats.org/officeDocument/2006/relationships/slideLayout" Target="../slideLayouts/slideLayout1.xml"/><Relationship Id="rId6" Type="http://schemas.openxmlformats.org/officeDocument/2006/relationships/hyperlink" Target="http://www.teachingchannel.org/" TargetMode="External"/><Relationship Id="rId11" Type="http://schemas.openxmlformats.org/officeDocument/2006/relationships/image" Target="../media/image2.jpeg"/><Relationship Id="rId5" Type="http://schemas.openxmlformats.org/officeDocument/2006/relationships/hyperlink" Target="http://www.edutopia.org/" TargetMode="External"/><Relationship Id="rId10" Type="http://schemas.openxmlformats.org/officeDocument/2006/relationships/hyperlink" Target="http://robertkaplinsky.com/" TargetMode="External"/><Relationship Id="rId4" Type="http://schemas.openxmlformats.org/officeDocument/2006/relationships/hyperlink" Target="http://www.learner.org/index.html" TargetMode="External"/><Relationship Id="rId9" Type="http://schemas.openxmlformats.org/officeDocument/2006/relationships/hyperlink" Target="http://blog.mrmeyer.com/" TargetMode="External"/></Relationships>
</file>

<file path=ppt/slides/_rels/slide11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70.xml"/><Relationship Id="rId1" Type="http://schemas.openxmlformats.org/officeDocument/2006/relationships/slideLayout" Target="../slideLayouts/slideLayout1.xml"/><Relationship Id="rId5" Type="http://schemas.openxmlformats.org/officeDocument/2006/relationships/hyperlink" Target="http://www.mathematicsvisionproject.org/" TargetMode="External"/><Relationship Id="rId4" Type="http://schemas.openxmlformats.org/officeDocument/2006/relationships/image" Target="../media/image2.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71.xml"/><Relationship Id="rId1" Type="http://schemas.openxmlformats.org/officeDocument/2006/relationships/slideLayout" Target="../slideLayouts/slideLayout1.xml"/><Relationship Id="rId5" Type="http://schemas.openxmlformats.org/officeDocument/2006/relationships/hyperlink" Target="http://www.mathematicsvisionproject.org/" TargetMode="External"/><Relationship Id="rId4" Type="http://schemas.openxmlformats.org/officeDocument/2006/relationships/image" Target="../media/image2.jpeg"/></Relationships>
</file>

<file path=ppt/slides/_rels/slide121.xml.rels><?xml version="1.0" encoding="UTF-8" standalone="yes"?>
<Relationships xmlns="http://schemas.openxmlformats.org/package/2006/relationships"><Relationship Id="rId3" Type="http://schemas.openxmlformats.org/officeDocument/2006/relationships/hyperlink" Target="http://ccgpsmathematics9-10.wikispaces.com/" TargetMode="External"/><Relationship Id="rId7" Type="http://schemas.openxmlformats.org/officeDocument/2006/relationships/image" Target="../media/image58.jpg"/><Relationship Id="rId2" Type="http://schemas.openxmlformats.org/officeDocument/2006/relationships/notesSlide" Target="../notesSlides/notesSlide7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hyperlink" Target="mailto:bkline@doe.k12.ga.us" TargetMode="External"/><Relationship Id="rId4" Type="http://schemas.openxmlformats.org/officeDocument/2006/relationships/hyperlink" Target="mailto:jpratt@doe.k12.ga.us" TargetMode="External"/></Relationships>
</file>

<file path=ppt/slides/_rels/slide122.xml.rels><?xml version="1.0" encoding="UTF-8" standalone="yes"?>
<Relationships xmlns="http://schemas.openxmlformats.org/package/2006/relationships"><Relationship Id="rId3" Type="http://schemas.openxmlformats.org/officeDocument/2006/relationships/hyperlink" Target="http://ccgpsmathematics9-12.wikispaces.com/" TargetMode="External"/><Relationship Id="rId7" Type="http://schemas.openxmlformats.org/officeDocument/2006/relationships/image" Target="../media/image2.jpeg"/><Relationship Id="rId2" Type="http://schemas.openxmlformats.org/officeDocument/2006/relationships/notesSlide" Target="../notesSlides/notesSlide73.xml"/><Relationship Id="rId1" Type="http://schemas.openxmlformats.org/officeDocument/2006/relationships/slideLayout" Target="../slideLayouts/slideLayout4.xml"/><Relationship Id="rId6" Type="http://schemas.openxmlformats.org/officeDocument/2006/relationships/hyperlink" Target="mailto:jpratt@doe.k12.ga.us" TargetMode="External"/><Relationship Id="rId5" Type="http://schemas.openxmlformats.org/officeDocument/2006/relationships/hyperlink" Target="mailto:bkline@doe.k12.ga.us" TargetMode="External"/><Relationship Id="rId4" Type="http://schemas.openxmlformats.org/officeDocument/2006/relationships/hyperlink" Target="https://www.georgiastandards.org/Common-Core/Pages/Math.aspx" TargetMode="Externa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mailto:jpratt@doe.k12.ga.us"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hyperlink" Target="mailto:bkline@doe.k12.ga.us"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ccgpsmathematics9-10.wikispaces.com/"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12.emf"/></Relationships>
</file>

<file path=ppt/slides/_rels/slide3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image" Target="../media/image15.png"/><Relationship Id="rId4" Type="http://schemas.openxmlformats.org/officeDocument/2006/relationships/image" Target="../media/image14.emf"/></Relationships>
</file>

<file path=ppt/slides/_rels/slide33.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slideLayout" Target="../slideLayouts/slideLayout4.xml"/><Relationship Id="rId4" Type="http://schemas.openxmlformats.org/officeDocument/2006/relationships/image" Target="../media/image15.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emf"/><Relationship Id="rId1" Type="http://schemas.openxmlformats.org/officeDocument/2006/relationships/slideLayout" Target="../slideLayouts/slideLayout4.xml"/><Relationship Id="rId4" Type="http://schemas.openxmlformats.org/officeDocument/2006/relationships/image" Target="../media/image15.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4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5.em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6.em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hyperlink" Target="http://www.georgiaoas.org/" TargetMode="External"/></Relationships>
</file>

<file path=ppt/slides/_rels/slide4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hyperlink" Target="http://www.georgiaoas.org/" TargetMode="External"/><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3" Type="http://schemas.openxmlformats.org/officeDocument/2006/relationships/hyperlink" Target="mailto:medavis@doe.k12.ga.us" TargetMode="External"/><Relationship Id="rId7" Type="http://schemas.openxmlformats.org/officeDocument/2006/relationships/hyperlink" Target="mailto:harris-wright@doe.k12.ga.us" TargetMode="External"/><Relationship Id="rId2" Type="http://schemas.openxmlformats.org/officeDocument/2006/relationships/hyperlink" Target="mailto:mfincher@doe.k12.ga.us" TargetMode="External"/><Relationship Id="rId1" Type="http://schemas.openxmlformats.org/officeDocument/2006/relationships/slideLayout" Target="../slideLayouts/slideLayout4.xml"/><Relationship Id="rId6" Type="http://schemas.openxmlformats.org/officeDocument/2006/relationships/hyperlink" Target="mailto:jreyes@doe.k12.ga.us" TargetMode="External"/><Relationship Id="rId5" Type="http://schemas.openxmlformats.org/officeDocument/2006/relationships/hyperlink" Target="mailto:dsouter@doe.k12.ga.us" TargetMode="External"/><Relationship Id="rId4" Type="http://schemas.openxmlformats.org/officeDocument/2006/relationships/hyperlink" Target="mailto:mhuneke@doe.k12.ga.us" TargetMode="External"/></Relationships>
</file>

<file path=ppt/slides/_rels/slide6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33.jpg"/></Relationships>
</file>

<file path=ppt/slides/_rels/slide6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36.jpg"/><Relationship Id="rId5" Type="http://schemas.openxmlformats.org/officeDocument/2006/relationships/image" Target="../media/image35.jpg"/><Relationship Id="rId4" Type="http://schemas.openxmlformats.org/officeDocument/2006/relationships/image" Target="../media/image34.jpg"/></Relationships>
</file>

<file path=ppt/slides/_rels/slide6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66.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6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6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40.png"/></Relationships>
</file>

<file path=ppt/slides/_rels/slide6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7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310.png"/></Relationships>
</file>

<file path=ppt/slides/_rels/slide7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8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520.png"/></Relationships>
</file>

<file path=ppt/slides/_rels/slide81.xml.rels><?xml version="1.0" encoding="UTF-8" standalone="yes"?>
<Relationships xmlns="http://schemas.openxmlformats.org/package/2006/relationships"><Relationship Id="rId3" Type="http://schemas.openxmlformats.org/officeDocument/2006/relationships/image" Target="../media/image320.pn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350.png"/><Relationship Id="rId5" Type="http://schemas.openxmlformats.org/officeDocument/2006/relationships/image" Target="../media/image540.png"/><Relationship Id="rId4" Type="http://schemas.openxmlformats.org/officeDocument/2006/relationships/image" Target="../media/image2.jpeg"/></Relationships>
</file>

<file path=ppt/slides/_rels/slide8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3.xml"/><Relationship Id="rId1" Type="http://schemas.openxmlformats.org/officeDocument/2006/relationships/slideLayout" Target="../slideLayouts/slideLayout1.xml"/><Relationship Id="rId5" Type="http://schemas.openxmlformats.org/officeDocument/2006/relationships/image" Target="../media/image59.png"/><Relationship Id="rId4" Type="http://schemas.openxmlformats.org/officeDocument/2006/relationships/image" Target="../media/image58.png"/></Relationships>
</file>

<file path=ppt/slides/_rels/slide8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5.xml"/><Relationship Id="rId1" Type="http://schemas.openxmlformats.org/officeDocument/2006/relationships/slideLayout" Target="../slideLayouts/slideLayout1.xml"/><Relationship Id="rId4" Type="http://schemas.openxmlformats.org/officeDocument/2006/relationships/image" Target="../media/image41.png"/></Relationships>
</file>

<file path=ppt/slides/_rels/slide8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6.xml"/><Relationship Id="rId1" Type="http://schemas.openxmlformats.org/officeDocument/2006/relationships/slideLayout" Target="../slideLayouts/slideLayout1.xml"/><Relationship Id="rId4" Type="http://schemas.openxmlformats.org/officeDocument/2006/relationships/image" Target="../media/image41.png"/></Relationships>
</file>

<file path=ppt/slides/_rels/slide8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image" Target="../media/image42.png"/></Relationships>
</file>

<file path=ppt/slides/_rels/slide8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9.xml"/><Relationship Id="rId1" Type="http://schemas.openxmlformats.org/officeDocument/2006/relationships/slideLayout" Target="../slideLayouts/slideLayout1.xml"/><Relationship Id="rId5" Type="http://schemas.openxmlformats.org/officeDocument/2006/relationships/image" Target="../media/image34.png"/><Relationship Id="rId4" Type="http://schemas.openxmlformats.org/officeDocument/2006/relationships/image" Target="../media/image33.png"/></Relationships>
</file>

<file path=ppt/slides/_rels/slide8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0.xml"/><Relationship Id="rId1" Type="http://schemas.openxmlformats.org/officeDocument/2006/relationships/slideLayout" Target="../slideLayouts/slideLayout1.xml"/><Relationship Id="rId5" Type="http://schemas.openxmlformats.org/officeDocument/2006/relationships/image" Target="../media/image34.png"/><Relationship Id="rId4" Type="http://schemas.openxmlformats.org/officeDocument/2006/relationships/image" Target="../media/image35.png"/></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1.xml"/><Relationship Id="rId1" Type="http://schemas.openxmlformats.org/officeDocument/2006/relationships/slideLayout" Target="../slideLayouts/slideLayout1.xml"/><Relationship Id="rId5" Type="http://schemas.openxmlformats.org/officeDocument/2006/relationships/image" Target="../media/image36.png"/><Relationship Id="rId4" Type="http://schemas.openxmlformats.org/officeDocument/2006/relationships/image" Target="../media/image35.png"/></Relationships>
</file>

<file path=ppt/slides/_rels/slide9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2.xml"/><Relationship Id="rId1" Type="http://schemas.openxmlformats.org/officeDocument/2006/relationships/slideLayout" Target="../slideLayouts/slideLayout1.xml"/><Relationship Id="rId6" Type="http://schemas.openxmlformats.org/officeDocument/2006/relationships/image" Target="../media/image36.png"/><Relationship Id="rId5" Type="http://schemas.openxmlformats.org/officeDocument/2006/relationships/image" Target="../media/image43.png"/><Relationship Id="rId4" Type="http://schemas.openxmlformats.org/officeDocument/2006/relationships/image" Target="../media/image35.png"/></Relationships>
</file>

<file path=ppt/slides/_rels/slide9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3.xml"/><Relationship Id="rId1" Type="http://schemas.openxmlformats.org/officeDocument/2006/relationships/slideLayout" Target="../slideLayouts/slideLayout1.xml"/><Relationship Id="rId6" Type="http://schemas.openxmlformats.org/officeDocument/2006/relationships/image" Target="../media/image38.png"/><Relationship Id="rId5" Type="http://schemas.openxmlformats.org/officeDocument/2006/relationships/image" Target="../media/image44.png"/><Relationship Id="rId4" Type="http://schemas.openxmlformats.org/officeDocument/2006/relationships/image" Target="../media/image35.png"/></Relationships>
</file>

<file path=ppt/slides/_rels/slide9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4.xml"/><Relationship Id="rId1" Type="http://schemas.openxmlformats.org/officeDocument/2006/relationships/slideLayout" Target="../slideLayouts/slideLayout1.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5.png"/></Relationships>
</file>

<file path=ppt/slides/_rels/slide9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5.xml"/><Relationship Id="rId1" Type="http://schemas.openxmlformats.org/officeDocument/2006/relationships/slideLayout" Target="../slideLayouts/slideLayout1.xml"/><Relationship Id="rId4" Type="http://schemas.openxmlformats.org/officeDocument/2006/relationships/image" Target="../media/image430.png"/></Relationships>
</file>

<file path=ppt/slides/_rels/slide9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8.xml"/><Relationship Id="rId1" Type="http://schemas.openxmlformats.org/officeDocument/2006/relationships/slideLayout" Target="../slideLayouts/slideLayout1.xml"/><Relationship Id="rId5" Type="http://schemas.openxmlformats.org/officeDocument/2006/relationships/image" Target="../media/image440.png"/><Relationship Id="rId4" Type="http://schemas.openxmlformats.org/officeDocument/2006/relationships/image" Target="../media/image45.png"/></Relationships>
</file>

<file path=ppt/slides/_rels/slide9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9.xml"/><Relationship Id="rId1" Type="http://schemas.openxmlformats.org/officeDocument/2006/relationships/slideLayout" Target="../slideLayouts/slideLayout1.xml"/><Relationship Id="rId5" Type="http://schemas.openxmlformats.org/officeDocument/2006/relationships/image" Target="../media/image46.png"/><Relationship Id="rId4" Type="http://schemas.openxmlformats.org/officeDocument/2006/relationships/image" Target="../media/image45.png"/></Relationships>
</file>

<file path=ppt/slides/_rels/slide9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0.xml"/><Relationship Id="rId1" Type="http://schemas.openxmlformats.org/officeDocument/2006/relationships/slideLayout" Target="../slideLayouts/slideLayout1.xml"/><Relationship Id="rId5" Type="http://schemas.openxmlformats.org/officeDocument/2006/relationships/image" Target="../media/image47.png"/><Relationship Id="rId4" Type="http://schemas.openxmlformats.org/officeDocument/2006/relationships/image" Target="../media/image4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152400" y="152400"/>
            <a:ext cx="8839200" cy="3505200"/>
          </a:xfrm>
        </p:spPr>
        <p:txBody>
          <a:bodyPr/>
          <a:lstStyle/>
          <a:p>
            <a:r>
              <a:rPr lang="en-US" dirty="0" smtClean="0"/>
              <a:t>CCGPS Mathematics</a:t>
            </a:r>
            <a:br>
              <a:rPr lang="en-US" dirty="0" smtClean="0"/>
            </a:br>
            <a:r>
              <a:rPr lang="en-US" dirty="0" smtClean="0"/>
              <a:t>Unit-by-Unit Grade Level Webinar</a:t>
            </a:r>
            <a:r>
              <a:rPr lang="en-US" sz="4000" dirty="0" smtClean="0"/>
              <a:t/>
            </a:r>
            <a:br>
              <a:rPr lang="en-US" sz="4000" dirty="0" smtClean="0"/>
            </a:br>
            <a:r>
              <a:rPr lang="en-US" sz="3200" dirty="0" smtClean="0"/>
              <a:t>Analytic Geometry</a:t>
            </a:r>
            <a:r>
              <a:rPr lang="en-US" sz="3200" dirty="0" smtClean="0"/>
              <a:t/>
            </a:r>
            <a:br>
              <a:rPr lang="en-US" sz="3200" dirty="0" smtClean="0"/>
            </a:br>
            <a:r>
              <a:rPr lang="en-US" sz="3200" dirty="0" smtClean="0"/>
              <a:t>Unit 3: Circles and Volume</a:t>
            </a:r>
            <a:r>
              <a:rPr lang="en-US" sz="4000" dirty="0" smtClean="0"/>
              <a:t/>
            </a:r>
            <a:br>
              <a:rPr lang="en-US" sz="4000" dirty="0" smtClean="0"/>
            </a:br>
            <a:r>
              <a:rPr lang="en-US" sz="2400" dirty="0" smtClean="0"/>
              <a:t>August 13, 2013</a:t>
            </a:r>
          </a:p>
        </p:txBody>
      </p:sp>
      <p:sp>
        <p:nvSpPr>
          <p:cNvPr id="3" name="Subtitle 2"/>
          <p:cNvSpPr>
            <a:spLocks noGrp="1"/>
          </p:cNvSpPr>
          <p:nvPr>
            <p:ph type="subTitle" idx="1"/>
          </p:nvPr>
        </p:nvSpPr>
        <p:spPr>
          <a:xfrm>
            <a:off x="457200" y="3733800"/>
            <a:ext cx="8305800" cy="2590800"/>
          </a:xfrm>
        </p:spPr>
        <p:txBody>
          <a:bodyPr rtlCol="0">
            <a:noAutofit/>
          </a:bodyPr>
          <a:lstStyle/>
          <a:p>
            <a:pPr fontAlgn="auto">
              <a:spcAft>
                <a:spcPts val="0"/>
              </a:spcAft>
              <a:defRPr/>
            </a:pPr>
            <a:r>
              <a:rPr lang="en-US" sz="2800" b="1" dirty="0" smtClean="0">
                <a:solidFill>
                  <a:schemeClr val="tx1"/>
                </a:solidFill>
                <a:cs typeface="Times New Roman" pitchFamily="18" charset="0"/>
              </a:rPr>
              <a:t>Session will be begin at 8:00 am</a:t>
            </a:r>
          </a:p>
          <a:p>
            <a:pPr fontAlgn="auto">
              <a:spcAft>
                <a:spcPts val="0"/>
              </a:spcAft>
              <a:defRPr/>
            </a:pPr>
            <a:r>
              <a:rPr lang="en-US" sz="2000" b="1" dirty="0" smtClean="0">
                <a:solidFill>
                  <a:schemeClr val="tx1"/>
                </a:solidFill>
                <a:cs typeface="Times New Roman" pitchFamily="18" charset="0"/>
              </a:rPr>
              <a:t>While you are waiting, please do the following:</a:t>
            </a:r>
            <a:br>
              <a:rPr lang="en-US" sz="2000" b="1" dirty="0" smtClean="0">
                <a:solidFill>
                  <a:schemeClr val="tx1"/>
                </a:solidFill>
                <a:cs typeface="Times New Roman" pitchFamily="18" charset="0"/>
              </a:rPr>
            </a:br>
            <a:r>
              <a:rPr lang="en-US" sz="2000" b="1" dirty="0" smtClean="0">
                <a:solidFill>
                  <a:schemeClr val="tx1"/>
                </a:solidFill>
                <a:cs typeface="Times New Roman" pitchFamily="18" charset="0"/>
              </a:rPr>
              <a:t>Configure your microphone and speakers by going to:</a:t>
            </a:r>
            <a:br>
              <a:rPr lang="en-US" sz="2000" b="1" dirty="0" smtClean="0">
                <a:solidFill>
                  <a:schemeClr val="tx1"/>
                </a:solidFill>
                <a:cs typeface="Times New Roman" pitchFamily="18" charset="0"/>
              </a:rPr>
            </a:br>
            <a:r>
              <a:rPr lang="en-US" sz="2000" b="1" dirty="0" smtClean="0">
                <a:solidFill>
                  <a:schemeClr val="tx1"/>
                </a:solidFill>
                <a:cs typeface="Times New Roman" pitchFamily="18" charset="0"/>
              </a:rPr>
              <a:t>Tools – Audio – Audio setup wizard</a:t>
            </a:r>
          </a:p>
          <a:p>
            <a:pPr fontAlgn="auto">
              <a:spcAft>
                <a:spcPts val="0"/>
              </a:spcAft>
              <a:defRPr/>
            </a:pPr>
            <a:r>
              <a:rPr lang="en-US" sz="2000" b="1" dirty="0" smtClean="0">
                <a:solidFill>
                  <a:schemeClr val="tx1"/>
                </a:solidFill>
              </a:rPr>
              <a:t>Document downloads:</a:t>
            </a:r>
            <a:br>
              <a:rPr lang="en-US" sz="2000" b="1" dirty="0" smtClean="0">
                <a:solidFill>
                  <a:schemeClr val="tx1"/>
                </a:solidFill>
              </a:rPr>
            </a:br>
            <a:r>
              <a:rPr lang="en-US" sz="2000" b="1" dirty="0" smtClean="0">
                <a:solidFill>
                  <a:schemeClr val="tx1"/>
                </a:solidFill>
              </a:rPr>
              <a:t>When you are prompted to download a document, please choose or create the folder to which the document should be saved, so that you may retrieve it later</a:t>
            </a:r>
            <a:r>
              <a:rPr lang="en-US" sz="2000" dirty="0" smtClean="0">
                <a:solidFill>
                  <a:schemeClr val="tx1"/>
                </a:solidFill>
              </a:rPr>
              <a:t>.</a:t>
            </a:r>
            <a:r>
              <a:rPr lang="en-US" sz="2000" dirty="0" smtClean="0">
                <a:solidFill>
                  <a:schemeClr val="tx1"/>
                </a:solidFill>
                <a:latin typeface="Times New Roman" pitchFamily="18" charset="0"/>
                <a:cs typeface="Times New Roman" pitchFamily="18" charset="0"/>
              </a:rPr>
              <a:t/>
            </a:r>
            <a:br>
              <a:rPr lang="en-US" sz="2000" dirty="0" smtClean="0">
                <a:solidFill>
                  <a:schemeClr val="tx1"/>
                </a:solidFill>
                <a:latin typeface="Times New Roman" pitchFamily="18" charset="0"/>
                <a:cs typeface="Times New Roman" pitchFamily="18" charset="0"/>
              </a:rPr>
            </a:br>
            <a:endParaRPr lang="en-US" sz="2000" dirty="0">
              <a:solidFill>
                <a:schemeClr val="tx1"/>
              </a:solidFill>
            </a:endParaRPr>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924800" y="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457200" y="228600"/>
            <a:ext cx="8229600" cy="1143000"/>
          </a:xfrm>
          <a:ln>
            <a:solidFill>
              <a:schemeClr val="tx1"/>
            </a:solidFill>
            <a:miter lim="800000"/>
            <a:headEnd/>
            <a:tailEnd/>
          </a:ln>
        </p:spPr>
        <p:txBody>
          <a:bodyPr/>
          <a:lstStyle/>
          <a:p>
            <a:r>
              <a:rPr lang="en-US" smtClean="0"/>
              <a:t>Using Formative Assessment </a:t>
            </a:r>
          </a:p>
        </p:txBody>
      </p:sp>
      <p:sp>
        <p:nvSpPr>
          <p:cNvPr id="7171" name="Content Placeholder 2"/>
          <p:cNvSpPr>
            <a:spLocks noGrp="1"/>
          </p:cNvSpPr>
          <p:nvPr>
            <p:ph idx="1"/>
          </p:nvPr>
        </p:nvSpPr>
        <p:spPr>
          <a:xfrm>
            <a:off x="457200" y="1295400"/>
            <a:ext cx="8229600" cy="4525963"/>
          </a:xfrm>
        </p:spPr>
        <p:txBody>
          <a:bodyPr/>
          <a:lstStyle/>
          <a:p>
            <a:r>
              <a:rPr lang="en-US" sz="2400" smtClean="0"/>
              <a:t>Conducted during instruction (lesson, unit, etc.)</a:t>
            </a:r>
          </a:p>
          <a:p>
            <a:r>
              <a:rPr lang="en-US" sz="2400" smtClean="0"/>
              <a:t>Identifies student strengths and weaknesses</a:t>
            </a:r>
          </a:p>
          <a:p>
            <a:r>
              <a:rPr lang="en-US" sz="2400" smtClean="0"/>
              <a:t>Helps teacher determine next steps</a:t>
            </a:r>
          </a:p>
          <a:p>
            <a:pPr lvl="1"/>
            <a:r>
              <a:rPr lang="en-US" sz="2400" smtClean="0"/>
              <a:t>Review</a:t>
            </a:r>
          </a:p>
          <a:p>
            <a:pPr lvl="1"/>
            <a:r>
              <a:rPr lang="en-US" sz="2400" smtClean="0"/>
              <a:t>Differentiation</a:t>
            </a:r>
          </a:p>
          <a:p>
            <a:pPr lvl="1"/>
            <a:r>
              <a:rPr lang="en-US" sz="2400" smtClean="0"/>
              <a:t>Continuation </a:t>
            </a:r>
          </a:p>
          <a:p>
            <a:r>
              <a:rPr lang="en-US" sz="2400" smtClean="0"/>
              <a:t>Offers teachers immediate feedback to provide students with detailed feedback</a:t>
            </a:r>
          </a:p>
          <a:p>
            <a:r>
              <a:rPr lang="en-US" sz="2400" smtClean="0"/>
              <a:t>Assessment for the purpose of improving achievement</a:t>
            </a:r>
          </a:p>
          <a:p>
            <a:r>
              <a:rPr lang="en-US" sz="2400" smtClean="0"/>
              <a:t>LOW stakes – no student performance reports generated</a:t>
            </a:r>
          </a:p>
          <a:p>
            <a:endParaRPr lang="en-US" smtClean="0"/>
          </a:p>
          <a:p>
            <a:endParaRPr lang="en-US" smtClean="0"/>
          </a:p>
        </p:txBody>
      </p:sp>
      <p:sp>
        <p:nvSpPr>
          <p:cNvPr id="4" name="Slide Number Placeholder 3"/>
          <p:cNvSpPr>
            <a:spLocks noGrp="1"/>
          </p:cNvSpPr>
          <p:nvPr>
            <p:ph type="sldNum" sz="quarter" idx="11"/>
          </p:nvPr>
        </p:nvSpPr>
        <p:spPr>
          <a:xfrm>
            <a:off x="6553200" y="6245225"/>
            <a:ext cx="2133600" cy="476250"/>
          </a:xfrm>
        </p:spPr>
        <p:txBody>
          <a:bodyPr/>
          <a:lstStyle/>
          <a:p>
            <a:pPr>
              <a:defRPr/>
            </a:pPr>
            <a:fld id="{269B322E-3E3E-45F3-B57D-8E8D82A66A00}" type="slidenum">
              <a:rPr lang="en-US" smtClean="0"/>
              <a:pPr>
                <a:defRPr/>
              </a:pPr>
              <a:t>10</a:t>
            </a:fld>
            <a:endParaRPr lang="en-US"/>
          </a:p>
        </p:txBody>
      </p:sp>
    </p:spTree>
    <p:custDataLst>
      <p:tags r:id="rId1"/>
    </p:custDataLst>
    <p:extLst>
      <p:ext uri="{BB962C8B-B14F-4D97-AF65-F5344CB8AC3E}">
        <p14:creationId xmlns:p14="http://schemas.microsoft.com/office/powerpoint/2010/main" val="58179304"/>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28601"/>
            <a:ext cx="6705600" cy="838199"/>
          </a:xfrm>
          <a:solidFill>
            <a:schemeClr val="bg2">
              <a:lumMod val="75000"/>
            </a:schemeClr>
          </a:solidFill>
          <a:scene3d>
            <a:camera prst="orthographicFront"/>
            <a:lightRig rig="threePt" dir="t"/>
          </a:scene3d>
          <a:sp3d>
            <a:bevelT w="165100" prst="coolSlant"/>
          </a:sp3d>
        </p:spPr>
        <p:txBody>
          <a:bodyPr/>
          <a:lstStyle/>
          <a:p>
            <a:r>
              <a:rPr lang="en-US" dirty="0" smtClean="0"/>
              <a:t>Examples &amp; Explanations</a:t>
            </a:r>
            <a:endParaRPr lang="en-US" dirty="0"/>
          </a:p>
        </p:txBody>
      </p:sp>
      <p:sp>
        <p:nvSpPr>
          <p:cNvPr id="3" name="Subtitle 2"/>
          <p:cNvSpPr>
            <a:spLocks noGrp="1"/>
          </p:cNvSpPr>
          <p:nvPr>
            <p:ph type="subTitle" idx="1"/>
          </p:nvPr>
        </p:nvSpPr>
        <p:spPr>
          <a:xfrm>
            <a:off x="228600" y="1219200"/>
            <a:ext cx="8610600" cy="4343400"/>
          </a:xfrm>
        </p:spPr>
        <p:txBody>
          <a:bodyPr/>
          <a:lstStyle/>
          <a:p>
            <a:r>
              <a:rPr lang="en-US" sz="2200" dirty="0">
                <a:solidFill>
                  <a:schemeClr val="tx1"/>
                </a:solidFill>
              </a:rPr>
              <a:t>Computing the area detected if </a:t>
            </a:r>
            <a:r>
              <a:rPr lang="en-US" sz="2200" dirty="0" err="1">
                <a:solidFill>
                  <a:schemeClr val="tx1"/>
                </a:solidFill>
              </a:rPr>
              <a:t>Selina</a:t>
            </a:r>
            <a:r>
              <a:rPr lang="en-US" sz="2200" dirty="0">
                <a:solidFill>
                  <a:schemeClr val="tx1"/>
                </a:solidFill>
              </a:rPr>
              <a:t> places one of  the motion detectors on the back left corner of her house and the other on a pole which is located in the back right corner of the backyard.</a:t>
            </a:r>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924800" y="5807075"/>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8600" y="5715000"/>
            <a:ext cx="5940922" cy="307777"/>
          </a:xfrm>
          <a:prstGeom prst="rect">
            <a:avLst/>
          </a:prstGeom>
          <a:noFill/>
        </p:spPr>
        <p:txBody>
          <a:bodyPr wrap="none" rtlCol="0">
            <a:spAutoFit/>
          </a:bodyPr>
          <a:lstStyle/>
          <a:p>
            <a:r>
              <a:rPr lang="en-US" sz="1400" dirty="0"/>
              <a:t>Adapted from </a:t>
            </a:r>
            <a:r>
              <a:rPr lang="en-US" sz="1400" i="1" dirty="0"/>
              <a:t>Illustrative Mathematics </a:t>
            </a:r>
            <a:r>
              <a:rPr lang="en-US" sz="1400" dirty="0"/>
              <a:t> G.C, G.SRT Setting up Sprinklers</a:t>
            </a:r>
          </a:p>
        </p:txBody>
      </p:sp>
      <p:grpSp>
        <p:nvGrpSpPr>
          <p:cNvPr id="5" name="Group 4"/>
          <p:cNvGrpSpPr/>
          <p:nvPr/>
        </p:nvGrpSpPr>
        <p:grpSpPr>
          <a:xfrm>
            <a:off x="5653411" y="838200"/>
            <a:ext cx="4023989" cy="3661668"/>
            <a:chOff x="1052822" y="572892"/>
            <a:chExt cx="6871978" cy="6132708"/>
          </a:xfrm>
        </p:grpSpPr>
        <p:grpSp>
          <p:nvGrpSpPr>
            <p:cNvPr id="14" name="Group 13"/>
            <p:cNvGrpSpPr/>
            <p:nvPr/>
          </p:nvGrpSpPr>
          <p:grpSpPr>
            <a:xfrm>
              <a:off x="1052822" y="572892"/>
              <a:ext cx="6871978" cy="6132708"/>
              <a:chOff x="0" y="0"/>
              <a:chExt cx="3913505" cy="3492500"/>
            </a:xfrm>
          </p:grpSpPr>
          <p:sp>
            <p:nvSpPr>
              <p:cNvPr id="15" name="Rectangle 14"/>
              <p:cNvSpPr/>
              <p:nvPr/>
            </p:nvSpPr>
            <p:spPr>
              <a:xfrm>
                <a:off x="958850" y="1003300"/>
                <a:ext cx="2002113" cy="14599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16" name="Group 15"/>
              <p:cNvGrpSpPr/>
              <p:nvPr/>
            </p:nvGrpSpPr>
            <p:grpSpPr>
              <a:xfrm>
                <a:off x="0" y="0"/>
                <a:ext cx="3913505" cy="3492500"/>
                <a:chOff x="0" y="0"/>
                <a:chExt cx="3913505" cy="3492500"/>
              </a:xfrm>
            </p:grpSpPr>
            <p:grpSp>
              <p:nvGrpSpPr>
                <p:cNvPr id="17" name="Group 16"/>
                <p:cNvGrpSpPr/>
                <p:nvPr/>
              </p:nvGrpSpPr>
              <p:grpSpPr>
                <a:xfrm>
                  <a:off x="1140031" y="1122218"/>
                  <a:ext cx="1645176" cy="1232440"/>
                  <a:chOff x="0" y="0"/>
                  <a:chExt cx="1645176" cy="1232440"/>
                </a:xfrm>
              </p:grpSpPr>
              <p:grpSp>
                <p:nvGrpSpPr>
                  <p:cNvPr id="34" name="Group 33"/>
                  <p:cNvGrpSpPr/>
                  <p:nvPr/>
                </p:nvGrpSpPr>
                <p:grpSpPr>
                  <a:xfrm>
                    <a:off x="0" y="0"/>
                    <a:ext cx="1636231" cy="1232440"/>
                    <a:chOff x="0" y="0"/>
                    <a:chExt cx="1636231" cy="1232440"/>
                  </a:xfrm>
                </p:grpSpPr>
                <p:cxnSp>
                  <p:nvCxnSpPr>
                    <p:cNvPr id="37" name="Straight Connector 36"/>
                    <p:cNvCxnSpPr/>
                    <p:nvPr/>
                  </p:nvCxnSpPr>
                  <p:spPr>
                    <a:xfrm flipV="1">
                      <a:off x="0" y="0"/>
                      <a:ext cx="1636231" cy="123244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558140" y="285008"/>
                      <a:ext cx="526678" cy="68834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V="1">
                      <a:off x="0" y="285008"/>
                      <a:ext cx="558140" cy="946184"/>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V="1">
                      <a:off x="0" y="973777"/>
                      <a:ext cx="1068326" cy="25738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cxnSp>
                <p:nvCxnSpPr>
                  <p:cNvPr id="35" name="Straight Connector 34"/>
                  <p:cNvCxnSpPr/>
                  <p:nvPr/>
                </p:nvCxnSpPr>
                <p:spPr>
                  <a:xfrm flipV="1">
                    <a:off x="1068779" y="0"/>
                    <a:ext cx="576397" cy="97335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V="1">
                    <a:off x="558140" y="0"/>
                    <a:ext cx="1086745" cy="284883"/>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grpSp>
              <p:nvGrpSpPr>
                <p:cNvPr id="18" name="Group 17"/>
                <p:cNvGrpSpPr/>
                <p:nvPr/>
              </p:nvGrpSpPr>
              <p:grpSpPr>
                <a:xfrm>
                  <a:off x="0" y="0"/>
                  <a:ext cx="3913505" cy="3492500"/>
                  <a:chOff x="0" y="0"/>
                  <a:chExt cx="3913505" cy="3492500"/>
                </a:xfrm>
              </p:grpSpPr>
              <p:grpSp>
                <p:nvGrpSpPr>
                  <p:cNvPr id="22" name="Group 21"/>
                  <p:cNvGrpSpPr>
                    <a:grpSpLocks noChangeAspect="1"/>
                  </p:cNvGrpSpPr>
                  <p:nvPr/>
                </p:nvGrpSpPr>
                <p:grpSpPr>
                  <a:xfrm>
                    <a:off x="0" y="0"/>
                    <a:ext cx="3913505" cy="3492500"/>
                    <a:chOff x="0" y="0"/>
                    <a:chExt cx="2609959" cy="2330889"/>
                  </a:xfrm>
                </p:grpSpPr>
                <p:grpSp>
                  <p:nvGrpSpPr>
                    <p:cNvPr id="28" name="Group 27"/>
                    <p:cNvGrpSpPr/>
                    <p:nvPr/>
                  </p:nvGrpSpPr>
                  <p:grpSpPr>
                    <a:xfrm>
                      <a:off x="742208" y="724395"/>
                      <a:ext cx="1137285" cy="864031"/>
                      <a:chOff x="285008" y="0"/>
                      <a:chExt cx="1137615" cy="864483"/>
                    </a:xfrm>
                  </p:grpSpPr>
                  <p:sp>
                    <p:nvSpPr>
                      <p:cNvPr id="31" name="Rectangle 30"/>
                      <p:cNvSpPr/>
                      <p:nvPr/>
                    </p:nvSpPr>
                    <p:spPr>
                      <a:xfrm>
                        <a:off x="302821" y="23751"/>
                        <a:ext cx="1097280" cy="82296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2" name="Oval 31"/>
                      <p:cNvSpPr/>
                      <p:nvPr/>
                    </p:nvSpPr>
                    <p:spPr>
                      <a:xfrm>
                        <a:off x="285008" y="819398"/>
                        <a:ext cx="45085" cy="45085"/>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3" name="Oval 32"/>
                      <p:cNvSpPr/>
                      <p:nvPr/>
                    </p:nvSpPr>
                    <p:spPr>
                      <a:xfrm>
                        <a:off x="1377538" y="0"/>
                        <a:ext cx="45085" cy="45085"/>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29" name="Arc 28"/>
                    <p:cNvSpPr>
                      <a:spLocks noChangeAspect="1"/>
                    </p:cNvSpPr>
                    <p:nvPr/>
                  </p:nvSpPr>
                  <p:spPr>
                    <a:xfrm>
                      <a:off x="0" y="831273"/>
                      <a:ext cx="1499616" cy="1499616"/>
                    </a:xfrm>
                    <a:prstGeom prst="arc">
                      <a:avLst/>
                    </a:prstGeom>
                    <a:ln>
                      <a:solidFill>
                        <a:schemeClr val="tx1"/>
                      </a:solidFill>
                      <a:prstDash val="solid"/>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0" name="Arc 29"/>
                    <p:cNvSpPr>
                      <a:spLocks noChangeAspect="1"/>
                    </p:cNvSpPr>
                    <p:nvPr/>
                  </p:nvSpPr>
                  <p:spPr>
                    <a:xfrm flipH="1" flipV="1">
                      <a:off x="1110343" y="0"/>
                      <a:ext cx="1499616" cy="1499616"/>
                    </a:xfrm>
                    <a:prstGeom prst="arc">
                      <a:avLst/>
                    </a:prstGeom>
                    <a:ln>
                      <a:solidFill>
                        <a:schemeClr val="tx1"/>
                      </a:solidFill>
                      <a:prstDash val="solid"/>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23" name="Text Box 138"/>
                  <p:cNvSpPr txBox="1"/>
                  <p:nvPr/>
                </p:nvSpPr>
                <p:spPr>
                  <a:xfrm>
                    <a:off x="902524" y="2226624"/>
                    <a:ext cx="236855" cy="23680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A</a:t>
                    </a:r>
                    <a:endParaRPr lang="en-US" sz="1100">
                      <a:effectLst/>
                      <a:ea typeface="Calibri"/>
                      <a:cs typeface="Times New Roman"/>
                    </a:endParaRPr>
                  </a:p>
                </p:txBody>
              </p:sp>
              <p:sp>
                <p:nvSpPr>
                  <p:cNvPr id="24" name="Text Box 139"/>
                  <p:cNvSpPr txBox="1"/>
                  <p:nvPr/>
                </p:nvSpPr>
                <p:spPr>
                  <a:xfrm>
                    <a:off x="2784763" y="1003465"/>
                    <a:ext cx="236855" cy="23680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B</a:t>
                    </a:r>
                    <a:endParaRPr lang="en-US" sz="1100">
                      <a:effectLst/>
                      <a:ea typeface="Calibri"/>
                      <a:cs typeface="Times New Roman"/>
                    </a:endParaRPr>
                  </a:p>
                </p:txBody>
              </p:sp>
              <p:sp>
                <p:nvSpPr>
                  <p:cNvPr id="25" name="Text Box 140"/>
                  <p:cNvSpPr txBox="1"/>
                  <p:nvPr/>
                </p:nvSpPr>
                <p:spPr>
                  <a:xfrm>
                    <a:off x="1822862" y="1692234"/>
                    <a:ext cx="236855" cy="23622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X</a:t>
                    </a:r>
                    <a:endParaRPr lang="en-US" sz="1100">
                      <a:effectLst/>
                      <a:ea typeface="Calibri"/>
                      <a:cs typeface="Times New Roman"/>
                    </a:endParaRPr>
                  </a:p>
                </p:txBody>
              </p:sp>
              <p:sp>
                <p:nvSpPr>
                  <p:cNvPr id="26" name="Text Box 141"/>
                  <p:cNvSpPr txBox="1"/>
                  <p:nvPr/>
                </p:nvSpPr>
                <p:spPr>
                  <a:xfrm>
                    <a:off x="1472540" y="1288473"/>
                    <a:ext cx="236855" cy="23622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P</a:t>
                    </a:r>
                    <a:endParaRPr lang="en-US" sz="1100">
                      <a:effectLst/>
                      <a:ea typeface="Calibri"/>
                      <a:cs typeface="Times New Roman"/>
                    </a:endParaRPr>
                  </a:p>
                </p:txBody>
              </p:sp>
              <p:sp>
                <p:nvSpPr>
                  <p:cNvPr id="27" name="Text Box 142"/>
                  <p:cNvSpPr txBox="1"/>
                  <p:nvPr/>
                </p:nvSpPr>
                <p:spPr>
                  <a:xfrm>
                    <a:off x="2173184" y="1929740"/>
                    <a:ext cx="236855" cy="23680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Q</a:t>
                    </a:r>
                    <a:endParaRPr lang="en-US" sz="1100">
                      <a:effectLst/>
                      <a:ea typeface="Calibri"/>
                      <a:cs typeface="Times New Roman"/>
                    </a:endParaRPr>
                  </a:p>
                </p:txBody>
              </p:sp>
            </p:grpSp>
          </p:grpSp>
        </p:grpSp>
        <p:sp>
          <p:nvSpPr>
            <p:cNvPr id="12" name="Oval 11"/>
            <p:cNvSpPr/>
            <p:nvPr/>
          </p:nvSpPr>
          <p:spPr>
            <a:xfrm>
              <a:off x="5867400" y="24384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2971800" y="46482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Rectangle 5"/>
          <p:cNvSpPr/>
          <p:nvPr/>
        </p:nvSpPr>
        <p:spPr>
          <a:xfrm>
            <a:off x="457199" y="2457271"/>
            <a:ext cx="5196211" cy="769441"/>
          </a:xfrm>
          <a:prstGeom prst="rect">
            <a:avLst/>
          </a:prstGeom>
        </p:spPr>
        <p:txBody>
          <a:bodyPr wrap="square">
            <a:spAutoFit/>
          </a:bodyPr>
          <a:lstStyle/>
          <a:p>
            <a:r>
              <a:rPr lang="en-US" sz="2200" dirty="0">
                <a:latin typeface="+mn-lt"/>
              </a:rPr>
              <a:t>The </a:t>
            </a:r>
            <a:r>
              <a:rPr lang="en-US" sz="2200" dirty="0" smtClean="0">
                <a:latin typeface="+mn-lt"/>
              </a:rPr>
              <a:t>detected area </a:t>
            </a:r>
            <a:r>
              <a:rPr lang="en-US" sz="2200" dirty="0">
                <a:latin typeface="+mn-lt"/>
              </a:rPr>
              <a:t>is comprised of the area of rhombus APBQ and </a:t>
            </a:r>
            <a:r>
              <a:rPr lang="en-US" sz="2200" dirty="0" smtClean="0">
                <a:latin typeface="+mn-lt"/>
              </a:rPr>
              <a:t>four circular sectors</a:t>
            </a:r>
            <a:r>
              <a:rPr lang="en-US" sz="2200" dirty="0">
                <a:latin typeface="+mn-lt"/>
              </a:rPr>
              <a:t>.</a:t>
            </a:r>
          </a:p>
        </p:txBody>
      </p:sp>
      <mc:AlternateContent xmlns:mc="http://schemas.openxmlformats.org/markup-compatibility/2006" xmlns:a14="http://schemas.microsoft.com/office/drawing/2010/main">
        <mc:Choice Requires="a14">
          <p:sp>
            <p:nvSpPr>
              <p:cNvPr id="41" name="Rectangle 40"/>
              <p:cNvSpPr/>
              <p:nvPr/>
            </p:nvSpPr>
            <p:spPr>
              <a:xfrm>
                <a:off x="5943600" y="3429000"/>
                <a:ext cx="3179075" cy="227100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2400" i="1" smtClean="0">
                          <a:latin typeface="Cambria Math"/>
                        </a:rPr>
                        <m:t>𝑚</m:t>
                      </m:r>
                      <m:r>
                        <a:rPr lang="en-US" sz="2400" i="1">
                          <a:latin typeface="Cambria Math"/>
                          <a:ea typeface="Cambria Math"/>
                        </a:rPr>
                        <m:t>∠=180−4</m:t>
                      </m:r>
                      <m:r>
                        <a:rPr lang="en-US" sz="2400" i="1">
                          <a:latin typeface="Cambria Math"/>
                        </a:rPr>
                        <m:t>𝑚</m:t>
                      </m:r>
                      <m:r>
                        <a:rPr lang="en-US" sz="2400" i="1">
                          <a:latin typeface="Cambria Math"/>
                          <a:ea typeface="Cambria Math"/>
                        </a:rPr>
                        <m:t>∠</m:t>
                      </m:r>
                      <m:r>
                        <m:rPr>
                          <m:sty m:val="p"/>
                        </m:rPr>
                        <a:rPr lang="en-US" sz="2400">
                          <a:latin typeface="Cambria Math"/>
                          <a:ea typeface="Cambria Math"/>
                        </a:rPr>
                        <m:t>PAX</m:t>
                      </m:r>
                    </m:oMath>
                  </m:oMathPara>
                </a14:m>
                <a:endParaRPr lang="en-US" sz="2400" dirty="0"/>
              </a:p>
              <a:p>
                <a:pPr/>
                <a14:m>
                  <m:oMathPara xmlns:m="http://schemas.openxmlformats.org/officeDocument/2006/math">
                    <m:oMathParaPr>
                      <m:jc m:val="centerGroup"/>
                    </m:oMathParaPr>
                    <m:oMath xmlns:m="http://schemas.openxmlformats.org/officeDocument/2006/math">
                      <m:func>
                        <m:funcPr>
                          <m:ctrlPr>
                            <a:rPr lang="en-US" sz="2400" i="1" smtClean="0">
                              <a:latin typeface="Cambria Math"/>
                            </a:rPr>
                          </m:ctrlPr>
                        </m:funcPr>
                        <m:fName>
                          <m:r>
                            <m:rPr>
                              <m:sty m:val="p"/>
                            </m:rPr>
                            <a:rPr lang="en-US" sz="2400" i="0" smtClean="0">
                              <a:latin typeface="Cambria Math"/>
                            </a:rPr>
                            <m:t>cos</m:t>
                          </m:r>
                        </m:fName>
                        <m:e>
                          <m:r>
                            <a:rPr lang="en-US" sz="2400" i="1">
                              <a:latin typeface="Cambria Math"/>
                              <a:ea typeface="Cambria Math"/>
                            </a:rPr>
                            <m:t>∠</m:t>
                          </m:r>
                          <m:r>
                            <a:rPr lang="en-US" sz="2400" i="1">
                              <a:latin typeface="Cambria Math"/>
                              <a:ea typeface="Cambria Math"/>
                            </a:rPr>
                            <m:t>𝑃𝐴𝑋</m:t>
                          </m:r>
                        </m:e>
                      </m:func>
                      <m:r>
                        <a:rPr lang="en-US" sz="2400" i="1">
                          <a:latin typeface="Cambria Math"/>
                          <a:ea typeface="Cambria Math"/>
                        </a:rPr>
                        <m:t>=</m:t>
                      </m:r>
                      <m:f>
                        <m:fPr>
                          <m:ctrlPr>
                            <a:rPr lang="en-US" sz="2400" i="1">
                              <a:latin typeface="Cambria Math"/>
                              <a:ea typeface="Cambria Math"/>
                            </a:rPr>
                          </m:ctrlPr>
                        </m:fPr>
                        <m:num>
                          <m:r>
                            <a:rPr lang="en-US" sz="2400" i="1">
                              <a:latin typeface="Cambria Math"/>
                              <a:ea typeface="Cambria Math"/>
                            </a:rPr>
                            <m:t>7.5</m:t>
                          </m:r>
                        </m:num>
                        <m:den>
                          <m:r>
                            <a:rPr lang="en-US" sz="2400" i="1">
                              <a:latin typeface="Cambria Math"/>
                              <a:ea typeface="Cambria Math"/>
                            </a:rPr>
                            <m:t>8.4</m:t>
                          </m:r>
                        </m:den>
                      </m:f>
                    </m:oMath>
                  </m:oMathPara>
                </a14:m>
                <a:endParaRPr lang="en-US" sz="2400" i="1" dirty="0" smtClean="0">
                  <a:latin typeface="Cambria Math"/>
                  <a:ea typeface="Cambria Math"/>
                </a:endParaRPr>
              </a:p>
              <a:p>
                <a:pPr/>
                <a14:m>
                  <m:oMathPara xmlns:m="http://schemas.openxmlformats.org/officeDocument/2006/math">
                    <m:oMathParaPr>
                      <m:jc m:val="centerGroup"/>
                    </m:oMathParaPr>
                    <m:oMath xmlns:m="http://schemas.openxmlformats.org/officeDocument/2006/math">
                      <m:r>
                        <a:rPr lang="en-US" sz="2400" i="1">
                          <a:latin typeface="Cambria Math"/>
                        </a:rPr>
                        <m:t>𝑚</m:t>
                      </m:r>
                      <m:r>
                        <a:rPr lang="en-US" sz="2400" i="1">
                          <a:latin typeface="Cambria Math"/>
                          <a:ea typeface="Cambria Math"/>
                        </a:rPr>
                        <m:t>∠</m:t>
                      </m:r>
                      <m:r>
                        <a:rPr lang="en-US" sz="2400" i="1">
                          <a:latin typeface="Cambria Math"/>
                          <a:ea typeface="Cambria Math"/>
                        </a:rPr>
                        <m:t>𝑃𝐴𝑋</m:t>
                      </m:r>
                      <m:r>
                        <a:rPr lang="en-US" sz="2400" i="1">
                          <a:latin typeface="Cambria Math"/>
                          <a:ea typeface="Cambria Math"/>
                        </a:rPr>
                        <m:t>≈26.77</m:t>
                      </m:r>
                    </m:oMath>
                  </m:oMathPara>
                </a14:m>
                <a:endParaRPr lang="en-US" sz="2400" dirty="0"/>
              </a:p>
              <a:p>
                <a:pPr/>
                <a14:m>
                  <m:oMathPara xmlns:m="http://schemas.openxmlformats.org/officeDocument/2006/math">
                    <m:oMathParaPr>
                      <m:jc m:val="centerGroup"/>
                    </m:oMathParaPr>
                    <m:oMath xmlns:m="http://schemas.openxmlformats.org/officeDocument/2006/math">
                      <m:r>
                        <a:rPr lang="en-US" sz="2400" i="1">
                          <a:latin typeface="Cambria Math"/>
                        </a:rPr>
                        <m:t>𝑚</m:t>
                      </m:r>
                      <m:r>
                        <a:rPr lang="en-US" sz="2400" i="1">
                          <a:latin typeface="Cambria Math"/>
                          <a:ea typeface="Cambria Math"/>
                        </a:rPr>
                        <m:t>∠≈180−4∙26.77</m:t>
                      </m:r>
                    </m:oMath>
                  </m:oMathPara>
                </a14:m>
                <a:endParaRPr lang="en-US" sz="2400" dirty="0"/>
              </a:p>
              <a:p>
                <a:pPr/>
                <a14:m>
                  <m:oMathPara xmlns:m="http://schemas.openxmlformats.org/officeDocument/2006/math">
                    <m:oMathParaPr>
                      <m:jc m:val="centerGroup"/>
                    </m:oMathParaPr>
                    <m:oMath xmlns:m="http://schemas.openxmlformats.org/officeDocument/2006/math">
                      <m:r>
                        <a:rPr lang="en-US" sz="2400" i="1">
                          <a:latin typeface="Cambria Math"/>
                        </a:rPr>
                        <m:t>𝑚</m:t>
                      </m:r>
                      <m:r>
                        <a:rPr lang="en-US" sz="2400" i="1">
                          <a:latin typeface="Cambria Math"/>
                          <a:ea typeface="Cambria Math"/>
                        </a:rPr>
                        <m:t>∠≈72.92</m:t>
                      </m:r>
                    </m:oMath>
                  </m:oMathPara>
                </a14:m>
                <a:endParaRPr lang="en-US" sz="2400" dirty="0"/>
              </a:p>
            </p:txBody>
          </p:sp>
        </mc:Choice>
        <mc:Fallback xmlns="">
          <p:sp>
            <p:nvSpPr>
              <p:cNvPr id="41" name="Rectangle 40"/>
              <p:cNvSpPr>
                <a:spLocks noRot="1" noChangeAspect="1" noMove="1" noResize="1" noEditPoints="1" noAdjustHandles="1" noChangeArrowheads="1" noChangeShapeType="1" noTextEdit="1"/>
              </p:cNvSpPr>
              <p:nvPr/>
            </p:nvSpPr>
            <p:spPr>
              <a:xfrm>
                <a:off x="5943600" y="3429000"/>
                <a:ext cx="3179075" cy="2271006"/>
              </a:xfrm>
              <a:prstGeom prst="rect">
                <a:avLst/>
              </a:prstGeom>
              <a:blipFill rotWithShape="1">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Rectangle 6"/>
              <p:cNvSpPr/>
              <p:nvPr/>
            </p:nvSpPr>
            <p:spPr>
              <a:xfrm>
                <a:off x="457200" y="3232878"/>
                <a:ext cx="2667000" cy="1349280"/>
              </a:xfrm>
              <a:prstGeom prst="rect">
                <a:avLst/>
              </a:prstGeom>
            </p:spPr>
            <p:txBody>
              <a:bodyPr wrap="square">
                <a:spAutoFit/>
              </a:bodyPr>
              <a:lstStyle/>
              <a:p>
                <a:pPr/>
                <a14:m>
                  <m:oMathPara xmlns:m="http://schemas.openxmlformats.org/officeDocument/2006/math">
                    <m:oMathParaPr>
                      <m:jc m:val="left"/>
                    </m:oMathParaPr>
                    <m:oMath xmlns:m="http://schemas.openxmlformats.org/officeDocument/2006/math">
                      <m:sSub>
                        <m:sSubPr>
                          <m:ctrlPr>
                            <a:rPr lang="en-US" sz="2400" i="1">
                              <a:latin typeface="Cambria Math"/>
                            </a:rPr>
                          </m:ctrlPr>
                        </m:sSubPr>
                        <m:e>
                          <m:r>
                            <a:rPr lang="en-US" sz="2400" i="1">
                              <a:latin typeface="Cambria Math"/>
                            </a:rPr>
                            <m:t>𝐴</m:t>
                          </m:r>
                        </m:e>
                        <m:sub>
                          <m:r>
                            <a:rPr lang="en-US" sz="2400" i="1">
                              <a:latin typeface="Cambria Math"/>
                              <a:ea typeface="Cambria Math"/>
                            </a:rPr>
                            <m:t>𝐴𝑃𝐵𝑄</m:t>
                          </m:r>
                        </m:sub>
                      </m:sSub>
                      <m:r>
                        <a:rPr lang="en-US" sz="2400" i="1">
                          <a:latin typeface="Cambria Math"/>
                        </a:rPr>
                        <m:t>=</m:t>
                      </m:r>
                      <m:box>
                        <m:boxPr>
                          <m:ctrlPr>
                            <a:rPr lang="en-US" sz="2400" i="1">
                              <a:latin typeface="Cambria Math"/>
                            </a:rPr>
                          </m:ctrlPr>
                        </m:boxPr>
                        <m:e>
                          <m:argPr>
                            <m:argSz m:val="-1"/>
                          </m:argPr>
                          <m:f>
                            <m:fPr>
                              <m:ctrlPr>
                                <a:rPr lang="en-US" sz="2400" i="1">
                                  <a:latin typeface="Cambria Math"/>
                                </a:rPr>
                              </m:ctrlPr>
                            </m:fPr>
                            <m:num>
                              <m:r>
                                <a:rPr lang="en-US" sz="2400" i="1">
                                  <a:latin typeface="Cambria Math"/>
                                </a:rPr>
                                <m:t>1</m:t>
                              </m:r>
                            </m:num>
                            <m:den>
                              <m:r>
                                <a:rPr lang="en-US" sz="2400" i="1">
                                  <a:latin typeface="Cambria Math"/>
                                </a:rPr>
                                <m:t>2</m:t>
                              </m:r>
                            </m:den>
                          </m:f>
                          <m:r>
                            <a:rPr lang="en-US" sz="2400" i="1">
                              <a:latin typeface="Cambria Math"/>
                              <a:ea typeface="Cambria Math"/>
                            </a:rPr>
                            <m:t>∙</m:t>
                          </m:r>
                          <m:r>
                            <a:rPr lang="en-US" sz="2400" i="1">
                              <a:latin typeface="Cambria Math"/>
                            </a:rPr>
                            <m:t>𝑃𝑄</m:t>
                          </m:r>
                          <m:r>
                            <a:rPr lang="en-US" sz="2400" i="1">
                              <a:latin typeface="Cambria Math"/>
                              <a:ea typeface="Cambria Math"/>
                            </a:rPr>
                            <m:t>∙</m:t>
                          </m:r>
                          <m:r>
                            <a:rPr lang="en-US" sz="2400" i="1">
                              <a:latin typeface="Cambria Math"/>
                              <a:ea typeface="Cambria Math"/>
                            </a:rPr>
                            <m:t>𝐴𝐵</m:t>
                          </m:r>
                        </m:e>
                      </m:box>
                    </m:oMath>
                  </m:oMathPara>
                </a14:m>
                <a:endParaRPr lang="en-US" sz="2400" dirty="0"/>
              </a:p>
              <a:p>
                <a:pPr/>
                <a14:m>
                  <m:oMathPara xmlns:m="http://schemas.openxmlformats.org/officeDocument/2006/math">
                    <m:oMathParaPr>
                      <m:jc m:val="left"/>
                    </m:oMathParaPr>
                    <m:oMath xmlns:m="http://schemas.openxmlformats.org/officeDocument/2006/math">
                      <m:sSub>
                        <m:sSubPr>
                          <m:ctrlPr>
                            <a:rPr lang="en-US" sz="2400" i="1">
                              <a:latin typeface="Cambria Math"/>
                            </a:rPr>
                          </m:ctrlPr>
                        </m:sSubPr>
                        <m:e>
                          <m:r>
                            <a:rPr lang="en-US" sz="2400" i="1">
                              <a:latin typeface="Cambria Math"/>
                            </a:rPr>
                            <m:t>𝐴</m:t>
                          </m:r>
                        </m:e>
                        <m:sub>
                          <m:r>
                            <a:rPr lang="en-US" sz="2400" i="1">
                              <a:latin typeface="Cambria Math"/>
                              <a:ea typeface="Cambria Math"/>
                            </a:rPr>
                            <m:t>𝐴𝑃𝐵𝑄</m:t>
                          </m:r>
                        </m:sub>
                      </m:sSub>
                      <m:r>
                        <a:rPr lang="en-US" sz="2400" i="1">
                          <a:latin typeface="Cambria Math"/>
                          <a:ea typeface="Cambria Math"/>
                        </a:rPr>
                        <m:t>≈</m:t>
                      </m:r>
                      <m:box>
                        <m:boxPr>
                          <m:ctrlPr>
                            <a:rPr lang="en-US" sz="2400" i="1">
                              <a:latin typeface="Cambria Math"/>
                            </a:rPr>
                          </m:ctrlPr>
                        </m:boxPr>
                        <m:e>
                          <m:argPr>
                            <m:argSz m:val="-1"/>
                          </m:argPr>
                          <m:f>
                            <m:fPr>
                              <m:ctrlPr>
                                <a:rPr lang="en-US" sz="2400" i="1">
                                  <a:latin typeface="Cambria Math"/>
                                </a:rPr>
                              </m:ctrlPr>
                            </m:fPr>
                            <m:num>
                              <m:r>
                                <a:rPr lang="en-US" sz="2400" i="1">
                                  <a:latin typeface="Cambria Math"/>
                                </a:rPr>
                                <m:t>1</m:t>
                              </m:r>
                            </m:num>
                            <m:den>
                              <m:r>
                                <a:rPr lang="en-US" sz="2400" i="1">
                                  <a:latin typeface="Cambria Math"/>
                                </a:rPr>
                                <m:t>2</m:t>
                              </m:r>
                            </m:den>
                          </m:f>
                          <m:r>
                            <a:rPr lang="en-US" sz="2400" i="1">
                              <a:latin typeface="Cambria Math"/>
                              <a:ea typeface="Cambria Math"/>
                            </a:rPr>
                            <m:t>∙</m:t>
                          </m:r>
                          <m:r>
                            <a:rPr lang="en-US" sz="2400" i="1">
                              <a:latin typeface="Cambria Math"/>
                            </a:rPr>
                            <m:t>7.56</m:t>
                          </m:r>
                          <m:r>
                            <a:rPr lang="en-US" sz="2400" i="1">
                              <a:latin typeface="Cambria Math"/>
                              <a:ea typeface="Cambria Math"/>
                            </a:rPr>
                            <m:t>∙15</m:t>
                          </m:r>
                        </m:e>
                      </m:box>
                    </m:oMath>
                  </m:oMathPara>
                </a14:m>
                <a:endParaRPr lang="en-US" sz="2400" dirty="0"/>
              </a:p>
              <a:p>
                <a:pPr/>
                <a14:m>
                  <m:oMathPara xmlns:m="http://schemas.openxmlformats.org/officeDocument/2006/math">
                    <m:oMathParaPr>
                      <m:jc m:val="left"/>
                    </m:oMathParaPr>
                    <m:oMath xmlns:m="http://schemas.openxmlformats.org/officeDocument/2006/math">
                      <m:sSub>
                        <m:sSubPr>
                          <m:ctrlPr>
                            <a:rPr lang="en-US" sz="2400" i="1">
                              <a:latin typeface="Cambria Math"/>
                            </a:rPr>
                          </m:ctrlPr>
                        </m:sSubPr>
                        <m:e>
                          <m:r>
                            <a:rPr lang="en-US" sz="2400" i="1">
                              <a:latin typeface="Cambria Math"/>
                            </a:rPr>
                            <m:t>𝐴</m:t>
                          </m:r>
                        </m:e>
                        <m:sub>
                          <m:r>
                            <a:rPr lang="en-US" sz="2400" i="1">
                              <a:latin typeface="Cambria Math"/>
                              <a:ea typeface="Cambria Math"/>
                            </a:rPr>
                            <m:t>𝐴𝑃𝐵𝑄</m:t>
                          </m:r>
                        </m:sub>
                      </m:sSub>
                      <m:r>
                        <a:rPr lang="en-US" sz="2400" i="1">
                          <a:latin typeface="Cambria Math"/>
                          <a:ea typeface="Cambria Math"/>
                        </a:rPr>
                        <m:t>≈56.7</m:t>
                      </m:r>
                    </m:oMath>
                  </m:oMathPara>
                </a14:m>
                <a:endParaRPr lang="en-US" sz="2400" dirty="0"/>
              </a:p>
            </p:txBody>
          </p:sp>
        </mc:Choice>
        <mc:Fallback xmlns="">
          <p:sp>
            <p:nvSpPr>
              <p:cNvPr id="7" name="Rectangle 6"/>
              <p:cNvSpPr>
                <a:spLocks noRot="1" noChangeAspect="1" noMove="1" noResize="1" noEditPoints="1" noAdjustHandles="1" noChangeArrowheads="1" noChangeShapeType="1" noTextEdit="1"/>
              </p:cNvSpPr>
              <p:nvPr/>
            </p:nvSpPr>
            <p:spPr>
              <a:xfrm>
                <a:off x="457200" y="3232878"/>
                <a:ext cx="2667000" cy="1349280"/>
              </a:xfrm>
              <a:prstGeom prst="rect">
                <a:avLst/>
              </a:prstGeom>
              <a:blipFill rotWithShape="1">
                <a:blip r:embed="rId5"/>
                <a:stretch>
                  <a:fillRect l="-457" b="-225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2" name="TextBox 41"/>
              <p:cNvSpPr txBox="1"/>
              <p:nvPr/>
            </p:nvSpPr>
            <p:spPr>
              <a:xfrm>
                <a:off x="2971800" y="3297936"/>
                <a:ext cx="2727670" cy="751616"/>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2400" i="1" smtClean="0">
                              <a:latin typeface="Cambria Math"/>
                            </a:rPr>
                          </m:ctrlPr>
                        </m:sSubPr>
                        <m:e>
                          <m:r>
                            <a:rPr lang="en-US" sz="2400" b="0" i="1" smtClean="0">
                              <a:latin typeface="Cambria Math"/>
                            </a:rPr>
                            <m:t>𝐴</m:t>
                          </m:r>
                        </m:e>
                        <m:sub>
                          <m:r>
                            <a:rPr lang="en-US" sz="2400" i="1" smtClean="0">
                              <a:latin typeface="Cambria Math"/>
                              <a:ea typeface="Cambria Math"/>
                            </a:rPr>
                            <m:t>↶</m:t>
                          </m:r>
                        </m:sub>
                      </m:sSub>
                      <m:r>
                        <a:rPr lang="en-US" sz="2400" b="0" i="1" smtClean="0">
                          <a:latin typeface="Cambria Math"/>
                        </a:rPr>
                        <m:t>=</m:t>
                      </m:r>
                      <m:f>
                        <m:fPr>
                          <m:ctrlPr>
                            <a:rPr lang="en-US" sz="2400" b="0" i="1" smtClean="0">
                              <a:latin typeface="Cambria Math"/>
                            </a:rPr>
                          </m:ctrlPr>
                        </m:fPr>
                        <m:num>
                          <m:r>
                            <a:rPr lang="en-US" sz="2400" b="0" i="1" smtClean="0">
                              <a:latin typeface="Cambria Math"/>
                            </a:rPr>
                            <m:t>𝑚</m:t>
                          </m:r>
                          <m:r>
                            <a:rPr lang="en-US" sz="2400" b="0" i="1" smtClean="0">
                              <a:latin typeface="Cambria Math"/>
                              <a:ea typeface="Cambria Math"/>
                            </a:rPr>
                            <m:t>∠</m:t>
                          </m:r>
                        </m:num>
                        <m:den>
                          <m:r>
                            <a:rPr lang="en-US" sz="2400" b="0" i="1" smtClean="0">
                              <a:latin typeface="Cambria Math"/>
                            </a:rPr>
                            <m:t>360</m:t>
                          </m:r>
                        </m:den>
                      </m:f>
                      <m:r>
                        <a:rPr lang="en-US" sz="2400" b="0" i="1" smtClean="0">
                          <a:latin typeface="Cambria Math"/>
                          <a:ea typeface="Cambria Math"/>
                        </a:rPr>
                        <m:t>∙</m:t>
                      </m:r>
                      <m:r>
                        <a:rPr lang="en-US" sz="2400" b="0" i="1" smtClean="0">
                          <a:latin typeface="Cambria Math"/>
                          <a:ea typeface="Cambria Math"/>
                        </a:rPr>
                        <m:t>𝜋</m:t>
                      </m:r>
                      <m:r>
                        <a:rPr lang="en-US" sz="2400" b="0" i="1" smtClean="0">
                          <a:latin typeface="Cambria Math"/>
                          <a:ea typeface="Cambria Math"/>
                        </a:rPr>
                        <m:t>∙</m:t>
                      </m:r>
                      <m:sSup>
                        <m:sSupPr>
                          <m:ctrlPr>
                            <a:rPr lang="en-US" sz="2400" b="0" i="1" smtClean="0">
                              <a:latin typeface="Cambria Math"/>
                              <a:ea typeface="Cambria Math"/>
                            </a:rPr>
                          </m:ctrlPr>
                        </m:sSupPr>
                        <m:e>
                          <m:r>
                            <a:rPr lang="en-US" sz="2400" b="0" i="1" smtClean="0">
                              <a:latin typeface="Cambria Math"/>
                              <a:ea typeface="Cambria Math"/>
                            </a:rPr>
                            <m:t>8.4</m:t>
                          </m:r>
                        </m:e>
                        <m:sup>
                          <m:r>
                            <a:rPr lang="en-US" sz="2400" b="0" i="1" smtClean="0">
                              <a:latin typeface="Cambria Math"/>
                              <a:ea typeface="Cambria Math"/>
                            </a:rPr>
                            <m:t>2</m:t>
                          </m:r>
                        </m:sup>
                      </m:sSup>
                    </m:oMath>
                  </m:oMathPara>
                </a14:m>
                <a:endParaRPr lang="en-US" sz="2400" dirty="0" smtClean="0"/>
              </a:p>
            </p:txBody>
          </p:sp>
        </mc:Choice>
        <mc:Fallback xmlns="">
          <p:sp>
            <p:nvSpPr>
              <p:cNvPr id="42" name="TextBox 41"/>
              <p:cNvSpPr txBox="1">
                <a:spLocks noRot="1" noChangeAspect="1" noMove="1" noResize="1" noEditPoints="1" noAdjustHandles="1" noChangeArrowheads="1" noChangeShapeType="1" noTextEdit="1"/>
              </p:cNvSpPr>
              <p:nvPr/>
            </p:nvSpPr>
            <p:spPr>
              <a:xfrm>
                <a:off x="2971800" y="3297936"/>
                <a:ext cx="2727670" cy="751616"/>
              </a:xfrm>
              <a:prstGeom prst="rect">
                <a:avLst/>
              </a:prstGeom>
              <a:blipFill rotWithShape="1">
                <a:blip r:embed="rId6"/>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632773172"/>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28601"/>
            <a:ext cx="6705600" cy="838199"/>
          </a:xfrm>
          <a:solidFill>
            <a:schemeClr val="bg2">
              <a:lumMod val="75000"/>
            </a:schemeClr>
          </a:solidFill>
          <a:scene3d>
            <a:camera prst="orthographicFront"/>
            <a:lightRig rig="threePt" dir="t"/>
          </a:scene3d>
          <a:sp3d>
            <a:bevelT w="165100" prst="coolSlant"/>
          </a:sp3d>
        </p:spPr>
        <p:txBody>
          <a:bodyPr/>
          <a:lstStyle/>
          <a:p>
            <a:r>
              <a:rPr lang="en-US" dirty="0" smtClean="0"/>
              <a:t>Examples &amp; Explanations</a:t>
            </a:r>
            <a:endParaRPr lang="en-US" dirty="0"/>
          </a:p>
        </p:txBody>
      </p:sp>
      <p:sp>
        <p:nvSpPr>
          <p:cNvPr id="3" name="Subtitle 2"/>
          <p:cNvSpPr>
            <a:spLocks noGrp="1"/>
          </p:cNvSpPr>
          <p:nvPr>
            <p:ph type="subTitle" idx="1"/>
          </p:nvPr>
        </p:nvSpPr>
        <p:spPr>
          <a:xfrm>
            <a:off x="228600" y="1219200"/>
            <a:ext cx="8610600" cy="4343400"/>
          </a:xfrm>
        </p:spPr>
        <p:txBody>
          <a:bodyPr/>
          <a:lstStyle/>
          <a:p>
            <a:r>
              <a:rPr lang="en-US" sz="2200" dirty="0">
                <a:solidFill>
                  <a:schemeClr val="tx1"/>
                </a:solidFill>
              </a:rPr>
              <a:t>Computing the area detected if </a:t>
            </a:r>
            <a:r>
              <a:rPr lang="en-US" sz="2200" dirty="0" err="1">
                <a:solidFill>
                  <a:schemeClr val="tx1"/>
                </a:solidFill>
              </a:rPr>
              <a:t>Selina</a:t>
            </a:r>
            <a:r>
              <a:rPr lang="en-US" sz="2200" dirty="0">
                <a:solidFill>
                  <a:schemeClr val="tx1"/>
                </a:solidFill>
              </a:rPr>
              <a:t> places one of  the motion detectors on the back left corner of her house and the other on a pole which is located in the back right corner of the backyard.</a:t>
            </a:r>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924800" y="5807075"/>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8600" y="5715000"/>
            <a:ext cx="5940922" cy="307777"/>
          </a:xfrm>
          <a:prstGeom prst="rect">
            <a:avLst/>
          </a:prstGeom>
          <a:noFill/>
        </p:spPr>
        <p:txBody>
          <a:bodyPr wrap="none" rtlCol="0">
            <a:spAutoFit/>
          </a:bodyPr>
          <a:lstStyle/>
          <a:p>
            <a:r>
              <a:rPr lang="en-US" sz="1400" dirty="0"/>
              <a:t>Adapted from </a:t>
            </a:r>
            <a:r>
              <a:rPr lang="en-US" sz="1400" i="1" dirty="0"/>
              <a:t>Illustrative Mathematics </a:t>
            </a:r>
            <a:r>
              <a:rPr lang="en-US" sz="1400" dirty="0"/>
              <a:t> G.C, G.SRT Setting up Sprinklers</a:t>
            </a:r>
          </a:p>
        </p:txBody>
      </p:sp>
      <p:grpSp>
        <p:nvGrpSpPr>
          <p:cNvPr id="5" name="Group 4"/>
          <p:cNvGrpSpPr/>
          <p:nvPr/>
        </p:nvGrpSpPr>
        <p:grpSpPr>
          <a:xfrm>
            <a:off x="5653411" y="838200"/>
            <a:ext cx="4023989" cy="3661668"/>
            <a:chOff x="1052822" y="572892"/>
            <a:chExt cx="6871978" cy="6132708"/>
          </a:xfrm>
        </p:grpSpPr>
        <p:grpSp>
          <p:nvGrpSpPr>
            <p:cNvPr id="14" name="Group 13"/>
            <p:cNvGrpSpPr/>
            <p:nvPr/>
          </p:nvGrpSpPr>
          <p:grpSpPr>
            <a:xfrm>
              <a:off x="1052822" y="572892"/>
              <a:ext cx="6871978" cy="6132708"/>
              <a:chOff x="0" y="0"/>
              <a:chExt cx="3913505" cy="3492500"/>
            </a:xfrm>
          </p:grpSpPr>
          <p:sp>
            <p:nvSpPr>
              <p:cNvPr id="15" name="Rectangle 14"/>
              <p:cNvSpPr/>
              <p:nvPr/>
            </p:nvSpPr>
            <p:spPr>
              <a:xfrm>
                <a:off x="958850" y="1003300"/>
                <a:ext cx="2002113" cy="14599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16" name="Group 15"/>
              <p:cNvGrpSpPr/>
              <p:nvPr/>
            </p:nvGrpSpPr>
            <p:grpSpPr>
              <a:xfrm>
                <a:off x="0" y="0"/>
                <a:ext cx="3913505" cy="3492500"/>
                <a:chOff x="0" y="0"/>
                <a:chExt cx="3913505" cy="3492500"/>
              </a:xfrm>
            </p:grpSpPr>
            <p:grpSp>
              <p:nvGrpSpPr>
                <p:cNvPr id="17" name="Group 16"/>
                <p:cNvGrpSpPr/>
                <p:nvPr/>
              </p:nvGrpSpPr>
              <p:grpSpPr>
                <a:xfrm>
                  <a:off x="1140031" y="1122218"/>
                  <a:ext cx="1645176" cy="1232440"/>
                  <a:chOff x="0" y="0"/>
                  <a:chExt cx="1645176" cy="1232440"/>
                </a:xfrm>
              </p:grpSpPr>
              <p:grpSp>
                <p:nvGrpSpPr>
                  <p:cNvPr id="34" name="Group 33"/>
                  <p:cNvGrpSpPr/>
                  <p:nvPr/>
                </p:nvGrpSpPr>
                <p:grpSpPr>
                  <a:xfrm>
                    <a:off x="0" y="0"/>
                    <a:ext cx="1636231" cy="1232440"/>
                    <a:chOff x="0" y="0"/>
                    <a:chExt cx="1636231" cy="1232440"/>
                  </a:xfrm>
                </p:grpSpPr>
                <p:cxnSp>
                  <p:nvCxnSpPr>
                    <p:cNvPr id="37" name="Straight Connector 36"/>
                    <p:cNvCxnSpPr/>
                    <p:nvPr/>
                  </p:nvCxnSpPr>
                  <p:spPr>
                    <a:xfrm flipV="1">
                      <a:off x="0" y="0"/>
                      <a:ext cx="1636231" cy="123244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558140" y="285008"/>
                      <a:ext cx="526678" cy="68834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V="1">
                      <a:off x="0" y="285008"/>
                      <a:ext cx="558140" cy="946184"/>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V="1">
                      <a:off x="0" y="973777"/>
                      <a:ext cx="1068326" cy="25738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cxnSp>
                <p:nvCxnSpPr>
                  <p:cNvPr id="35" name="Straight Connector 34"/>
                  <p:cNvCxnSpPr/>
                  <p:nvPr/>
                </p:nvCxnSpPr>
                <p:spPr>
                  <a:xfrm flipV="1">
                    <a:off x="1068779" y="0"/>
                    <a:ext cx="576397" cy="97335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V="1">
                    <a:off x="558140" y="0"/>
                    <a:ext cx="1086745" cy="284883"/>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grpSp>
              <p:nvGrpSpPr>
                <p:cNvPr id="18" name="Group 17"/>
                <p:cNvGrpSpPr/>
                <p:nvPr/>
              </p:nvGrpSpPr>
              <p:grpSpPr>
                <a:xfrm>
                  <a:off x="0" y="0"/>
                  <a:ext cx="3913505" cy="3492500"/>
                  <a:chOff x="0" y="0"/>
                  <a:chExt cx="3913505" cy="3492500"/>
                </a:xfrm>
              </p:grpSpPr>
              <p:grpSp>
                <p:nvGrpSpPr>
                  <p:cNvPr id="22" name="Group 21"/>
                  <p:cNvGrpSpPr>
                    <a:grpSpLocks noChangeAspect="1"/>
                  </p:cNvGrpSpPr>
                  <p:nvPr/>
                </p:nvGrpSpPr>
                <p:grpSpPr>
                  <a:xfrm>
                    <a:off x="0" y="0"/>
                    <a:ext cx="3913505" cy="3492500"/>
                    <a:chOff x="0" y="0"/>
                    <a:chExt cx="2609959" cy="2330889"/>
                  </a:xfrm>
                </p:grpSpPr>
                <p:grpSp>
                  <p:nvGrpSpPr>
                    <p:cNvPr id="28" name="Group 27"/>
                    <p:cNvGrpSpPr/>
                    <p:nvPr/>
                  </p:nvGrpSpPr>
                  <p:grpSpPr>
                    <a:xfrm>
                      <a:off x="742208" y="724395"/>
                      <a:ext cx="1137285" cy="864031"/>
                      <a:chOff x="285008" y="0"/>
                      <a:chExt cx="1137615" cy="864483"/>
                    </a:xfrm>
                  </p:grpSpPr>
                  <p:sp>
                    <p:nvSpPr>
                      <p:cNvPr id="31" name="Rectangle 30"/>
                      <p:cNvSpPr/>
                      <p:nvPr/>
                    </p:nvSpPr>
                    <p:spPr>
                      <a:xfrm>
                        <a:off x="302821" y="23751"/>
                        <a:ext cx="1097280" cy="82296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2" name="Oval 31"/>
                      <p:cNvSpPr/>
                      <p:nvPr/>
                    </p:nvSpPr>
                    <p:spPr>
                      <a:xfrm>
                        <a:off x="285008" y="819398"/>
                        <a:ext cx="45085" cy="45085"/>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3" name="Oval 32"/>
                      <p:cNvSpPr/>
                      <p:nvPr/>
                    </p:nvSpPr>
                    <p:spPr>
                      <a:xfrm>
                        <a:off x="1377538" y="0"/>
                        <a:ext cx="45085" cy="45085"/>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29" name="Arc 28"/>
                    <p:cNvSpPr>
                      <a:spLocks noChangeAspect="1"/>
                    </p:cNvSpPr>
                    <p:nvPr/>
                  </p:nvSpPr>
                  <p:spPr>
                    <a:xfrm>
                      <a:off x="0" y="831273"/>
                      <a:ext cx="1499616" cy="1499616"/>
                    </a:xfrm>
                    <a:prstGeom prst="arc">
                      <a:avLst/>
                    </a:prstGeom>
                    <a:ln>
                      <a:solidFill>
                        <a:schemeClr val="tx1"/>
                      </a:solidFill>
                      <a:prstDash val="solid"/>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0" name="Arc 29"/>
                    <p:cNvSpPr>
                      <a:spLocks noChangeAspect="1"/>
                    </p:cNvSpPr>
                    <p:nvPr/>
                  </p:nvSpPr>
                  <p:spPr>
                    <a:xfrm flipH="1" flipV="1">
                      <a:off x="1110343" y="0"/>
                      <a:ext cx="1499616" cy="1499616"/>
                    </a:xfrm>
                    <a:prstGeom prst="arc">
                      <a:avLst/>
                    </a:prstGeom>
                    <a:ln>
                      <a:solidFill>
                        <a:schemeClr val="tx1"/>
                      </a:solidFill>
                      <a:prstDash val="solid"/>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23" name="Text Box 138"/>
                  <p:cNvSpPr txBox="1"/>
                  <p:nvPr/>
                </p:nvSpPr>
                <p:spPr>
                  <a:xfrm>
                    <a:off x="902524" y="2226624"/>
                    <a:ext cx="236855" cy="23680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A</a:t>
                    </a:r>
                    <a:endParaRPr lang="en-US" sz="1100">
                      <a:effectLst/>
                      <a:ea typeface="Calibri"/>
                      <a:cs typeface="Times New Roman"/>
                    </a:endParaRPr>
                  </a:p>
                </p:txBody>
              </p:sp>
              <p:sp>
                <p:nvSpPr>
                  <p:cNvPr id="24" name="Text Box 139"/>
                  <p:cNvSpPr txBox="1"/>
                  <p:nvPr/>
                </p:nvSpPr>
                <p:spPr>
                  <a:xfrm>
                    <a:off x="2784763" y="1003465"/>
                    <a:ext cx="236855" cy="23680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B</a:t>
                    </a:r>
                    <a:endParaRPr lang="en-US" sz="1100">
                      <a:effectLst/>
                      <a:ea typeface="Calibri"/>
                      <a:cs typeface="Times New Roman"/>
                    </a:endParaRPr>
                  </a:p>
                </p:txBody>
              </p:sp>
              <p:sp>
                <p:nvSpPr>
                  <p:cNvPr id="25" name="Text Box 140"/>
                  <p:cNvSpPr txBox="1"/>
                  <p:nvPr/>
                </p:nvSpPr>
                <p:spPr>
                  <a:xfrm>
                    <a:off x="1822862" y="1692234"/>
                    <a:ext cx="236855" cy="23622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X</a:t>
                    </a:r>
                    <a:endParaRPr lang="en-US" sz="1100">
                      <a:effectLst/>
                      <a:ea typeface="Calibri"/>
                      <a:cs typeface="Times New Roman"/>
                    </a:endParaRPr>
                  </a:p>
                </p:txBody>
              </p:sp>
              <p:sp>
                <p:nvSpPr>
                  <p:cNvPr id="26" name="Text Box 141"/>
                  <p:cNvSpPr txBox="1"/>
                  <p:nvPr/>
                </p:nvSpPr>
                <p:spPr>
                  <a:xfrm>
                    <a:off x="1472540" y="1288473"/>
                    <a:ext cx="236855" cy="23622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P</a:t>
                    </a:r>
                    <a:endParaRPr lang="en-US" sz="1100">
                      <a:effectLst/>
                      <a:ea typeface="Calibri"/>
                      <a:cs typeface="Times New Roman"/>
                    </a:endParaRPr>
                  </a:p>
                </p:txBody>
              </p:sp>
              <p:sp>
                <p:nvSpPr>
                  <p:cNvPr id="27" name="Text Box 142"/>
                  <p:cNvSpPr txBox="1"/>
                  <p:nvPr/>
                </p:nvSpPr>
                <p:spPr>
                  <a:xfrm>
                    <a:off x="2173184" y="1929740"/>
                    <a:ext cx="236855" cy="23680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Q</a:t>
                    </a:r>
                    <a:endParaRPr lang="en-US" sz="1100">
                      <a:effectLst/>
                      <a:ea typeface="Calibri"/>
                      <a:cs typeface="Times New Roman"/>
                    </a:endParaRPr>
                  </a:p>
                </p:txBody>
              </p:sp>
            </p:grpSp>
          </p:grpSp>
        </p:grpSp>
        <p:sp>
          <p:nvSpPr>
            <p:cNvPr id="12" name="Oval 11"/>
            <p:cNvSpPr/>
            <p:nvPr/>
          </p:nvSpPr>
          <p:spPr>
            <a:xfrm>
              <a:off x="5867400" y="24384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2971800" y="46482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Rectangle 5"/>
          <p:cNvSpPr/>
          <p:nvPr/>
        </p:nvSpPr>
        <p:spPr>
          <a:xfrm>
            <a:off x="457199" y="2457271"/>
            <a:ext cx="5196211" cy="769441"/>
          </a:xfrm>
          <a:prstGeom prst="rect">
            <a:avLst/>
          </a:prstGeom>
        </p:spPr>
        <p:txBody>
          <a:bodyPr wrap="square">
            <a:spAutoFit/>
          </a:bodyPr>
          <a:lstStyle/>
          <a:p>
            <a:r>
              <a:rPr lang="en-US" sz="2200" dirty="0">
                <a:latin typeface="+mn-lt"/>
              </a:rPr>
              <a:t>The </a:t>
            </a:r>
            <a:r>
              <a:rPr lang="en-US" sz="2200" dirty="0" smtClean="0">
                <a:latin typeface="+mn-lt"/>
              </a:rPr>
              <a:t>detected area </a:t>
            </a:r>
            <a:r>
              <a:rPr lang="en-US" sz="2200" dirty="0">
                <a:latin typeface="+mn-lt"/>
              </a:rPr>
              <a:t>is comprised of the area of rhombus APBQ and </a:t>
            </a:r>
            <a:r>
              <a:rPr lang="en-US" sz="2200" dirty="0" smtClean="0">
                <a:latin typeface="+mn-lt"/>
              </a:rPr>
              <a:t>four circular sectors</a:t>
            </a:r>
            <a:r>
              <a:rPr lang="en-US" sz="2200" dirty="0">
                <a:latin typeface="+mn-lt"/>
              </a:rPr>
              <a:t>.</a:t>
            </a:r>
          </a:p>
        </p:txBody>
      </p:sp>
      <mc:AlternateContent xmlns:mc="http://schemas.openxmlformats.org/markup-compatibility/2006" xmlns:a14="http://schemas.microsoft.com/office/drawing/2010/main">
        <mc:Choice Requires="a14">
          <p:sp>
            <p:nvSpPr>
              <p:cNvPr id="41" name="Rectangle 40"/>
              <p:cNvSpPr/>
              <p:nvPr/>
            </p:nvSpPr>
            <p:spPr>
              <a:xfrm>
                <a:off x="5943600" y="3429000"/>
                <a:ext cx="3179075" cy="227100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2400" i="1">
                          <a:latin typeface="Cambria Math"/>
                        </a:rPr>
                        <m:t>𝑚</m:t>
                      </m:r>
                      <m:r>
                        <a:rPr lang="en-US" sz="2400" i="1">
                          <a:latin typeface="Cambria Math"/>
                          <a:ea typeface="Cambria Math"/>
                        </a:rPr>
                        <m:t>∠=180−4</m:t>
                      </m:r>
                      <m:r>
                        <a:rPr lang="en-US" sz="2400" i="1">
                          <a:latin typeface="Cambria Math"/>
                        </a:rPr>
                        <m:t>𝑚</m:t>
                      </m:r>
                      <m:r>
                        <a:rPr lang="en-US" sz="2400" i="1">
                          <a:latin typeface="Cambria Math"/>
                          <a:ea typeface="Cambria Math"/>
                        </a:rPr>
                        <m:t>∠</m:t>
                      </m:r>
                      <m:r>
                        <m:rPr>
                          <m:sty m:val="p"/>
                        </m:rPr>
                        <a:rPr lang="en-US" sz="2400">
                          <a:latin typeface="Cambria Math"/>
                          <a:ea typeface="Cambria Math"/>
                        </a:rPr>
                        <m:t>PAX</m:t>
                      </m:r>
                    </m:oMath>
                  </m:oMathPara>
                </a14:m>
                <a:endParaRPr lang="en-US" sz="2400" dirty="0"/>
              </a:p>
              <a:p>
                <a:pPr/>
                <a14:m>
                  <m:oMathPara xmlns:m="http://schemas.openxmlformats.org/officeDocument/2006/math">
                    <m:oMathParaPr>
                      <m:jc m:val="centerGroup"/>
                    </m:oMathParaPr>
                    <m:oMath xmlns:m="http://schemas.openxmlformats.org/officeDocument/2006/math">
                      <m:func>
                        <m:funcPr>
                          <m:ctrlPr>
                            <a:rPr lang="en-US" sz="2400" i="1">
                              <a:latin typeface="Cambria Math"/>
                            </a:rPr>
                          </m:ctrlPr>
                        </m:funcPr>
                        <m:fName>
                          <m:r>
                            <m:rPr>
                              <m:sty m:val="p"/>
                            </m:rPr>
                            <a:rPr lang="en-US" sz="2400">
                              <a:latin typeface="Cambria Math"/>
                            </a:rPr>
                            <m:t>cos</m:t>
                          </m:r>
                        </m:fName>
                        <m:e>
                          <m:r>
                            <a:rPr lang="en-US" sz="2400" i="1">
                              <a:latin typeface="Cambria Math"/>
                              <a:ea typeface="Cambria Math"/>
                            </a:rPr>
                            <m:t>∠</m:t>
                          </m:r>
                          <m:r>
                            <a:rPr lang="en-US" sz="2400" i="1">
                              <a:latin typeface="Cambria Math"/>
                              <a:ea typeface="Cambria Math"/>
                            </a:rPr>
                            <m:t>𝑃𝐴𝑋</m:t>
                          </m:r>
                        </m:e>
                      </m:func>
                      <m:r>
                        <a:rPr lang="en-US" sz="2400" i="1">
                          <a:latin typeface="Cambria Math"/>
                          <a:ea typeface="Cambria Math"/>
                        </a:rPr>
                        <m:t>=</m:t>
                      </m:r>
                      <m:f>
                        <m:fPr>
                          <m:ctrlPr>
                            <a:rPr lang="en-US" sz="2400" i="1">
                              <a:latin typeface="Cambria Math"/>
                              <a:ea typeface="Cambria Math"/>
                            </a:rPr>
                          </m:ctrlPr>
                        </m:fPr>
                        <m:num>
                          <m:r>
                            <a:rPr lang="en-US" sz="2400" i="1">
                              <a:latin typeface="Cambria Math"/>
                              <a:ea typeface="Cambria Math"/>
                            </a:rPr>
                            <m:t>7.5</m:t>
                          </m:r>
                        </m:num>
                        <m:den>
                          <m:r>
                            <a:rPr lang="en-US" sz="2400" i="1">
                              <a:latin typeface="Cambria Math"/>
                              <a:ea typeface="Cambria Math"/>
                            </a:rPr>
                            <m:t>8.4</m:t>
                          </m:r>
                        </m:den>
                      </m:f>
                    </m:oMath>
                  </m:oMathPara>
                </a14:m>
                <a:endParaRPr lang="en-US" sz="2400" dirty="0"/>
              </a:p>
              <a:p>
                <a:pPr/>
                <a14:m>
                  <m:oMathPara xmlns:m="http://schemas.openxmlformats.org/officeDocument/2006/math">
                    <m:oMathParaPr>
                      <m:jc m:val="centerGroup"/>
                    </m:oMathParaPr>
                    <m:oMath xmlns:m="http://schemas.openxmlformats.org/officeDocument/2006/math">
                      <m:r>
                        <a:rPr lang="en-US" sz="2400" i="1">
                          <a:latin typeface="Cambria Math"/>
                        </a:rPr>
                        <m:t>𝑚</m:t>
                      </m:r>
                      <m:r>
                        <a:rPr lang="en-US" sz="2400" i="1">
                          <a:latin typeface="Cambria Math"/>
                          <a:ea typeface="Cambria Math"/>
                        </a:rPr>
                        <m:t>∠</m:t>
                      </m:r>
                      <m:r>
                        <a:rPr lang="en-US" sz="2400" i="1">
                          <a:latin typeface="Cambria Math"/>
                          <a:ea typeface="Cambria Math"/>
                        </a:rPr>
                        <m:t>𝑃𝐴𝑋</m:t>
                      </m:r>
                      <m:r>
                        <a:rPr lang="en-US" sz="2400" i="1">
                          <a:latin typeface="Cambria Math"/>
                          <a:ea typeface="Cambria Math"/>
                        </a:rPr>
                        <m:t>≈26.77</m:t>
                      </m:r>
                    </m:oMath>
                  </m:oMathPara>
                </a14:m>
                <a:endParaRPr lang="en-US" sz="2400" dirty="0"/>
              </a:p>
              <a:p>
                <a:pPr/>
                <a14:m>
                  <m:oMathPara xmlns:m="http://schemas.openxmlformats.org/officeDocument/2006/math">
                    <m:oMathParaPr>
                      <m:jc m:val="centerGroup"/>
                    </m:oMathParaPr>
                    <m:oMath xmlns:m="http://schemas.openxmlformats.org/officeDocument/2006/math">
                      <m:r>
                        <a:rPr lang="en-US" sz="2400" i="1">
                          <a:latin typeface="Cambria Math"/>
                        </a:rPr>
                        <m:t>𝑚</m:t>
                      </m:r>
                      <m:r>
                        <a:rPr lang="en-US" sz="2400" i="1">
                          <a:latin typeface="Cambria Math"/>
                          <a:ea typeface="Cambria Math"/>
                        </a:rPr>
                        <m:t>∠≈180−4∙26.77</m:t>
                      </m:r>
                    </m:oMath>
                  </m:oMathPara>
                </a14:m>
                <a:endParaRPr lang="en-US" sz="2400" dirty="0"/>
              </a:p>
              <a:p>
                <a:pPr/>
                <a14:m>
                  <m:oMathPara xmlns:m="http://schemas.openxmlformats.org/officeDocument/2006/math">
                    <m:oMathParaPr>
                      <m:jc m:val="centerGroup"/>
                    </m:oMathParaPr>
                    <m:oMath xmlns:m="http://schemas.openxmlformats.org/officeDocument/2006/math">
                      <m:r>
                        <a:rPr lang="en-US" sz="2400" i="1">
                          <a:latin typeface="Cambria Math"/>
                        </a:rPr>
                        <m:t>𝑚</m:t>
                      </m:r>
                      <m:r>
                        <a:rPr lang="en-US" sz="2400" i="1">
                          <a:latin typeface="Cambria Math"/>
                          <a:ea typeface="Cambria Math"/>
                        </a:rPr>
                        <m:t>∠≈72.92</m:t>
                      </m:r>
                    </m:oMath>
                  </m:oMathPara>
                </a14:m>
                <a:endParaRPr lang="en-US" sz="2400" dirty="0"/>
              </a:p>
            </p:txBody>
          </p:sp>
        </mc:Choice>
        <mc:Fallback xmlns="">
          <p:sp>
            <p:nvSpPr>
              <p:cNvPr id="41" name="Rectangle 40"/>
              <p:cNvSpPr>
                <a:spLocks noRot="1" noChangeAspect="1" noMove="1" noResize="1" noEditPoints="1" noAdjustHandles="1" noChangeArrowheads="1" noChangeShapeType="1" noTextEdit="1"/>
              </p:cNvSpPr>
              <p:nvPr/>
            </p:nvSpPr>
            <p:spPr>
              <a:xfrm>
                <a:off x="5943600" y="3429000"/>
                <a:ext cx="3179075" cy="2271006"/>
              </a:xfrm>
              <a:prstGeom prst="rect">
                <a:avLst/>
              </a:prstGeom>
              <a:blipFill rotWithShape="1">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Rectangle 6"/>
              <p:cNvSpPr/>
              <p:nvPr/>
            </p:nvSpPr>
            <p:spPr>
              <a:xfrm>
                <a:off x="457200" y="3232878"/>
                <a:ext cx="2667000" cy="1349280"/>
              </a:xfrm>
              <a:prstGeom prst="rect">
                <a:avLst/>
              </a:prstGeom>
            </p:spPr>
            <p:txBody>
              <a:bodyPr wrap="square">
                <a:spAutoFit/>
              </a:bodyPr>
              <a:lstStyle/>
              <a:p>
                <a:pPr/>
                <a14:m>
                  <m:oMathPara xmlns:m="http://schemas.openxmlformats.org/officeDocument/2006/math">
                    <m:oMathParaPr>
                      <m:jc m:val="left"/>
                    </m:oMathParaPr>
                    <m:oMath xmlns:m="http://schemas.openxmlformats.org/officeDocument/2006/math">
                      <m:sSub>
                        <m:sSubPr>
                          <m:ctrlPr>
                            <a:rPr lang="en-US" sz="2400" i="1">
                              <a:latin typeface="Cambria Math"/>
                            </a:rPr>
                          </m:ctrlPr>
                        </m:sSubPr>
                        <m:e>
                          <m:r>
                            <a:rPr lang="en-US" sz="2400" i="1">
                              <a:latin typeface="Cambria Math"/>
                            </a:rPr>
                            <m:t>𝐴</m:t>
                          </m:r>
                        </m:e>
                        <m:sub>
                          <m:r>
                            <a:rPr lang="en-US" sz="2400" i="1">
                              <a:latin typeface="Cambria Math"/>
                              <a:ea typeface="Cambria Math"/>
                            </a:rPr>
                            <m:t>𝐴𝑃𝐵𝑄</m:t>
                          </m:r>
                        </m:sub>
                      </m:sSub>
                      <m:r>
                        <a:rPr lang="en-US" sz="2400" i="1">
                          <a:latin typeface="Cambria Math"/>
                        </a:rPr>
                        <m:t>=</m:t>
                      </m:r>
                      <m:box>
                        <m:boxPr>
                          <m:ctrlPr>
                            <a:rPr lang="en-US" sz="2400" i="1">
                              <a:latin typeface="Cambria Math"/>
                            </a:rPr>
                          </m:ctrlPr>
                        </m:boxPr>
                        <m:e>
                          <m:argPr>
                            <m:argSz m:val="-1"/>
                          </m:argPr>
                          <m:f>
                            <m:fPr>
                              <m:ctrlPr>
                                <a:rPr lang="en-US" sz="2400" i="1">
                                  <a:latin typeface="Cambria Math"/>
                                </a:rPr>
                              </m:ctrlPr>
                            </m:fPr>
                            <m:num>
                              <m:r>
                                <a:rPr lang="en-US" sz="2400" i="1">
                                  <a:latin typeface="Cambria Math"/>
                                </a:rPr>
                                <m:t>1</m:t>
                              </m:r>
                            </m:num>
                            <m:den>
                              <m:r>
                                <a:rPr lang="en-US" sz="2400" i="1">
                                  <a:latin typeface="Cambria Math"/>
                                </a:rPr>
                                <m:t>2</m:t>
                              </m:r>
                            </m:den>
                          </m:f>
                          <m:r>
                            <a:rPr lang="en-US" sz="2400" i="1">
                              <a:latin typeface="Cambria Math"/>
                              <a:ea typeface="Cambria Math"/>
                            </a:rPr>
                            <m:t>∙</m:t>
                          </m:r>
                          <m:r>
                            <a:rPr lang="en-US" sz="2400" i="1">
                              <a:latin typeface="Cambria Math"/>
                            </a:rPr>
                            <m:t>𝑃𝑄</m:t>
                          </m:r>
                          <m:r>
                            <a:rPr lang="en-US" sz="2400" i="1">
                              <a:latin typeface="Cambria Math"/>
                              <a:ea typeface="Cambria Math"/>
                            </a:rPr>
                            <m:t>∙</m:t>
                          </m:r>
                          <m:r>
                            <a:rPr lang="en-US" sz="2400" i="1">
                              <a:latin typeface="Cambria Math"/>
                              <a:ea typeface="Cambria Math"/>
                            </a:rPr>
                            <m:t>𝐴𝐵</m:t>
                          </m:r>
                        </m:e>
                      </m:box>
                    </m:oMath>
                  </m:oMathPara>
                </a14:m>
                <a:endParaRPr lang="en-US" sz="2400" dirty="0"/>
              </a:p>
              <a:p>
                <a:pPr/>
                <a14:m>
                  <m:oMathPara xmlns:m="http://schemas.openxmlformats.org/officeDocument/2006/math">
                    <m:oMathParaPr>
                      <m:jc m:val="left"/>
                    </m:oMathParaPr>
                    <m:oMath xmlns:m="http://schemas.openxmlformats.org/officeDocument/2006/math">
                      <m:sSub>
                        <m:sSubPr>
                          <m:ctrlPr>
                            <a:rPr lang="en-US" sz="2400" i="1">
                              <a:latin typeface="Cambria Math"/>
                            </a:rPr>
                          </m:ctrlPr>
                        </m:sSubPr>
                        <m:e>
                          <m:r>
                            <a:rPr lang="en-US" sz="2400" i="1">
                              <a:latin typeface="Cambria Math"/>
                            </a:rPr>
                            <m:t>𝐴</m:t>
                          </m:r>
                        </m:e>
                        <m:sub>
                          <m:r>
                            <a:rPr lang="en-US" sz="2400" i="1">
                              <a:latin typeface="Cambria Math"/>
                              <a:ea typeface="Cambria Math"/>
                            </a:rPr>
                            <m:t>𝐴𝑃𝐵𝑄</m:t>
                          </m:r>
                        </m:sub>
                      </m:sSub>
                      <m:r>
                        <a:rPr lang="en-US" sz="2400" i="1">
                          <a:latin typeface="Cambria Math"/>
                          <a:ea typeface="Cambria Math"/>
                        </a:rPr>
                        <m:t>≈</m:t>
                      </m:r>
                      <m:box>
                        <m:boxPr>
                          <m:ctrlPr>
                            <a:rPr lang="en-US" sz="2400" i="1">
                              <a:latin typeface="Cambria Math"/>
                            </a:rPr>
                          </m:ctrlPr>
                        </m:boxPr>
                        <m:e>
                          <m:argPr>
                            <m:argSz m:val="-1"/>
                          </m:argPr>
                          <m:f>
                            <m:fPr>
                              <m:ctrlPr>
                                <a:rPr lang="en-US" sz="2400" i="1">
                                  <a:latin typeface="Cambria Math"/>
                                </a:rPr>
                              </m:ctrlPr>
                            </m:fPr>
                            <m:num>
                              <m:r>
                                <a:rPr lang="en-US" sz="2400" i="1">
                                  <a:latin typeface="Cambria Math"/>
                                </a:rPr>
                                <m:t>1</m:t>
                              </m:r>
                            </m:num>
                            <m:den>
                              <m:r>
                                <a:rPr lang="en-US" sz="2400" i="1">
                                  <a:latin typeface="Cambria Math"/>
                                </a:rPr>
                                <m:t>2</m:t>
                              </m:r>
                            </m:den>
                          </m:f>
                          <m:r>
                            <a:rPr lang="en-US" sz="2400" i="1">
                              <a:latin typeface="Cambria Math"/>
                              <a:ea typeface="Cambria Math"/>
                            </a:rPr>
                            <m:t>∙</m:t>
                          </m:r>
                          <m:r>
                            <a:rPr lang="en-US" sz="2400" i="1">
                              <a:latin typeface="Cambria Math"/>
                            </a:rPr>
                            <m:t>7.56</m:t>
                          </m:r>
                          <m:r>
                            <a:rPr lang="en-US" sz="2400" i="1">
                              <a:latin typeface="Cambria Math"/>
                              <a:ea typeface="Cambria Math"/>
                            </a:rPr>
                            <m:t>∙15</m:t>
                          </m:r>
                        </m:e>
                      </m:box>
                    </m:oMath>
                  </m:oMathPara>
                </a14:m>
                <a:endParaRPr lang="en-US" sz="2400" dirty="0"/>
              </a:p>
              <a:p>
                <a:pPr/>
                <a14:m>
                  <m:oMathPara xmlns:m="http://schemas.openxmlformats.org/officeDocument/2006/math">
                    <m:oMathParaPr>
                      <m:jc m:val="left"/>
                    </m:oMathParaPr>
                    <m:oMath xmlns:m="http://schemas.openxmlformats.org/officeDocument/2006/math">
                      <m:sSub>
                        <m:sSubPr>
                          <m:ctrlPr>
                            <a:rPr lang="en-US" sz="2400" i="1">
                              <a:latin typeface="Cambria Math"/>
                            </a:rPr>
                          </m:ctrlPr>
                        </m:sSubPr>
                        <m:e>
                          <m:r>
                            <a:rPr lang="en-US" sz="2400" i="1">
                              <a:latin typeface="Cambria Math"/>
                            </a:rPr>
                            <m:t>𝐴</m:t>
                          </m:r>
                        </m:e>
                        <m:sub>
                          <m:r>
                            <a:rPr lang="en-US" sz="2400" i="1">
                              <a:latin typeface="Cambria Math"/>
                              <a:ea typeface="Cambria Math"/>
                            </a:rPr>
                            <m:t>𝐴𝑃𝐵𝑄</m:t>
                          </m:r>
                        </m:sub>
                      </m:sSub>
                      <m:r>
                        <a:rPr lang="en-US" sz="2400" i="1">
                          <a:latin typeface="Cambria Math"/>
                          <a:ea typeface="Cambria Math"/>
                        </a:rPr>
                        <m:t>≈56.7</m:t>
                      </m:r>
                    </m:oMath>
                  </m:oMathPara>
                </a14:m>
                <a:endParaRPr lang="en-US" sz="2400" dirty="0"/>
              </a:p>
            </p:txBody>
          </p:sp>
        </mc:Choice>
        <mc:Fallback xmlns="">
          <p:sp>
            <p:nvSpPr>
              <p:cNvPr id="7" name="Rectangle 6"/>
              <p:cNvSpPr>
                <a:spLocks noRot="1" noChangeAspect="1" noMove="1" noResize="1" noEditPoints="1" noAdjustHandles="1" noChangeArrowheads="1" noChangeShapeType="1" noTextEdit="1"/>
              </p:cNvSpPr>
              <p:nvPr/>
            </p:nvSpPr>
            <p:spPr>
              <a:xfrm>
                <a:off x="457200" y="3232878"/>
                <a:ext cx="2667000" cy="1349280"/>
              </a:xfrm>
              <a:prstGeom prst="rect">
                <a:avLst/>
              </a:prstGeom>
              <a:blipFill rotWithShape="1">
                <a:blip r:embed="rId5"/>
                <a:stretch>
                  <a:fillRect l="-457" b="-225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2" name="TextBox 41"/>
              <p:cNvSpPr txBox="1"/>
              <p:nvPr/>
            </p:nvSpPr>
            <p:spPr>
              <a:xfrm>
                <a:off x="2971800" y="3297936"/>
                <a:ext cx="3013454" cy="181479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2400" i="1" smtClean="0">
                              <a:latin typeface="Cambria Math"/>
                            </a:rPr>
                          </m:ctrlPr>
                        </m:sSubPr>
                        <m:e>
                          <m:r>
                            <a:rPr lang="en-US" sz="2400" b="0" i="1" smtClean="0">
                              <a:latin typeface="Cambria Math"/>
                            </a:rPr>
                            <m:t>𝐴</m:t>
                          </m:r>
                        </m:e>
                        <m:sub>
                          <m:r>
                            <a:rPr lang="en-US" sz="2400" i="1" smtClean="0">
                              <a:latin typeface="Cambria Math"/>
                              <a:ea typeface="Cambria Math"/>
                            </a:rPr>
                            <m:t>↶</m:t>
                          </m:r>
                        </m:sub>
                      </m:sSub>
                      <m:r>
                        <a:rPr lang="en-US" sz="2400" b="0" i="1" smtClean="0">
                          <a:latin typeface="Cambria Math"/>
                        </a:rPr>
                        <m:t>=</m:t>
                      </m:r>
                      <m:f>
                        <m:fPr>
                          <m:ctrlPr>
                            <a:rPr lang="en-US" sz="2400" b="0" i="1" smtClean="0">
                              <a:latin typeface="Cambria Math"/>
                            </a:rPr>
                          </m:ctrlPr>
                        </m:fPr>
                        <m:num>
                          <m:r>
                            <a:rPr lang="en-US" sz="2400" b="0" i="1" smtClean="0">
                              <a:latin typeface="Cambria Math"/>
                            </a:rPr>
                            <m:t>𝑚</m:t>
                          </m:r>
                          <m:r>
                            <a:rPr lang="en-US" sz="2400" b="0" i="1" smtClean="0">
                              <a:latin typeface="Cambria Math"/>
                              <a:ea typeface="Cambria Math"/>
                            </a:rPr>
                            <m:t>∠</m:t>
                          </m:r>
                        </m:num>
                        <m:den>
                          <m:r>
                            <a:rPr lang="en-US" sz="2400" b="0" i="1" smtClean="0">
                              <a:latin typeface="Cambria Math"/>
                            </a:rPr>
                            <m:t>360</m:t>
                          </m:r>
                        </m:den>
                      </m:f>
                      <m:r>
                        <a:rPr lang="en-US" sz="2400" b="0" i="1" smtClean="0">
                          <a:latin typeface="Cambria Math"/>
                          <a:ea typeface="Cambria Math"/>
                        </a:rPr>
                        <m:t>∙</m:t>
                      </m:r>
                      <m:r>
                        <a:rPr lang="en-US" sz="2400" b="0" i="1" smtClean="0">
                          <a:latin typeface="Cambria Math"/>
                          <a:ea typeface="Cambria Math"/>
                        </a:rPr>
                        <m:t>𝜋</m:t>
                      </m:r>
                      <m:r>
                        <a:rPr lang="en-US" sz="2400" b="0" i="1" smtClean="0">
                          <a:latin typeface="Cambria Math"/>
                          <a:ea typeface="Cambria Math"/>
                        </a:rPr>
                        <m:t>∙</m:t>
                      </m:r>
                      <m:sSup>
                        <m:sSupPr>
                          <m:ctrlPr>
                            <a:rPr lang="en-US" sz="2400" b="0" i="1" smtClean="0">
                              <a:latin typeface="Cambria Math"/>
                              <a:ea typeface="Cambria Math"/>
                            </a:rPr>
                          </m:ctrlPr>
                        </m:sSupPr>
                        <m:e>
                          <m:r>
                            <a:rPr lang="en-US" sz="2400" b="0" i="1" smtClean="0">
                              <a:latin typeface="Cambria Math"/>
                              <a:ea typeface="Cambria Math"/>
                            </a:rPr>
                            <m:t>8.4</m:t>
                          </m:r>
                        </m:e>
                        <m:sup>
                          <m:r>
                            <a:rPr lang="en-US" sz="2400" b="0" i="1" smtClean="0">
                              <a:latin typeface="Cambria Math"/>
                              <a:ea typeface="Cambria Math"/>
                            </a:rPr>
                            <m:t>2</m:t>
                          </m:r>
                        </m:sup>
                      </m:sSup>
                    </m:oMath>
                  </m:oMathPara>
                </a14:m>
                <a:endParaRPr lang="en-US" sz="2400" dirty="0" smtClean="0"/>
              </a:p>
              <a:p>
                <a:pPr/>
                <a14:m>
                  <m:oMathPara xmlns:m="http://schemas.openxmlformats.org/officeDocument/2006/math">
                    <m:oMathParaPr>
                      <m:jc m:val="centerGroup"/>
                    </m:oMathParaPr>
                    <m:oMath xmlns:m="http://schemas.openxmlformats.org/officeDocument/2006/math">
                      <m:sSub>
                        <m:sSubPr>
                          <m:ctrlPr>
                            <a:rPr lang="en-US" sz="2400" i="1">
                              <a:latin typeface="Cambria Math"/>
                            </a:rPr>
                          </m:ctrlPr>
                        </m:sSubPr>
                        <m:e>
                          <m:r>
                            <a:rPr lang="en-US" sz="2400" i="1">
                              <a:latin typeface="Cambria Math"/>
                            </a:rPr>
                            <m:t>𝐴</m:t>
                          </m:r>
                        </m:e>
                        <m:sub>
                          <m:r>
                            <a:rPr lang="en-US" sz="2400" i="1">
                              <a:latin typeface="Cambria Math"/>
                              <a:ea typeface="Cambria Math"/>
                            </a:rPr>
                            <m:t>↶</m:t>
                          </m:r>
                        </m:sub>
                      </m:sSub>
                      <m:r>
                        <a:rPr lang="en-US" sz="2400" i="1" smtClean="0">
                          <a:latin typeface="Cambria Math"/>
                          <a:ea typeface="Cambria Math"/>
                        </a:rPr>
                        <m:t>≈</m:t>
                      </m:r>
                      <m:f>
                        <m:fPr>
                          <m:ctrlPr>
                            <a:rPr lang="en-US" sz="2400" i="1">
                              <a:latin typeface="Cambria Math"/>
                            </a:rPr>
                          </m:ctrlPr>
                        </m:fPr>
                        <m:num>
                          <m:r>
                            <a:rPr lang="en-US" sz="2400" b="0" i="1" smtClean="0">
                              <a:latin typeface="Cambria Math"/>
                            </a:rPr>
                            <m:t>72.92</m:t>
                          </m:r>
                        </m:num>
                        <m:den>
                          <m:r>
                            <a:rPr lang="en-US" sz="2400" i="1">
                              <a:latin typeface="Cambria Math"/>
                            </a:rPr>
                            <m:t>360</m:t>
                          </m:r>
                        </m:den>
                      </m:f>
                      <m:r>
                        <a:rPr lang="en-US" sz="2400" i="1">
                          <a:latin typeface="Cambria Math"/>
                          <a:ea typeface="Cambria Math"/>
                        </a:rPr>
                        <m:t>∙</m:t>
                      </m:r>
                      <m:r>
                        <a:rPr lang="en-US" sz="2400" i="1">
                          <a:latin typeface="Cambria Math"/>
                          <a:ea typeface="Cambria Math"/>
                        </a:rPr>
                        <m:t>𝜋</m:t>
                      </m:r>
                      <m:r>
                        <a:rPr lang="en-US" sz="2400" i="1">
                          <a:latin typeface="Cambria Math"/>
                          <a:ea typeface="Cambria Math"/>
                        </a:rPr>
                        <m:t>∙</m:t>
                      </m:r>
                      <m:sSup>
                        <m:sSupPr>
                          <m:ctrlPr>
                            <a:rPr lang="en-US" sz="2400" i="1">
                              <a:latin typeface="Cambria Math"/>
                              <a:ea typeface="Cambria Math"/>
                            </a:rPr>
                          </m:ctrlPr>
                        </m:sSupPr>
                        <m:e>
                          <m:r>
                            <a:rPr lang="en-US" sz="2400" i="1">
                              <a:latin typeface="Cambria Math"/>
                              <a:ea typeface="Cambria Math"/>
                            </a:rPr>
                            <m:t>8.4</m:t>
                          </m:r>
                        </m:e>
                        <m:sup>
                          <m:r>
                            <a:rPr lang="en-US" sz="2400" i="1">
                              <a:latin typeface="Cambria Math"/>
                              <a:ea typeface="Cambria Math"/>
                            </a:rPr>
                            <m:t>2</m:t>
                          </m:r>
                        </m:sup>
                      </m:sSup>
                    </m:oMath>
                  </m:oMathPara>
                </a14:m>
                <a:endParaRPr lang="en-US" sz="2400" dirty="0" smtClean="0"/>
              </a:p>
              <a:p>
                <a:pPr/>
                <a14:m>
                  <m:oMathPara xmlns:m="http://schemas.openxmlformats.org/officeDocument/2006/math">
                    <m:oMathParaPr>
                      <m:jc m:val="centerGroup"/>
                    </m:oMathParaPr>
                    <m:oMath xmlns:m="http://schemas.openxmlformats.org/officeDocument/2006/math">
                      <m:sSub>
                        <m:sSubPr>
                          <m:ctrlPr>
                            <a:rPr lang="en-US" sz="2400" i="1">
                              <a:latin typeface="Cambria Math"/>
                            </a:rPr>
                          </m:ctrlPr>
                        </m:sSubPr>
                        <m:e>
                          <m:r>
                            <a:rPr lang="en-US" sz="2400" i="1">
                              <a:latin typeface="Cambria Math"/>
                            </a:rPr>
                            <m:t>𝐴</m:t>
                          </m:r>
                        </m:e>
                        <m:sub>
                          <m:r>
                            <a:rPr lang="en-US" sz="2400" i="1">
                              <a:latin typeface="Cambria Math"/>
                              <a:ea typeface="Cambria Math"/>
                            </a:rPr>
                            <m:t>↶</m:t>
                          </m:r>
                        </m:sub>
                      </m:sSub>
                      <m:r>
                        <a:rPr lang="en-US" sz="2400" i="1">
                          <a:latin typeface="Cambria Math"/>
                          <a:ea typeface="Cambria Math"/>
                        </a:rPr>
                        <m:t>≈</m:t>
                      </m:r>
                      <m:r>
                        <a:rPr lang="en-US" sz="2400" b="0" i="1" smtClean="0">
                          <a:latin typeface="Cambria Math"/>
                          <a:ea typeface="Cambria Math"/>
                        </a:rPr>
                        <m:t>44.90</m:t>
                      </m:r>
                    </m:oMath>
                  </m:oMathPara>
                </a14:m>
                <a:endParaRPr lang="en-US" sz="2400" dirty="0"/>
              </a:p>
            </p:txBody>
          </p:sp>
        </mc:Choice>
        <mc:Fallback xmlns="">
          <p:sp>
            <p:nvSpPr>
              <p:cNvPr id="42" name="TextBox 41"/>
              <p:cNvSpPr txBox="1">
                <a:spLocks noRot="1" noChangeAspect="1" noMove="1" noResize="1" noEditPoints="1" noAdjustHandles="1" noChangeArrowheads="1" noChangeShapeType="1" noTextEdit="1"/>
              </p:cNvSpPr>
              <p:nvPr/>
            </p:nvSpPr>
            <p:spPr>
              <a:xfrm>
                <a:off x="2971800" y="3297936"/>
                <a:ext cx="3013454" cy="1814792"/>
              </a:xfrm>
              <a:prstGeom prst="rect">
                <a:avLst/>
              </a:prstGeom>
              <a:blipFill rotWithShape="1">
                <a:blip r:embed="rId6"/>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541792671"/>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28601"/>
            <a:ext cx="6705600" cy="838199"/>
          </a:xfrm>
          <a:solidFill>
            <a:schemeClr val="bg2">
              <a:lumMod val="75000"/>
            </a:schemeClr>
          </a:solidFill>
          <a:scene3d>
            <a:camera prst="orthographicFront"/>
            <a:lightRig rig="threePt" dir="t"/>
          </a:scene3d>
          <a:sp3d>
            <a:bevelT w="165100" prst="coolSlant"/>
          </a:sp3d>
        </p:spPr>
        <p:txBody>
          <a:bodyPr/>
          <a:lstStyle/>
          <a:p>
            <a:r>
              <a:rPr lang="en-US" dirty="0" smtClean="0"/>
              <a:t>Examples &amp; Explanations</a:t>
            </a:r>
            <a:endParaRPr lang="en-US" dirty="0"/>
          </a:p>
        </p:txBody>
      </p:sp>
      <p:sp>
        <p:nvSpPr>
          <p:cNvPr id="3" name="Subtitle 2"/>
          <p:cNvSpPr>
            <a:spLocks noGrp="1"/>
          </p:cNvSpPr>
          <p:nvPr>
            <p:ph type="subTitle" idx="1"/>
          </p:nvPr>
        </p:nvSpPr>
        <p:spPr>
          <a:xfrm>
            <a:off x="228600" y="1219200"/>
            <a:ext cx="8610600" cy="4343400"/>
          </a:xfrm>
        </p:spPr>
        <p:txBody>
          <a:bodyPr/>
          <a:lstStyle/>
          <a:p>
            <a:r>
              <a:rPr lang="en-US" sz="2200" dirty="0">
                <a:solidFill>
                  <a:schemeClr val="tx1"/>
                </a:solidFill>
              </a:rPr>
              <a:t>Computing the area detected if </a:t>
            </a:r>
            <a:r>
              <a:rPr lang="en-US" sz="2200" dirty="0" err="1">
                <a:solidFill>
                  <a:schemeClr val="tx1"/>
                </a:solidFill>
              </a:rPr>
              <a:t>Selina</a:t>
            </a:r>
            <a:r>
              <a:rPr lang="en-US" sz="2200" dirty="0">
                <a:solidFill>
                  <a:schemeClr val="tx1"/>
                </a:solidFill>
              </a:rPr>
              <a:t> places one of  the motion detectors on the back left corner of her house and the other on a pole which is located in the back right corner of the backyard.</a:t>
            </a:r>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924800" y="5807075"/>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8600" y="5715000"/>
            <a:ext cx="5940922" cy="307777"/>
          </a:xfrm>
          <a:prstGeom prst="rect">
            <a:avLst/>
          </a:prstGeom>
          <a:noFill/>
        </p:spPr>
        <p:txBody>
          <a:bodyPr wrap="none" rtlCol="0">
            <a:spAutoFit/>
          </a:bodyPr>
          <a:lstStyle/>
          <a:p>
            <a:r>
              <a:rPr lang="en-US" sz="1400" dirty="0"/>
              <a:t>Adapted from </a:t>
            </a:r>
            <a:r>
              <a:rPr lang="en-US" sz="1400" i="1" dirty="0"/>
              <a:t>Illustrative Mathematics </a:t>
            </a:r>
            <a:r>
              <a:rPr lang="en-US" sz="1400" dirty="0"/>
              <a:t> G.C, G.SRT Setting up Sprinklers</a:t>
            </a:r>
          </a:p>
        </p:txBody>
      </p:sp>
      <p:grpSp>
        <p:nvGrpSpPr>
          <p:cNvPr id="5" name="Group 4"/>
          <p:cNvGrpSpPr/>
          <p:nvPr/>
        </p:nvGrpSpPr>
        <p:grpSpPr>
          <a:xfrm>
            <a:off x="5653411" y="838200"/>
            <a:ext cx="4023989" cy="3661668"/>
            <a:chOff x="1052822" y="572892"/>
            <a:chExt cx="6871978" cy="6132708"/>
          </a:xfrm>
        </p:grpSpPr>
        <p:grpSp>
          <p:nvGrpSpPr>
            <p:cNvPr id="14" name="Group 13"/>
            <p:cNvGrpSpPr/>
            <p:nvPr/>
          </p:nvGrpSpPr>
          <p:grpSpPr>
            <a:xfrm>
              <a:off x="1052822" y="572892"/>
              <a:ext cx="6871978" cy="6132708"/>
              <a:chOff x="0" y="0"/>
              <a:chExt cx="3913505" cy="3492500"/>
            </a:xfrm>
          </p:grpSpPr>
          <p:sp>
            <p:nvSpPr>
              <p:cNvPr id="15" name="Rectangle 14"/>
              <p:cNvSpPr/>
              <p:nvPr/>
            </p:nvSpPr>
            <p:spPr>
              <a:xfrm>
                <a:off x="958850" y="1003300"/>
                <a:ext cx="2002113" cy="14599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16" name="Group 15"/>
              <p:cNvGrpSpPr/>
              <p:nvPr/>
            </p:nvGrpSpPr>
            <p:grpSpPr>
              <a:xfrm>
                <a:off x="0" y="0"/>
                <a:ext cx="3913505" cy="3492500"/>
                <a:chOff x="0" y="0"/>
                <a:chExt cx="3913505" cy="3492500"/>
              </a:xfrm>
            </p:grpSpPr>
            <p:grpSp>
              <p:nvGrpSpPr>
                <p:cNvPr id="17" name="Group 16"/>
                <p:cNvGrpSpPr/>
                <p:nvPr/>
              </p:nvGrpSpPr>
              <p:grpSpPr>
                <a:xfrm>
                  <a:off x="1140031" y="1122218"/>
                  <a:ext cx="1645176" cy="1232440"/>
                  <a:chOff x="0" y="0"/>
                  <a:chExt cx="1645176" cy="1232440"/>
                </a:xfrm>
              </p:grpSpPr>
              <p:grpSp>
                <p:nvGrpSpPr>
                  <p:cNvPr id="34" name="Group 33"/>
                  <p:cNvGrpSpPr/>
                  <p:nvPr/>
                </p:nvGrpSpPr>
                <p:grpSpPr>
                  <a:xfrm>
                    <a:off x="0" y="0"/>
                    <a:ext cx="1636231" cy="1232440"/>
                    <a:chOff x="0" y="0"/>
                    <a:chExt cx="1636231" cy="1232440"/>
                  </a:xfrm>
                </p:grpSpPr>
                <p:cxnSp>
                  <p:nvCxnSpPr>
                    <p:cNvPr id="37" name="Straight Connector 36"/>
                    <p:cNvCxnSpPr/>
                    <p:nvPr/>
                  </p:nvCxnSpPr>
                  <p:spPr>
                    <a:xfrm flipV="1">
                      <a:off x="0" y="0"/>
                      <a:ext cx="1636231" cy="123244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558140" y="285008"/>
                      <a:ext cx="526678" cy="68834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V="1">
                      <a:off x="0" y="285008"/>
                      <a:ext cx="558140" cy="946184"/>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V="1">
                      <a:off x="0" y="973777"/>
                      <a:ext cx="1068326" cy="25738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cxnSp>
                <p:nvCxnSpPr>
                  <p:cNvPr id="35" name="Straight Connector 34"/>
                  <p:cNvCxnSpPr/>
                  <p:nvPr/>
                </p:nvCxnSpPr>
                <p:spPr>
                  <a:xfrm flipV="1">
                    <a:off x="1068779" y="0"/>
                    <a:ext cx="576397" cy="97335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V="1">
                    <a:off x="558140" y="0"/>
                    <a:ext cx="1086745" cy="284883"/>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grpSp>
              <p:nvGrpSpPr>
                <p:cNvPr id="18" name="Group 17"/>
                <p:cNvGrpSpPr/>
                <p:nvPr/>
              </p:nvGrpSpPr>
              <p:grpSpPr>
                <a:xfrm>
                  <a:off x="0" y="0"/>
                  <a:ext cx="3913505" cy="3492500"/>
                  <a:chOff x="0" y="0"/>
                  <a:chExt cx="3913505" cy="3492500"/>
                </a:xfrm>
              </p:grpSpPr>
              <p:grpSp>
                <p:nvGrpSpPr>
                  <p:cNvPr id="22" name="Group 21"/>
                  <p:cNvGrpSpPr>
                    <a:grpSpLocks noChangeAspect="1"/>
                  </p:cNvGrpSpPr>
                  <p:nvPr/>
                </p:nvGrpSpPr>
                <p:grpSpPr>
                  <a:xfrm>
                    <a:off x="0" y="0"/>
                    <a:ext cx="3913505" cy="3492500"/>
                    <a:chOff x="0" y="0"/>
                    <a:chExt cx="2609959" cy="2330889"/>
                  </a:xfrm>
                </p:grpSpPr>
                <p:grpSp>
                  <p:nvGrpSpPr>
                    <p:cNvPr id="28" name="Group 27"/>
                    <p:cNvGrpSpPr/>
                    <p:nvPr/>
                  </p:nvGrpSpPr>
                  <p:grpSpPr>
                    <a:xfrm>
                      <a:off x="742208" y="724395"/>
                      <a:ext cx="1137285" cy="864031"/>
                      <a:chOff x="285008" y="0"/>
                      <a:chExt cx="1137615" cy="864483"/>
                    </a:xfrm>
                  </p:grpSpPr>
                  <p:sp>
                    <p:nvSpPr>
                      <p:cNvPr id="31" name="Rectangle 30"/>
                      <p:cNvSpPr/>
                      <p:nvPr/>
                    </p:nvSpPr>
                    <p:spPr>
                      <a:xfrm>
                        <a:off x="302821" y="23751"/>
                        <a:ext cx="1097280" cy="82296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2" name="Oval 31"/>
                      <p:cNvSpPr/>
                      <p:nvPr/>
                    </p:nvSpPr>
                    <p:spPr>
                      <a:xfrm>
                        <a:off x="285008" y="819398"/>
                        <a:ext cx="45085" cy="45085"/>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3" name="Oval 32"/>
                      <p:cNvSpPr/>
                      <p:nvPr/>
                    </p:nvSpPr>
                    <p:spPr>
                      <a:xfrm>
                        <a:off x="1377538" y="0"/>
                        <a:ext cx="45085" cy="45085"/>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29" name="Arc 28"/>
                    <p:cNvSpPr>
                      <a:spLocks noChangeAspect="1"/>
                    </p:cNvSpPr>
                    <p:nvPr/>
                  </p:nvSpPr>
                  <p:spPr>
                    <a:xfrm>
                      <a:off x="0" y="831273"/>
                      <a:ext cx="1499616" cy="1499616"/>
                    </a:xfrm>
                    <a:prstGeom prst="arc">
                      <a:avLst/>
                    </a:prstGeom>
                    <a:ln>
                      <a:solidFill>
                        <a:schemeClr val="tx1"/>
                      </a:solidFill>
                      <a:prstDash val="solid"/>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0" name="Arc 29"/>
                    <p:cNvSpPr>
                      <a:spLocks noChangeAspect="1"/>
                    </p:cNvSpPr>
                    <p:nvPr/>
                  </p:nvSpPr>
                  <p:spPr>
                    <a:xfrm flipH="1" flipV="1">
                      <a:off x="1110343" y="0"/>
                      <a:ext cx="1499616" cy="1499616"/>
                    </a:xfrm>
                    <a:prstGeom prst="arc">
                      <a:avLst/>
                    </a:prstGeom>
                    <a:ln>
                      <a:solidFill>
                        <a:schemeClr val="tx1"/>
                      </a:solidFill>
                      <a:prstDash val="solid"/>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23" name="Text Box 138"/>
                  <p:cNvSpPr txBox="1"/>
                  <p:nvPr/>
                </p:nvSpPr>
                <p:spPr>
                  <a:xfrm>
                    <a:off x="902524" y="2226624"/>
                    <a:ext cx="236855" cy="23680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A</a:t>
                    </a:r>
                    <a:endParaRPr lang="en-US" sz="1100">
                      <a:effectLst/>
                      <a:ea typeface="Calibri"/>
                      <a:cs typeface="Times New Roman"/>
                    </a:endParaRPr>
                  </a:p>
                </p:txBody>
              </p:sp>
              <p:sp>
                <p:nvSpPr>
                  <p:cNvPr id="24" name="Text Box 139"/>
                  <p:cNvSpPr txBox="1"/>
                  <p:nvPr/>
                </p:nvSpPr>
                <p:spPr>
                  <a:xfrm>
                    <a:off x="2784763" y="1003465"/>
                    <a:ext cx="236855" cy="23680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B</a:t>
                    </a:r>
                    <a:endParaRPr lang="en-US" sz="1100">
                      <a:effectLst/>
                      <a:ea typeface="Calibri"/>
                      <a:cs typeface="Times New Roman"/>
                    </a:endParaRPr>
                  </a:p>
                </p:txBody>
              </p:sp>
              <p:sp>
                <p:nvSpPr>
                  <p:cNvPr id="25" name="Text Box 140"/>
                  <p:cNvSpPr txBox="1"/>
                  <p:nvPr/>
                </p:nvSpPr>
                <p:spPr>
                  <a:xfrm>
                    <a:off x="1822862" y="1692234"/>
                    <a:ext cx="236855" cy="23622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X</a:t>
                    </a:r>
                    <a:endParaRPr lang="en-US" sz="1100">
                      <a:effectLst/>
                      <a:ea typeface="Calibri"/>
                      <a:cs typeface="Times New Roman"/>
                    </a:endParaRPr>
                  </a:p>
                </p:txBody>
              </p:sp>
              <p:sp>
                <p:nvSpPr>
                  <p:cNvPr id="26" name="Text Box 141"/>
                  <p:cNvSpPr txBox="1"/>
                  <p:nvPr/>
                </p:nvSpPr>
                <p:spPr>
                  <a:xfrm>
                    <a:off x="1472540" y="1288473"/>
                    <a:ext cx="236855" cy="23622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P</a:t>
                    </a:r>
                    <a:endParaRPr lang="en-US" sz="1100">
                      <a:effectLst/>
                      <a:ea typeface="Calibri"/>
                      <a:cs typeface="Times New Roman"/>
                    </a:endParaRPr>
                  </a:p>
                </p:txBody>
              </p:sp>
              <p:sp>
                <p:nvSpPr>
                  <p:cNvPr id="27" name="Text Box 142"/>
                  <p:cNvSpPr txBox="1"/>
                  <p:nvPr/>
                </p:nvSpPr>
                <p:spPr>
                  <a:xfrm>
                    <a:off x="2173184" y="1929740"/>
                    <a:ext cx="236855" cy="23680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Q</a:t>
                    </a:r>
                    <a:endParaRPr lang="en-US" sz="1100">
                      <a:effectLst/>
                      <a:ea typeface="Calibri"/>
                      <a:cs typeface="Times New Roman"/>
                    </a:endParaRPr>
                  </a:p>
                </p:txBody>
              </p:sp>
            </p:grpSp>
          </p:grpSp>
        </p:grpSp>
        <p:sp>
          <p:nvSpPr>
            <p:cNvPr id="12" name="Oval 11"/>
            <p:cNvSpPr/>
            <p:nvPr/>
          </p:nvSpPr>
          <p:spPr>
            <a:xfrm>
              <a:off x="5867400" y="24384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2971800" y="46482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Rectangle 5"/>
          <p:cNvSpPr/>
          <p:nvPr/>
        </p:nvSpPr>
        <p:spPr>
          <a:xfrm>
            <a:off x="457199" y="2457271"/>
            <a:ext cx="5196211" cy="769441"/>
          </a:xfrm>
          <a:prstGeom prst="rect">
            <a:avLst/>
          </a:prstGeom>
        </p:spPr>
        <p:txBody>
          <a:bodyPr wrap="square">
            <a:spAutoFit/>
          </a:bodyPr>
          <a:lstStyle/>
          <a:p>
            <a:r>
              <a:rPr lang="en-US" sz="2200" dirty="0">
                <a:latin typeface="+mn-lt"/>
              </a:rPr>
              <a:t>The </a:t>
            </a:r>
            <a:r>
              <a:rPr lang="en-US" sz="2200" dirty="0" smtClean="0">
                <a:latin typeface="+mn-lt"/>
              </a:rPr>
              <a:t>detected area </a:t>
            </a:r>
            <a:r>
              <a:rPr lang="en-US" sz="2200" dirty="0">
                <a:latin typeface="+mn-lt"/>
              </a:rPr>
              <a:t>is comprised of the area of rhombus APBQ and </a:t>
            </a:r>
            <a:r>
              <a:rPr lang="en-US" sz="2200" dirty="0" smtClean="0">
                <a:latin typeface="+mn-lt"/>
              </a:rPr>
              <a:t>four circular sectors</a:t>
            </a:r>
            <a:r>
              <a:rPr lang="en-US" sz="2200" dirty="0">
                <a:latin typeface="+mn-lt"/>
              </a:rPr>
              <a:t>.</a:t>
            </a:r>
          </a:p>
        </p:txBody>
      </p:sp>
      <mc:AlternateContent xmlns:mc="http://schemas.openxmlformats.org/markup-compatibility/2006" xmlns:a14="http://schemas.microsoft.com/office/drawing/2010/main">
        <mc:Choice Requires="a14">
          <p:sp>
            <p:nvSpPr>
              <p:cNvPr id="41" name="Rectangle 40"/>
              <p:cNvSpPr/>
              <p:nvPr/>
            </p:nvSpPr>
            <p:spPr>
              <a:xfrm>
                <a:off x="5943600" y="3429000"/>
                <a:ext cx="2661178" cy="83099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2400" i="1">
                          <a:latin typeface="Cambria Math"/>
                        </a:rPr>
                        <m:t>𝐴</m:t>
                      </m:r>
                      <m:r>
                        <a:rPr lang="en-US" sz="2400" i="1">
                          <a:latin typeface="Cambria Math"/>
                          <a:ea typeface="Cambria Math"/>
                        </a:rPr>
                        <m:t>≈56.7+44.9</m:t>
                      </m:r>
                    </m:oMath>
                  </m:oMathPara>
                </a14:m>
                <a:endParaRPr lang="en-US" sz="2400" dirty="0"/>
              </a:p>
              <a:p>
                <a14:m>
                  <m:oMath xmlns:m="http://schemas.openxmlformats.org/officeDocument/2006/math">
                    <m:r>
                      <a:rPr lang="en-US" sz="2400" i="1">
                        <a:latin typeface="Cambria Math"/>
                      </a:rPr>
                      <m:t>   </m:t>
                    </m:r>
                    <m:r>
                      <a:rPr lang="en-US" sz="2400" i="1">
                        <a:latin typeface="Cambria Math"/>
                      </a:rPr>
                      <m:t>𝐴</m:t>
                    </m:r>
                    <m:r>
                      <a:rPr lang="en-US" sz="2400" i="1">
                        <a:latin typeface="Cambria Math"/>
                        <a:ea typeface="Cambria Math"/>
                      </a:rPr>
                      <m:t>≈101.6</m:t>
                    </m:r>
                  </m:oMath>
                </a14:m>
                <a:r>
                  <a:rPr lang="en-US" sz="2400" dirty="0"/>
                  <a:t> </a:t>
                </a:r>
                <a14:m>
                  <m:oMath xmlns:m="http://schemas.openxmlformats.org/officeDocument/2006/math">
                    <m:r>
                      <a:rPr lang="en-US" sz="2400" i="1">
                        <a:latin typeface="Cambria Math" pitchFamily="18" charset="0"/>
                        <a:ea typeface="Cambria Math" pitchFamily="18" charset="0"/>
                      </a:rPr>
                      <m:t>𝑚</m:t>
                    </m:r>
                    <m:r>
                      <a:rPr lang="en-US" sz="2400" i="1">
                        <a:latin typeface="Cambria Math" pitchFamily="18" charset="0"/>
                        <a:ea typeface="Cambria Math" pitchFamily="18" charset="0"/>
                      </a:rPr>
                      <m:t> </m:t>
                    </m:r>
                  </m:oMath>
                </a14:m>
                <a:r>
                  <a:rPr lang="en-US" sz="2400" baseline="30000" dirty="0"/>
                  <a:t>2</a:t>
                </a:r>
                <a:endParaRPr lang="en-US" sz="2400" dirty="0"/>
              </a:p>
            </p:txBody>
          </p:sp>
        </mc:Choice>
        <mc:Fallback xmlns="">
          <p:sp>
            <p:nvSpPr>
              <p:cNvPr id="41" name="Rectangle 40"/>
              <p:cNvSpPr>
                <a:spLocks noRot="1" noChangeAspect="1" noMove="1" noResize="1" noEditPoints="1" noAdjustHandles="1" noChangeArrowheads="1" noChangeShapeType="1" noTextEdit="1"/>
              </p:cNvSpPr>
              <p:nvPr/>
            </p:nvSpPr>
            <p:spPr>
              <a:xfrm>
                <a:off x="5943600" y="3429000"/>
                <a:ext cx="2661178" cy="830997"/>
              </a:xfrm>
              <a:prstGeom prst="rect">
                <a:avLst/>
              </a:prstGeom>
              <a:blipFill rotWithShape="1">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Rectangle 6"/>
              <p:cNvSpPr/>
              <p:nvPr/>
            </p:nvSpPr>
            <p:spPr>
              <a:xfrm>
                <a:off x="457200" y="3232878"/>
                <a:ext cx="2667000" cy="1349280"/>
              </a:xfrm>
              <a:prstGeom prst="rect">
                <a:avLst/>
              </a:prstGeom>
            </p:spPr>
            <p:txBody>
              <a:bodyPr wrap="square">
                <a:spAutoFit/>
              </a:bodyPr>
              <a:lstStyle/>
              <a:p>
                <a:pPr/>
                <a14:m>
                  <m:oMathPara xmlns:m="http://schemas.openxmlformats.org/officeDocument/2006/math">
                    <m:oMathParaPr>
                      <m:jc m:val="left"/>
                    </m:oMathParaPr>
                    <m:oMath xmlns:m="http://schemas.openxmlformats.org/officeDocument/2006/math">
                      <m:sSub>
                        <m:sSubPr>
                          <m:ctrlPr>
                            <a:rPr lang="en-US" sz="2400" i="1">
                              <a:latin typeface="Cambria Math"/>
                            </a:rPr>
                          </m:ctrlPr>
                        </m:sSubPr>
                        <m:e>
                          <m:r>
                            <a:rPr lang="en-US" sz="2400" i="1">
                              <a:latin typeface="Cambria Math"/>
                            </a:rPr>
                            <m:t>𝐴</m:t>
                          </m:r>
                        </m:e>
                        <m:sub>
                          <m:r>
                            <a:rPr lang="en-US" sz="2400" i="1">
                              <a:latin typeface="Cambria Math"/>
                              <a:ea typeface="Cambria Math"/>
                            </a:rPr>
                            <m:t>𝐴𝑃𝐵𝑄</m:t>
                          </m:r>
                        </m:sub>
                      </m:sSub>
                      <m:r>
                        <a:rPr lang="en-US" sz="2400" i="1">
                          <a:latin typeface="Cambria Math"/>
                        </a:rPr>
                        <m:t>=</m:t>
                      </m:r>
                      <m:box>
                        <m:boxPr>
                          <m:ctrlPr>
                            <a:rPr lang="en-US" sz="2400" i="1">
                              <a:latin typeface="Cambria Math"/>
                            </a:rPr>
                          </m:ctrlPr>
                        </m:boxPr>
                        <m:e>
                          <m:argPr>
                            <m:argSz m:val="-1"/>
                          </m:argPr>
                          <m:f>
                            <m:fPr>
                              <m:ctrlPr>
                                <a:rPr lang="en-US" sz="2400" i="1">
                                  <a:latin typeface="Cambria Math"/>
                                </a:rPr>
                              </m:ctrlPr>
                            </m:fPr>
                            <m:num>
                              <m:r>
                                <a:rPr lang="en-US" sz="2400" i="1">
                                  <a:latin typeface="Cambria Math"/>
                                </a:rPr>
                                <m:t>1</m:t>
                              </m:r>
                            </m:num>
                            <m:den>
                              <m:r>
                                <a:rPr lang="en-US" sz="2400" i="1">
                                  <a:latin typeface="Cambria Math"/>
                                </a:rPr>
                                <m:t>2</m:t>
                              </m:r>
                            </m:den>
                          </m:f>
                          <m:r>
                            <a:rPr lang="en-US" sz="2400" i="1">
                              <a:latin typeface="Cambria Math"/>
                              <a:ea typeface="Cambria Math"/>
                            </a:rPr>
                            <m:t>∙</m:t>
                          </m:r>
                          <m:r>
                            <a:rPr lang="en-US" sz="2400" i="1">
                              <a:latin typeface="Cambria Math"/>
                            </a:rPr>
                            <m:t>𝑃𝑄</m:t>
                          </m:r>
                          <m:r>
                            <a:rPr lang="en-US" sz="2400" i="1">
                              <a:latin typeface="Cambria Math"/>
                              <a:ea typeface="Cambria Math"/>
                            </a:rPr>
                            <m:t>∙</m:t>
                          </m:r>
                          <m:r>
                            <a:rPr lang="en-US" sz="2400" i="1">
                              <a:latin typeface="Cambria Math"/>
                              <a:ea typeface="Cambria Math"/>
                            </a:rPr>
                            <m:t>𝐴𝐵</m:t>
                          </m:r>
                        </m:e>
                      </m:box>
                    </m:oMath>
                  </m:oMathPara>
                </a14:m>
                <a:endParaRPr lang="en-US" sz="2400" dirty="0"/>
              </a:p>
              <a:p>
                <a:pPr/>
                <a14:m>
                  <m:oMathPara xmlns:m="http://schemas.openxmlformats.org/officeDocument/2006/math">
                    <m:oMathParaPr>
                      <m:jc m:val="left"/>
                    </m:oMathParaPr>
                    <m:oMath xmlns:m="http://schemas.openxmlformats.org/officeDocument/2006/math">
                      <m:sSub>
                        <m:sSubPr>
                          <m:ctrlPr>
                            <a:rPr lang="en-US" sz="2400" i="1">
                              <a:latin typeface="Cambria Math"/>
                            </a:rPr>
                          </m:ctrlPr>
                        </m:sSubPr>
                        <m:e>
                          <m:r>
                            <a:rPr lang="en-US" sz="2400" i="1">
                              <a:latin typeface="Cambria Math"/>
                            </a:rPr>
                            <m:t>𝐴</m:t>
                          </m:r>
                        </m:e>
                        <m:sub>
                          <m:r>
                            <a:rPr lang="en-US" sz="2400" i="1">
                              <a:latin typeface="Cambria Math"/>
                              <a:ea typeface="Cambria Math"/>
                            </a:rPr>
                            <m:t>𝐴𝑃𝐵𝑄</m:t>
                          </m:r>
                        </m:sub>
                      </m:sSub>
                      <m:r>
                        <a:rPr lang="en-US" sz="2400" i="1">
                          <a:latin typeface="Cambria Math"/>
                          <a:ea typeface="Cambria Math"/>
                        </a:rPr>
                        <m:t>≈</m:t>
                      </m:r>
                      <m:box>
                        <m:boxPr>
                          <m:ctrlPr>
                            <a:rPr lang="en-US" sz="2400" i="1">
                              <a:latin typeface="Cambria Math"/>
                            </a:rPr>
                          </m:ctrlPr>
                        </m:boxPr>
                        <m:e>
                          <m:argPr>
                            <m:argSz m:val="-1"/>
                          </m:argPr>
                          <m:f>
                            <m:fPr>
                              <m:ctrlPr>
                                <a:rPr lang="en-US" sz="2400" i="1">
                                  <a:latin typeface="Cambria Math"/>
                                </a:rPr>
                              </m:ctrlPr>
                            </m:fPr>
                            <m:num>
                              <m:r>
                                <a:rPr lang="en-US" sz="2400" i="1">
                                  <a:latin typeface="Cambria Math"/>
                                </a:rPr>
                                <m:t>1</m:t>
                              </m:r>
                            </m:num>
                            <m:den>
                              <m:r>
                                <a:rPr lang="en-US" sz="2400" i="1">
                                  <a:latin typeface="Cambria Math"/>
                                </a:rPr>
                                <m:t>2</m:t>
                              </m:r>
                            </m:den>
                          </m:f>
                          <m:r>
                            <a:rPr lang="en-US" sz="2400" i="1">
                              <a:latin typeface="Cambria Math"/>
                              <a:ea typeface="Cambria Math"/>
                            </a:rPr>
                            <m:t>∙</m:t>
                          </m:r>
                          <m:r>
                            <a:rPr lang="en-US" sz="2400" i="1">
                              <a:latin typeface="Cambria Math"/>
                            </a:rPr>
                            <m:t>7.56</m:t>
                          </m:r>
                          <m:r>
                            <a:rPr lang="en-US" sz="2400" i="1">
                              <a:latin typeface="Cambria Math"/>
                              <a:ea typeface="Cambria Math"/>
                            </a:rPr>
                            <m:t>∙15</m:t>
                          </m:r>
                        </m:e>
                      </m:box>
                    </m:oMath>
                  </m:oMathPara>
                </a14:m>
                <a:endParaRPr lang="en-US" sz="2400" dirty="0"/>
              </a:p>
              <a:p>
                <a:pPr/>
                <a14:m>
                  <m:oMathPara xmlns:m="http://schemas.openxmlformats.org/officeDocument/2006/math">
                    <m:oMathParaPr>
                      <m:jc m:val="left"/>
                    </m:oMathParaPr>
                    <m:oMath xmlns:m="http://schemas.openxmlformats.org/officeDocument/2006/math">
                      <m:sSub>
                        <m:sSubPr>
                          <m:ctrlPr>
                            <a:rPr lang="en-US" sz="2400" i="1">
                              <a:latin typeface="Cambria Math"/>
                            </a:rPr>
                          </m:ctrlPr>
                        </m:sSubPr>
                        <m:e>
                          <m:r>
                            <a:rPr lang="en-US" sz="2400" i="1">
                              <a:latin typeface="Cambria Math"/>
                            </a:rPr>
                            <m:t>𝐴</m:t>
                          </m:r>
                        </m:e>
                        <m:sub>
                          <m:r>
                            <a:rPr lang="en-US" sz="2400" i="1">
                              <a:latin typeface="Cambria Math"/>
                              <a:ea typeface="Cambria Math"/>
                            </a:rPr>
                            <m:t>𝐴𝑃𝐵𝑄</m:t>
                          </m:r>
                        </m:sub>
                      </m:sSub>
                      <m:r>
                        <a:rPr lang="en-US" sz="2400" i="1">
                          <a:latin typeface="Cambria Math"/>
                          <a:ea typeface="Cambria Math"/>
                        </a:rPr>
                        <m:t>≈56.7</m:t>
                      </m:r>
                    </m:oMath>
                  </m:oMathPara>
                </a14:m>
                <a:endParaRPr lang="en-US" sz="2400" dirty="0"/>
              </a:p>
            </p:txBody>
          </p:sp>
        </mc:Choice>
        <mc:Fallback xmlns="">
          <p:sp>
            <p:nvSpPr>
              <p:cNvPr id="7" name="Rectangle 6"/>
              <p:cNvSpPr>
                <a:spLocks noRot="1" noChangeAspect="1" noMove="1" noResize="1" noEditPoints="1" noAdjustHandles="1" noChangeArrowheads="1" noChangeShapeType="1" noTextEdit="1"/>
              </p:cNvSpPr>
              <p:nvPr/>
            </p:nvSpPr>
            <p:spPr>
              <a:xfrm>
                <a:off x="457200" y="3232878"/>
                <a:ext cx="2667000" cy="1349280"/>
              </a:xfrm>
              <a:prstGeom prst="rect">
                <a:avLst/>
              </a:prstGeom>
              <a:blipFill rotWithShape="1">
                <a:blip r:embed="rId5"/>
                <a:stretch>
                  <a:fillRect l="-457" b="-225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2" name="TextBox 41"/>
              <p:cNvSpPr txBox="1"/>
              <p:nvPr/>
            </p:nvSpPr>
            <p:spPr>
              <a:xfrm>
                <a:off x="2971800" y="3297936"/>
                <a:ext cx="3013454" cy="181479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2400" i="1" smtClean="0">
                              <a:latin typeface="Cambria Math"/>
                            </a:rPr>
                          </m:ctrlPr>
                        </m:sSubPr>
                        <m:e>
                          <m:r>
                            <a:rPr lang="en-US" sz="2400" b="0" i="1" smtClean="0">
                              <a:latin typeface="Cambria Math"/>
                            </a:rPr>
                            <m:t>𝐴</m:t>
                          </m:r>
                        </m:e>
                        <m:sub>
                          <m:r>
                            <a:rPr lang="en-US" sz="2400" i="1" smtClean="0">
                              <a:latin typeface="Cambria Math"/>
                              <a:ea typeface="Cambria Math"/>
                            </a:rPr>
                            <m:t>↶</m:t>
                          </m:r>
                        </m:sub>
                      </m:sSub>
                      <m:r>
                        <a:rPr lang="en-US" sz="2400" b="0" i="1" smtClean="0">
                          <a:latin typeface="Cambria Math"/>
                        </a:rPr>
                        <m:t>=</m:t>
                      </m:r>
                      <m:f>
                        <m:fPr>
                          <m:ctrlPr>
                            <a:rPr lang="en-US" sz="2400" b="0" i="1" smtClean="0">
                              <a:latin typeface="Cambria Math"/>
                            </a:rPr>
                          </m:ctrlPr>
                        </m:fPr>
                        <m:num>
                          <m:r>
                            <a:rPr lang="en-US" sz="2400" b="0" i="1" smtClean="0">
                              <a:latin typeface="Cambria Math"/>
                            </a:rPr>
                            <m:t>𝑚</m:t>
                          </m:r>
                          <m:r>
                            <a:rPr lang="en-US" sz="2400" b="0" i="1" smtClean="0">
                              <a:latin typeface="Cambria Math"/>
                              <a:ea typeface="Cambria Math"/>
                            </a:rPr>
                            <m:t>∠</m:t>
                          </m:r>
                        </m:num>
                        <m:den>
                          <m:r>
                            <a:rPr lang="en-US" sz="2400" b="0" i="1" smtClean="0">
                              <a:latin typeface="Cambria Math"/>
                            </a:rPr>
                            <m:t>360</m:t>
                          </m:r>
                        </m:den>
                      </m:f>
                      <m:r>
                        <a:rPr lang="en-US" sz="2400" b="0" i="1" smtClean="0">
                          <a:latin typeface="Cambria Math"/>
                          <a:ea typeface="Cambria Math"/>
                        </a:rPr>
                        <m:t>∙</m:t>
                      </m:r>
                      <m:r>
                        <a:rPr lang="en-US" sz="2400" b="0" i="1" smtClean="0">
                          <a:latin typeface="Cambria Math"/>
                          <a:ea typeface="Cambria Math"/>
                        </a:rPr>
                        <m:t>𝜋</m:t>
                      </m:r>
                      <m:r>
                        <a:rPr lang="en-US" sz="2400" b="0" i="1" smtClean="0">
                          <a:latin typeface="Cambria Math"/>
                          <a:ea typeface="Cambria Math"/>
                        </a:rPr>
                        <m:t>∙</m:t>
                      </m:r>
                      <m:sSup>
                        <m:sSupPr>
                          <m:ctrlPr>
                            <a:rPr lang="en-US" sz="2400" b="0" i="1" smtClean="0">
                              <a:latin typeface="Cambria Math"/>
                              <a:ea typeface="Cambria Math"/>
                            </a:rPr>
                          </m:ctrlPr>
                        </m:sSupPr>
                        <m:e>
                          <m:r>
                            <a:rPr lang="en-US" sz="2400" b="0" i="1" smtClean="0">
                              <a:latin typeface="Cambria Math"/>
                              <a:ea typeface="Cambria Math"/>
                            </a:rPr>
                            <m:t>8.4</m:t>
                          </m:r>
                        </m:e>
                        <m:sup>
                          <m:r>
                            <a:rPr lang="en-US" sz="2400" b="0" i="1" smtClean="0">
                              <a:latin typeface="Cambria Math"/>
                              <a:ea typeface="Cambria Math"/>
                            </a:rPr>
                            <m:t>2</m:t>
                          </m:r>
                        </m:sup>
                      </m:sSup>
                    </m:oMath>
                  </m:oMathPara>
                </a14:m>
                <a:endParaRPr lang="en-US" sz="2400" dirty="0" smtClean="0"/>
              </a:p>
              <a:p>
                <a:pPr/>
                <a14:m>
                  <m:oMathPara xmlns:m="http://schemas.openxmlformats.org/officeDocument/2006/math">
                    <m:oMathParaPr>
                      <m:jc m:val="centerGroup"/>
                    </m:oMathParaPr>
                    <m:oMath xmlns:m="http://schemas.openxmlformats.org/officeDocument/2006/math">
                      <m:sSub>
                        <m:sSubPr>
                          <m:ctrlPr>
                            <a:rPr lang="en-US" sz="2400" i="1">
                              <a:latin typeface="Cambria Math"/>
                            </a:rPr>
                          </m:ctrlPr>
                        </m:sSubPr>
                        <m:e>
                          <m:r>
                            <a:rPr lang="en-US" sz="2400" i="1">
                              <a:latin typeface="Cambria Math"/>
                            </a:rPr>
                            <m:t>𝐴</m:t>
                          </m:r>
                        </m:e>
                        <m:sub>
                          <m:r>
                            <a:rPr lang="en-US" sz="2400" i="1">
                              <a:latin typeface="Cambria Math"/>
                              <a:ea typeface="Cambria Math"/>
                            </a:rPr>
                            <m:t>↶</m:t>
                          </m:r>
                        </m:sub>
                      </m:sSub>
                      <m:r>
                        <a:rPr lang="en-US" sz="2400" i="1" smtClean="0">
                          <a:latin typeface="Cambria Math"/>
                          <a:ea typeface="Cambria Math"/>
                        </a:rPr>
                        <m:t>≈</m:t>
                      </m:r>
                      <m:f>
                        <m:fPr>
                          <m:ctrlPr>
                            <a:rPr lang="en-US" sz="2400" i="1">
                              <a:latin typeface="Cambria Math"/>
                            </a:rPr>
                          </m:ctrlPr>
                        </m:fPr>
                        <m:num>
                          <m:r>
                            <a:rPr lang="en-US" sz="2400" b="0" i="1" smtClean="0">
                              <a:latin typeface="Cambria Math"/>
                            </a:rPr>
                            <m:t>72.92</m:t>
                          </m:r>
                        </m:num>
                        <m:den>
                          <m:r>
                            <a:rPr lang="en-US" sz="2400" i="1">
                              <a:latin typeface="Cambria Math"/>
                            </a:rPr>
                            <m:t>360</m:t>
                          </m:r>
                        </m:den>
                      </m:f>
                      <m:r>
                        <a:rPr lang="en-US" sz="2400" i="1">
                          <a:latin typeface="Cambria Math"/>
                          <a:ea typeface="Cambria Math"/>
                        </a:rPr>
                        <m:t>∙</m:t>
                      </m:r>
                      <m:r>
                        <a:rPr lang="en-US" sz="2400" i="1">
                          <a:latin typeface="Cambria Math"/>
                          <a:ea typeface="Cambria Math"/>
                        </a:rPr>
                        <m:t>𝜋</m:t>
                      </m:r>
                      <m:r>
                        <a:rPr lang="en-US" sz="2400" i="1">
                          <a:latin typeface="Cambria Math"/>
                          <a:ea typeface="Cambria Math"/>
                        </a:rPr>
                        <m:t>∙</m:t>
                      </m:r>
                      <m:sSup>
                        <m:sSupPr>
                          <m:ctrlPr>
                            <a:rPr lang="en-US" sz="2400" i="1">
                              <a:latin typeface="Cambria Math"/>
                              <a:ea typeface="Cambria Math"/>
                            </a:rPr>
                          </m:ctrlPr>
                        </m:sSupPr>
                        <m:e>
                          <m:r>
                            <a:rPr lang="en-US" sz="2400" i="1">
                              <a:latin typeface="Cambria Math"/>
                              <a:ea typeface="Cambria Math"/>
                            </a:rPr>
                            <m:t>8.4</m:t>
                          </m:r>
                        </m:e>
                        <m:sup>
                          <m:r>
                            <a:rPr lang="en-US" sz="2400" i="1">
                              <a:latin typeface="Cambria Math"/>
                              <a:ea typeface="Cambria Math"/>
                            </a:rPr>
                            <m:t>2</m:t>
                          </m:r>
                        </m:sup>
                      </m:sSup>
                    </m:oMath>
                  </m:oMathPara>
                </a14:m>
                <a:endParaRPr lang="en-US" sz="2400" dirty="0" smtClean="0"/>
              </a:p>
              <a:p>
                <a:pPr/>
                <a14:m>
                  <m:oMathPara xmlns:m="http://schemas.openxmlformats.org/officeDocument/2006/math">
                    <m:oMathParaPr>
                      <m:jc m:val="centerGroup"/>
                    </m:oMathParaPr>
                    <m:oMath xmlns:m="http://schemas.openxmlformats.org/officeDocument/2006/math">
                      <m:sSub>
                        <m:sSubPr>
                          <m:ctrlPr>
                            <a:rPr lang="en-US" sz="2400" i="1">
                              <a:latin typeface="Cambria Math"/>
                            </a:rPr>
                          </m:ctrlPr>
                        </m:sSubPr>
                        <m:e>
                          <m:r>
                            <a:rPr lang="en-US" sz="2400" i="1">
                              <a:latin typeface="Cambria Math"/>
                            </a:rPr>
                            <m:t>𝐴</m:t>
                          </m:r>
                        </m:e>
                        <m:sub>
                          <m:r>
                            <a:rPr lang="en-US" sz="2400" i="1">
                              <a:latin typeface="Cambria Math"/>
                              <a:ea typeface="Cambria Math"/>
                            </a:rPr>
                            <m:t>↶</m:t>
                          </m:r>
                        </m:sub>
                      </m:sSub>
                      <m:r>
                        <a:rPr lang="en-US" sz="2400" i="1">
                          <a:latin typeface="Cambria Math"/>
                          <a:ea typeface="Cambria Math"/>
                        </a:rPr>
                        <m:t>≈</m:t>
                      </m:r>
                      <m:r>
                        <a:rPr lang="en-US" sz="2400" b="0" i="1" smtClean="0">
                          <a:latin typeface="Cambria Math"/>
                          <a:ea typeface="Cambria Math"/>
                        </a:rPr>
                        <m:t>44.90</m:t>
                      </m:r>
                    </m:oMath>
                  </m:oMathPara>
                </a14:m>
                <a:endParaRPr lang="en-US" sz="2400" dirty="0"/>
              </a:p>
            </p:txBody>
          </p:sp>
        </mc:Choice>
        <mc:Fallback xmlns="">
          <p:sp>
            <p:nvSpPr>
              <p:cNvPr id="42" name="TextBox 41"/>
              <p:cNvSpPr txBox="1">
                <a:spLocks noRot="1" noChangeAspect="1" noMove="1" noResize="1" noEditPoints="1" noAdjustHandles="1" noChangeArrowheads="1" noChangeShapeType="1" noTextEdit="1"/>
              </p:cNvSpPr>
              <p:nvPr/>
            </p:nvSpPr>
            <p:spPr>
              <a:xfrm>
                <a:off x="2971800" y="3297936"/>
                <a:ext cx="3013454" cy="1814792"/>
              </a:xfrm>
              <a:prstGeom prst="rect">
                <a:avLst/>
              </a:prstGeom>
              <a:blipFill rotWithShape="1">
                <a:blip r:embed="rId6"/>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380430266"/>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28601"/>
            <a:ext cx="6705600" cy="838199"/>
          </a:xfrm>
          <a:solidFill>
            <a:schemeClr val="bg2">
              <a:lumMod val="75000"/>
            </a:schemeClr>
          </a:solidFill>
          <a:scene3d>
            <a:camera prst="orthographicFront"/>
            <a:lightRig rig="threePt" dir="t"/>
          </a:scene3d>
          <a:sp3d>
            <a:bevelT w="165100" prst="coolSlant"/>
          </a:sp3d>
        </p:spPr>
        <p:txBody>
          <a:bodyPr/>
          <a:lstStyle/>
          <a:p>
            <a:r>
              <a:rPr lang="en-US" dirty="0" smtClean="0"/>
              <a:t>Examples &amp; Explanations</a:t>
            </a:r>
            <a:endParaRPr lang="en-US" dirty="0"/>
          </a:p>
        </p:txBody>
      </p:sp>
      <p:sp>
        <p:nvSpPr>
          <p:cNvPr id="3" name="Subtitle 2"/>
          <p:cNvSpPr>
            <a:spLocks noGrp="1"/>
          </p:cNvSpPr>
          <p:nvPr>
            <p:ph type="subTitle" idx="1"/>
          </p:nvPr>
        </p:nvSpPr>
        <p:spPr>
          <a:xfrm>
            <a:off x="228600" y="1219200"/>
            <a:ext cx="8610600" cy="4343400"/>
          </a:xfrm>
        </p:spPr>
        <p:txBody>
          <a:bodyPr/>
          <a:lstStyle/>
          <a:p>
            <a:r>
              <a:rPr lang="en-US" sz="2400" dirty="0" err="1" smtClean="0">
                <a:solidFill>
                  <a:schemeClr val="tx1"/>
                </a:solidFill>
              </a:rPr>
              <a:t>Selina’s</a:t>
            </a:r>
            <a:r>
              <a:rPr lang="en-US" sz="2400" dirty="0" smtClean="0">
                <a:solidFill>
                  <a:schemeClr val="tx1"/>
                </a:solidFill>
              </a:rPr>
              <a:t> </a:t>
            </a:r>
            <a:r>
              <a:rPr lang="en-US" sz="2400" dirty="0">
                <a:solidFill>
                  <a:schemeClr val="tx1"/>
                </a:solidFill>
              </a:rPr>
              <a:t>insurance company offers a discounted rate on her homeowners insurance  policy if the motion detectors can detect motion in at least 90% of her </a:t>
            </a:r>
            <a:r>
              <a:rPr lang="en-US" sz="2400" dirty="0" smtClean="0">
                <a:solidFill>
                  <a:schemeClr val="tx1"/>
                </a:solidFill>
              </a:rPr>
              <a:t>lawn. Would </a:t>
            </a:r>
            <a:r>
              <a:rPr lang="en-US" sz="2400" dirty="0">
                <a:solidFill>
                  <a:schemeClr val="tx1"/>
                </a:solidFill>
              </a:rPr>
              <a:t>both of these placements allow her to receive the discount from her insurance company?</a:t>
            </a:r>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924800" y="5807075"/>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8600" y="5715000"/>
            <a:ext cx="5940922" cy="307777"/>
          </a:xfrm>
          <a:prstGeom prst="rect">
            <a:avLst/>
          </a:prstGeom>
          <a:noFill/>
        </p:spPr>
        <p:txBody>
          <a:bodyPr wrap="none" rtlCol="0">
            <a:spAutoFit/>
          </a:bodyPr>
          <a:lstStyle/>
          <a:p>
            <a:r>
              <a:rPr lang="en-US" sz="1400" dirty="0"/>
              <a:t>Adapted from </a:t>
            </a:r>
            <a:r>
              <a:rPr lang="en-US" sz="1400" i="1" dirty="0"/>
              <a:t>Illustrative Mathematics </a:t>
            </a:r>
            <a:r>
              <a:rPr lang="en-US" sz="1400" dirty="0"/>
              <a:t> G.C, G.SRT Setting up Sprinklers</a:t>
            </a:r>
          </a:p>
        </p:txBody>
      </p:sp>
      <p:grpSp>
        <p:nvGrpSpPr>
          <p:cNvPr id="30" name="Group 29"/>
          <p:cNvGrpSpPr/>
          <p:nvPr/>
        </p:nvGrpSpPr>
        <p:grpSpPr>
          <a:xfrm>
            <a:off x="5653411" y="1672332"/>
            <a:ext cx="4023989" cy="3661668"/>
            <a:chOff x="1052822" y="572892"/>
            <a:chExt cx="6871978" cy="6132708"/>
          </a:xfrm>
        </p:grpSpPr>
        <p:grpSp>
          <p:nvGrpSpPr>
            <p:cNvPr id="31" name="Group 30"/>
            <p:cNvGrpSpPr/>
            <p:nvPr/>
          </p:nvGrpSpPr>
          <p:grpSpPr>
            <a:xfrm>
              <a:off x="1052822" y="572892"/>
              <a:ext cx="6871978" cy="6132708"/>
              <a:chOff x="0" y="0"/>
              <a:chExt cx="3913505" cy="3492500"/>
            </a:xfrm>
          </p:grpSpPr>
          <p:sp>
            <p:nvSpPr>
              <p:cNvPr id="47" name="Rectangle 46"/>
              <p:cNvSpPr/>
              <p:nvPr/>
            </p:nvSpPr>
            <p:spPr>
              <a:xfrm>
                <a:off x="958850" y="1003300"/>
                <a:ext cx="2002113" cy="14599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48" name="Group 47"/>
              <p:cNvGrpSpPr/>
              <p:nvPr/>
            </p:nvGrpSpPr>
            <p:grpSpPr>
              <a:xfrm>
                <a:off x="0" y="0"/>
                <a:ext cx="3913505" cy="3492500"/>
                <a:chOff x="0" y="0"/>
                <a:chExt cx="3913505" cy="3492500"/>
              </a:xfrm>
            </p:grpSpPr>
            <p:grpSp>
              <p:nvGrpSpPr>
                <p:cNvPr id="49" name="Group 48"/>
                <p:cNvGrpSpPr/>
                <p:nvPr/>
              </p:nvGrpSpPr>
              <p:grpSpPr>
                <a:xfrm>
                  <a:off x="1140031" y="1122218"/>
                  <a:ext cx="1645176" cy="1232440"/>
                  <a:chOff x="0" y="0"/>
                  <a:chExt cx="1645176" cy="1232440"/>
                </a:xfrm>
              </p:grpSpPr>
              <p:grpSp>
                <p:nvGrpSpPr>
                  <p:cNvPr id="63" name="Group 62"/>
                  <p:cNvGrpSpPr/>
                  <p:nvPr/>
                </p:nvGrpSpPr>
                <p:grpSpPr>
                  <a:xfrm>
                    <a:off x="0" y="0"/>
                    <a:ext cx="1636231" cy="1232440"/>
                    <a:chOff x="0" y="0"/>
                    <a:chExt cx="1636231" cy="1232440"/>
                  </a:xfrm>
                </p:grpSpPr>
                <p:cxnSp>
                  <p:nvCxnSpPr>
                    <p:cNvPr id="66" name="Straight Connector 65"/>
                    <p:cNvCxnSpPr/>
                    <p:nvPr/>
                  </p:nvCxnSpPr>
                  <p:spPr>
                    <a:xfrm flipV="1">
                      <a:off x="0" y="0"/>
                      <a:ext cx="1636231" cy="123244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558140" y="285008"/>
                      <a:ext cx="526678" cy="68834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flipV="1">
                      <a:off x="0" y="285008"/>
                      <a:ext cx="558140" cy="946184"/>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flipV="1">
                      <a:off x="0" y="973777"/>
                      <a:ext cx="1068326" cy="25738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cxnSp>
                <p:nvCxnSpPr>
                  <p:cNvPr id="64" name="Straight Connector 63"/>
                  <p:cNvCxnSpPr/>
                  <p:nvPr/>
                </p:nvCxnSpPr>
                <p:spPr>
                  <a:xfrm flipV="1">
                    <a:off x="1068779" y="0"/>
                    <a:ext cx="576397" cy="97335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flipV="1">
                    <a:off x="558140" y="0"/>
                    <a:ext cx="1086745" cy="284883"/>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grpSp>
              <p:nvGrpSpPr>
                <p:cNvPr id="50" name="Group 49"/>
                <p:cNvGrpSpPr/>
                <p:nvPr/>
              </p:nvGrpSpPr>
              <p:grpSpPr>
                <a:xfrm>
                  <a:off x="0" y="0"/>
                  <a:ext cx="3913505" cy="3492500"/>
                  <a:chOff x="0" y="0"/>
                  <a:chExt cx="3913505" cy="3492500"/>
                </a:xfrm>
              </p:grpSpPr>
              <p:grpSp>
                <p:nvGrpSpPr>
                  <p:cNvPr id="51" name="Group 50"/>
                  <p:cNvGrpSpPr>
                    <a:grpSpLocks noChangeAspect="1"/>
                  </p:cNvGrpSpPr>
                  <p:nvPr/>
                </p:nvGrpSpPr>
                <p:grpSpPr>
                  <a:xfrm>
                    <a:off x="0" y="0"/>
                    <a:ext cx="3913505" cy="3492500"/>
                    <a:chOff x="0" y="0"/>
                    <a:chExt cx="2609959" cy="2330889"/>
                  </a:xfrm>
                </p:grpSpPr>
                <p:grpSp>
                  <p:nvGrpSpPr>
                    <p:cNvPr id="57" name="Group 56"/>
                    <p:cNvGrpSpPr/>
                    <p:nvPr/>
                  </p:nvGrpSpPr>
                  <p:grpSpPr>
                    <a:xfrm>
                      <a:off x="742208" y="724395"/>
                      <a:ext cx="1137285" cy="864031"/>
                      <a:chOff x="285008" y="0"/>
                      <a:chExt cx="1137615" cy="864483"/>
                    </a:xfrm>
                  </p:grpSpPr>
                  <p:sp>
                    <p:nvSpPr>
                      <p:cNvPr id="60" name="Rectangle 59"/>
                      <p:cNvSpPr/>
                      <p:nvPr/>
                    </p:nvSpPr>
                    <p:spPr>
                      <a:xfrm>
                        <a:off x="302821" y="23751"/>
                        <a:ext cx="1097280" cy="82296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61" name="Oval 60"/>
                      <p:cNvSpPr/>
                      <p:nvPr/>
                    </p:nvSpPr>
                    <p:spPr>
                      <a:xfrm>
                        <a:off x="285008" y="819398"/>
                        <a:ext cx="45085" cy="45085"/>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62" name="Oval 61"/>
                      <p:cNvSpPr/>
                      <p:nvPr/>
                    </p:nvSpPr>
                    <p:spPr>
                      <a:xfrm>
                        <a:off x="1377538" y="0"/>
                        <a:ext cx="45085" cy="45085"/>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58" name="Arc 57"/>
                    <p:cNvSpPr>
                      <a:spLocks noChangeAspect="1"/>
                    </p:cNvSpPr>
                    <p:nvPr/>
                  </p:nvSpPr>
                  <p:spPr>
                    <a:xfrm>
                      <a:off x="0" y="831273"/>
                      <a:ext cx="1499616" cy="1499616"/>
                    </a:xfrm>
                    <a:prstGeom prst="arc">
                      <a:avLst/>
                    </a:prstGeom>
                    <a:ln>
                      <a:solidFill>
                        <a:schemeClr val="tx1"/>
                      </a:solidFill>
                      <a:prstDash val="solid"/>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59" name="Arc 58"/>
                    <p:cNvSpPr>
                      <a:spLocks noChangeAspect="1"/>
                    </p:cNvSpPr>
                    <p:nvPr/>
                  </p:nvSpPr>
                  <p:spPr>
                    <a:xfrm flipH="1" flipV="1">
                      <a:off x="1110343" y="0"/>
                      <a:ext cx="1499616" cy="1499616"/>
                    </a:xfrm>
                    <a:prstGeom prst="arc">
                      <a:avLst/>
                    </a:prstGeom>
                    <a:ln>
                      <a:solidFill>
                        <a:schemeClr val="tx1"/>
                      </a:solidFill>
                      <a:prstDash val="solid"/>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52" name="Text Box 138"/>
                  <p:cNvSpPr txBox="1"/>
                  <p:nvPr/>
                </p:nvSpPr>
                <p:spPr>
                  <a:xfrm>
                    <a:off x="902524" y="2226624"/>
                    <a:ext cx="236855" cy="23680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A</a:t>
                    </a:r>
                    <a:endParaRPr lang="en-US" sz="1100">
                      <a:effectLst/>
                      <a:ea typeface="Calibri"/>
                      <a:cs typeface="Times New Roman"/>
                    </a:endParaRPr>
                  </a:p>
                </p:txBody>
              </p:sp>
              <p:sp>
                <p:nvSpPr>
                  <p:cNvPr id="53" name="Text Box 139"/>
                  <p:cNvSpPr txBox="1"/>
                  <p:nvPr/>
                </p:nvSpPr>
                <p:spPr>
                  <a:xfrm>
                    <a:off x="2784763" y="1003465"/>
                    <a:ext cx="236855" cy="23680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B</a:t>
                    </a:r>
                    <a:endParaRPr lang="en-US" sz="1100">
                      <a:effectLst/>
                      <a:ea typeface="Calibri"/>
                      <a:cs typeface="Times New Roman"/>
                    </a:endParaRPr>
                  </a:p>
                </p:txBody>
              </p:sp>
              <p:sp>
                <p:nvSpPr>
                  <p:cNvPr id="54" name="Text Box 140"/>
                  <p:cNvSpPr txBox="1"/>
                  <p:nvPr/>
                </p:nvSpPr>
                <p:spPr>
                  <a:xfrm>
                    <a:off x="1822862" y="1692234"/>
                    <a:ext cx="236855" cy="23622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X</a:t>
                    </a:r>
                    <a:endParaRPr lang="en-US" sz="1100">
                      <a:effectLst/>
                      <a:ea typeface="Calibri"/>
                      <a:cs typeface="Times New Roman"/>
                    </a:endParaRPr>
                  </a:p>
                </p:txBody>
              </p:sp>
              <p:sp>
                <p:nvSpPr>
                  <p:cNvPr id="55" name="Text Box 141"/>
                  <p:cNvSpPr txBox="1"/>
                  <p:nvPr/>
                </p:nvSpPr>
                <p:spPr>
                  <a:xfrm>
                    <a:off x="1472540" y="1288473"/>
                    <a:ext cx="236855" cy="23622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P</a:t>
                    </a:r>
                    <a:endParaRPr lang="en-US" sz="1100">
                      <a:effectLst/>
                      <a:ea typeface="Calibri"/>
                      <a:cs typeface="Times New Roman"/>
                    </a:endParaRPr>
                  </a:p>
                </p:txBody>
              </p:sp>
              <p:sp>
                <p:nvSpPr>
                  <p:cNvPr id="56" name="Text Box 142"/>
                  <p:cNvSpPr txBox="1"/>
                  <p:nvPr/>
                </p:nvSpPr>
                <p:spPr>
                  <a:xfrm>
                    <a:off x="2173184" y="1929740"/>
                    <a:ext cx="236855" cy="23680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Q</a:t>
                    </a:r>
                    <a:endParaRPr lang="en-US" sz="1100">
                      <a:effectLst/>
                      <a:ea typeface="Calibri"/>
                      <a:cs typeface="Times New Roman"/>
                    </a:endParaRPr>
                  </a:p>
                </p:txBody>
              </p:sp>
            </p:grpSp>
          </p:grpSp>
        </p:grpSp>
        <p:sp>
          <p:nvSpPr>
            <p:cNvPr id="40" name="Oval 39"/>
            <p:cNvSpPr/>
            <p:nvPr/>
          </p:nvSpPr>
          <p:spPr>
            <a:xfrm>
              <a:off x="5867400" y="24384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p:cNvSpPr/>
            <p:nvPr/>
          </p:nvSpPr>
          <p:spPr>
            <a:xfrm>
              <a:off x="2971800" y="46482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mc:AlternateContent xmlns:mc="http://schemas.openxmlformats.org/markup-compatibility/2006" xmlns:a14="http://schemas.microsoft.com/office/drawing/2010/main">
        <mc:Choice Requires="a14">
          <p:sp>
            <p:nvSpPr>
              <p:cNvPr id="34" name="TextBox 33"/>
              <p:cNvSpPr txBox="1"/>
              <p:nvPr/>
            </p:nvSpPr>
            <p:spPr>
              <a:xfrm>
                <a:off x="685800" y="2819400"/>
                <a:ext cx="5362878" cy="2187715"/>
              </a:xfrm>
              <a:prstGeom prst="rect">
                <a:avLst/>
              </a:prstGeom>
              <a:noFill/>
            </p:spPr>
            <p:txBody>
              <a:bodyPr wrap="none" rtlCol="0">
                <a:spAutoFit/>
              </a:bodyPr>
              <a:lstStyle/>
              <a:p>
                <a14:m>
                  <m:oMath xmlns:m="http://schemas.openxmlformats.org/officeDocument/2006/math">
                    <m:r>
                      <a:rPr lang="en-US" sz="2400" i="1" smtClean="0">
                        <a:latin typeface="Cambria Math"/>
                      </a:rPr>
                      <m:t>𝐴</m:t>
                    </m:r>
                    <m:r>
                      <a:rPr lang="en-US" sz="2400" b="0" i="1" smtClean="0">
                        <a:latin typeface="Cambria Math"/>
                      </a:rPr>
                      <m:t> </m:t>
                    </m:r>
                    <m:r>
                      <a:rPr lang="en-US" sz="2400" b="0" i="1" smtClean="0">
                        <a:latin typeface="Cambria Math"/>
                      </a:rPr>
                      <m:t>𝑜𝑓</m:t>
                    </m:r>
                    <m:r>
                      <a:rPr lang="en-US" sz="2400" b="0" i="1" smtClean="0">
                        <a:latin typeface="Cambria Math"/>
                      </a:rPr>
                      <m:t> </m:t>
                    </m:r>
                    <m:r>
                      <a:rPr lang="en-US" sz="2400" b="0" i="1" smtClean="0">
                        <a:latin typeface="Cambria Math"/>
                      </a:rPr>
                      <m:t>𝑏𝑎𝑐𝑘𝑦𝑎𝑟𝑑</m:t>
                    </m:r>
                    <m:r>
                      <a:rPr lang="en-US" sz="2400" b="0" i="1" smtClean="0">
                        <a:latin typeface="Cambria Math"/>
                      </a:rPr>
                      <m:t> </m:t>
                    </m:r>
                    <m:r>
                      <a:rPr lang="en-US" sz="2400" b="0" i="1" smtClean="0">
                        <a:latin typeface="Cambria Math"/>
                      </a:rPr>
                      <m:t>𝑑𝑒𝑡𝑒𝑐𝑡𝑒𝑑</m:t>
                    </m:r>
                    <m:r>
                      <a:rPr lang="en-US" sz="2400" i="1">
                        <a:latin typeface="Cambria Math"/>
                        <a:ea typeface="Cambria Math"/>
                      </a:rPr>
                      <m:t>≈</m:t>
                    </m:r>
                    <m:r>
                      <a:rPr lang="en-US" sz="2400" b="0" i="1" smtClean="0">
                        <a:latin typeface="Cambria Math"/>
                        <a:ea typeface="Cambria Math"/>
                      </a:rPr>
                      <m:t>101.6 </m:t>
                    </m:r>
                    <m:r>
                      <a:rPr lang="en-US" sz="2400" i="1">
                        <a:latin typeface="Cambria Math" pitchFamily="18" charset="0"/>
                        <a:ea typeface="Cambria Math" pitchFamily="18" charset="0"/>
                      </a:rPr>
                      <m:t>𝑚</m:t>
                    </m:r>
                    <m:r>
                      <a:rPr lang="en-US" sz="2400" i="1">
                        <a:latin typeface="Cambria Math" pitchFamily="18" charset="0"/>
                        <a:ea typeface="Cambria Math" pitchFamily="18" charset="0"/>
                      </a:rPr>
                      <m:t> </m:t>
                    </m:r>
                  </m:oMath>
                </a14:m>
                <a:r>
                  <a:rPr lang="en-US" sz="2400" baseline="30000" dirty="0" smtClean="0"/>
                  <a:t>2 </a:t>
                </a:r>
              </a:p>
              <a:p>
                <a14:m>
                  <m:oMath xmlns:m="http://schemas.openxmlformats.org/officeDocument/2006/math">
                    <m:r>
                      <a:rPr lang="en-US" sz="2400" i="1" smtClean="0">
                        <a:latin typeface="Cambria Math"/>
                      </a:rPr>
                      <m:t>𝐴</m:t>
                    </m:r>
                    <m:r>
                      <a:rPr lang="en-US" sz="2400" b="0" i="1" smtClean="0">
                        <a:latin typeface="Cambria Math"/>
                      </a:rPr>
                      <m:t> </m:t>
                    </m:r>
                    <m:r>
                      <a:rPr lang="en-US" sz="2400" b="0" i="1" smtClean="0">
                        <a:latin typeface="Cambria Math"/>
                      </a:rPr>
                      <m:t>𝑜𝑓</m:t>
                    </m:r>
                    <m:r>
                      <a:rPr lang="en-US" sz="2400" b="0" i="1" smtClean="0">
                        <a:latin typeface="Cambria Math"/>
                      </a:rPr>
                      <m:t> </m:t>
                    </m:r>
                    <m:r>
                      <a:rPr lang="en-US" sz="2400" b="0" i="1" smtClean="0">
                        <a:latin typeface="Cambria Math"/>
                      </a:rPr>
                      <m:t>𝑏𝑎𝑐𝑘𝑦𝑎𝑟𝑑</m:t>
                    </m:r>
                    <m:r>
                      <a:rPr lang="en-US" sz="2400" b="0" i="1" smtClean="0">
                        <a:latin typeface="Cambria Math"/>
                        <a:ea typeface="Cambria Math"/>
                      </a:rPr>
                      <m:t>=9</m:t>
                    </m:r>
                    <m:r>
                      <a:rPr lang="en-US" sz="2400" b="0" i="1" smtClean="0">
                        <a:latin typeface="Cambria Math"/>
                        <a:ea typeface="Cambria Math"/>
                      </a:rPr>
                      <m:t>𝑚</m:t>
                    </m:r>
                    <m:d>
                      <m:dPr>
                        <m:ctrlPr>
                          <a:rPr lang="en-US" sz="2400" i="1">
                            <a:latin typeface="Cambria Math"/>
                            <a:ea typeface="Cambria Math"/>
                          </a:rPr>
                        </m:ctrlPr>
                      </m:dPr>
                      <m:e>
                        <m:r>
                          <a:rPr lang="en-US" sz="2400" b="0" i="1" smtClean="0">
                            <a:latin typeface="Cambria Math"/>
                            <a:ea typeface="Cambria Math"/>
                          </a:rPr>
                          <m:t>1</m:t>
                        </m:r>
                        <m:r>
                          <a:rPr lang="en-US" sz="2400" i="1">
                            <a:latin typeface="Cambria Math"/>
                            <a:ea typeface="Cambria Math"/>
                          </a:rPr>
                          <m:t>2</m:t>
                        </m:r>
                        <m:r>
                          <a:rPr lang="en-US" sz="2400" b="0" i="1" smtClean="0">
                            <a:latin typeface="Cambria Math"/>
                            <a:ea typeface="Cambria Math"/>
                          </a:rPr>
                          <m:t>𝑚</m:t>
                        </m:r>
                      </m:e>
                    </m:d>
                  </m:oMath>
                </a14:m>
                <a:r>
                  <a:rPr lang="en-US" sz="2400" dirty="0">
                    <a:ea typeface="Cambria Math"/>
                  </a:rPr>
                  <a:t> </a:t>
                </a:r>
                <a14:m>
                  <m:oMath xmlns:m="http://schemas.openxmlformats.org/officeDocument/2006/math">
                    <m:r>
                      <a:rPr lang="en-US" sz="2400" i="1">
                        <a:latin typeface="Cambria Math"/>
                        <a:ea typeface="Cambria Math"/>
                      </a:rPr>
                      <m:t>=</m:t>
                    </m:r>
                  </m:oMath>
                </a14:m>
                <a:r>
                  <a:rPr lang="en-US" sz="2400" baseline="30000" dirty="0" smtClean="0"/>
                  <a:t> </a:t>
                </a:r>
                <a14:m>
                  <m:oMath xmlns:m="http://schemas.openxmlformats.org/officeDocument/2006/math">
                    <m:r>
                      <a:rPr lang="en-US" sz="2400" b="0" i="1" smtClean="0">
                        <a:latin typeface="Cambria Math"/>
                        <a:ea typeface="Cambria Math"/>
                      </a:rPr>
                      <m:t>108</m:t>
                    </m:r>
                    <m:r>
                      <a:rPr lang="en-US" sz="2400" i="1">
                        <a:latin typeface="Cambria Math"/>
                        <a:ea typeface="Cambria Math"/>
                      </a:rPr>
                      <m:t>𝑚</m:t>
                    </m:r>
                  </m:oMath>
                </a14:m>
                <a:r>
                  <a:rPr lang="en-US" sz="2400" baseline="30000" dirty="0" smtClean="0"/>
                  <a:t>2</a:t>
                </a:r>
              </a:p>
              <a:p>
                <a:endParaRPr lang="en-US" sz="2400" baseline="30000" dirty="0" smtClean="0"/>
              </a:p>
              <a:p>
                <a:pPr/>
                <a14:m>
                  <m:oMathPara xmlns:m="http://schemas.openxmlformats.org/officeDocument/2006/math">
                    <m:oMathParaPr>
                      <m:jc m:val="centerGroup"/>
                    </m:oMathParaPr>
                    <m:oMath xmlns:m="http://schemas.openxmlformats.org/officeDocument/2006/math">
                      <m:r>
                        <a:rPr lang="en-US" sz="2400" b="0" i="1" smtClean="0">
                          <a:latin typeface="Cambria Math"/>
                        </a:rPr>
                        <m:t>% </m:t>
                      </m:r>
                      <m:r>
                        <a:rPr lang="en-US" sz="2400" b="0" i="1" smtClean="0">
                          <a:latin typeface="Cambria Math"/>
                        </a:rPr>
                        <m:t>𝑜𝑓</m:t>
                      </m:r>
                      <m:r>
                        <a:rPr lang="en-US" sz="2400" b="0" i="1" smtClean="0">
                          <a:latin typeface="Cambria Math"/>
                        </a:rPr>
                        <m:t> </m:t>
                      </m:r>
                      <m:r>
                        <a:rPr lang="en-US" sz="2400" b="0" i="1" smtClean="0">
                          <a:latin typeface="Cambria Math"/>
                        </a:rPr>
                        <m:t>𝑏𝑎𝑐𝑘𝑦𝑎𝑟𝑑</m:t>
                      </m:r>
                      <m:r>
                        <a:rPr lang="en-US" sz="2400" b="0" i="1" smtClean="0">
                          <a:latin typeface="Cambria Math"/>
                        </a:rPr>
                        <m:t> </m:t>
                      </m:r>
                      <m:r>
                        <a:rPr lang="en-US" sz="2400" b="0" i="1" smtClean="0">
                          <a:latin typeface="Cambria Math"/>
                        </a:rPr>
                        <m:t>𝑑𝑒𝑡𝑒𝑐𝑡𝑒𝑑</m:t>
                      </m:r>
                      <m:r>
                        <a:rPr lang="en-US" sz="2400" b="0" i="1" smtClean="0">
                          <a:latin typeface="Cambria Math"/>
                        </a:rPr>
                        <m:t>= </m:t>
                      </m:r>
                      <m:f>
                        <m:fPr>
                          <m:ctrlPr>
                            <a:rPr lang="en-US" sz="2400" b="0" i="1" smtClean="0">
                              <a:latin typeface="Cambria Math"/>
                            </a:rPr>
                          </m:ctrlPr>
                        </m:fPr>
                        <m:num>
                          <m:r>
                            <a:rPr lang="en-US" sz="2400" b="0" i="1" smtClean="0">
                              <a:latin typeface="Cambria Math"/>
                            </a:rPr>
                            <m:t>91.44</m:t>
                          </m:r>
                          <m:sSup>
                            <m:sSupPr>
                              <m:ctrlPr>
                                <a:rPr lang="en-US" sz="2400" b="0" i="1" smtClean="0">
                                  <a:latin typeface="Cambria Math"/>
                                </a:rPr>
                              </m:ctrlPr>
                            </m:sSupPr>
                            <m:e>
                              <m:r>
                                <a:rPr lang="en-US" sz="2400" b="0" i="1" smtClean="0">
                                  <a:latin typeface="Cambria Math"/>
                                </a:rPr>
                                <m:t>𝑚</m:t>
                              </m:r>
                            </m:e>
                            <m:sup>
                              <m:r>
                                <a:rPr lang="en-US" sz="2400" b="0" i="1" smtClean="0">
                                  <a:latin typeface="Cambria Math"/>
                                </a:rPr>
                                <m:t>2</m:t>
                              </m:r>
                            </m:sup>
                          </m:sSup>
                        </m:num>
                        <m:den>
                          <m:r>
                            <a:rPr lang="en-US" sz="2400" b="0" i="1" smtClean="0">
                              <a:latin typeface="Cambria Math"/>
                            </a:rPr>
                            <m:t>108</m:t>
                          </m:r>
                          <m:sSup>
                            <m:sSupPr>
                              <m:ctrlPr>
                                <a:rPr lang="en-US" sz="2400" b="0" i="1" smtClean="0">
                                  <a:latin typeface="Cambria Math"/>
                                </a:rPr>
                              </m:ctrlPr>
                            </m:sSupPr>
                            <m:e>
                              <m:r>
                                <a:rPr lang="en-US" sz="2400" b="0" i="1" smtClean="0">
                                  <a:latin typeface="Cambria Math"/>
                                </a:rPr>
                                <m:t>𝑚</m:t>
                              </m:r>
                            </m:e>
                            <m:sup>
                              <m:r>
                                <a:rPr lang="en-US" sz="2400" b="0" i="1" smtClean="0">
                                  <a:latin typeface="Cambria Math"/>
                                </a:rPr>
                                <m:t>2</m:t>
                              </m:r>
                            </m:sup>
                          </m:sSup>
                        </m:den>
                      </m:f>
                    </m:oMath>
                  </m:oMathPara>
                </a14:m>
                <a:endParaRPr lang="en-US" sz="2400" dirty="0" smtClean="0"/>
              </a:p>
              <a:p>
                <a:pPr/>
                <a14:m>
                  <m:oMathPara xmlns:m="http://schemas.openxmlformats.org/officeDocument/2006/math">
                    <m:oMathParaPr>
                      <m:jc m:val="centerGroup"/>
                    </m:oMathParaPr>
                    <m:oMath xmlns:m="http://schemas.openxmlformats.org/officeDocument/2006/math">
                      <m:r>
                        <a:rPr lang="en-US" sz="2400" i="1" smtClean="0">
                          <a:latin typeface="Cambria Math"/>
                          <a:ea typeface="Cambria Math"/>
                        </a:rPr>
                        <m:t>≈</m:t>
                      </m:r>
                      <m:r>
                        <a:rPr lang="en-US" sz="2400" b="0" i="1" smtClean="0">
                          <a:latin typeface="Cambria Math"/>
                          <a:ea typeface="Cambria Math"/>
                        </a:rPr>
                        <m:t>94%</m:t>
                      </m:r>
                    </m:oMath>
                  </m:oMathPara>
                </a14:m>
                <a:endParaRPr lang="en-US" sz="2400" dirty="0"/>
              </a:p>
            </p:txBody>
          </p:sp>
        </mc:Choice>
        <mc:Fallback xmlns="">
          <p:sp>
            <p:nvSpPr>
              <p:cNvPr id="34" name="TextBox 33"/>
              <p:cNvSpPr txBox="1">
                <a:spLocks noRot="1" noChangeAspect="1" noMove="1" noResize="1" noEditPoints="1" noAdjustHandles="1" noChangeArrowheads="1" noChangeShapeType="1" noTextEdit="1"/>
              </p:cNvSpPr>
              <p:nvPr/>
            </p:nvSpPr>
            <p:spPr>
              <a:xfrm>
                <a:off x="685800" y="2819400"/>
                <a:ext cx="5362878" cy="2187715"/>
              </a:xfrm>
              <a:prstGeom prst="rect">
                <a:avLst/>
              </a:prstGeom>
              <a:blipFill rotWithShape="1">
                <a:blip r:embed="rId4"/>
                <a:stretch>
                  <a:fillRect l="-341" t="-559"/>
                </a:stretch>
              </a:blipFill>
            </p:spPr>
            <p:txBody>
              <a:bodyPr/>
              <a:lstStyle/>
              <a:p>
                <a:r>
                  <a:rPr lang="en-US">
                    <a:noFill/>
                  </a:rPr>
                  <a:t> </a:t>
                </a:r>
              </a:p>
            </p:txBody>
          </p:sp>
        </mc:Fallback>
      </mc:AlternateContent>
    </p:spTree>
    <p:extLst>
      <p:ext uri="{BB962C8B-B14F-4D97-AF65-F5344CB8AC3E}">
        <p14:creationId xmlns:p14="http://schemas.microsoft.com/office/powerpoint/2010/main" val="2603938925"/>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33401" y="1371600"/>
            <a:ext cx="8458200" cy="4648200"/>
          </a:xfrm>
        </p:spPr>
        <p:txBody>
          <a:bodyPr/>
          <a:lstStyle/>
          <a:p>
            <a:pPr algn="l"/>
            <a:r>
              <a:rPr lang="en-US" sz="2400" dirty="0" smtClean="0">
                <a:solidFill>
                  <a:schemeClr val="tx1"/>
                </a:solidFill>
              </a:rPr>
              <a:t>If four circles, each with diameter of 10 cm, are placed around a central circle, as pictured below, what is the perimeter of the formed figure? </a:t>
            </a:r>
            <a:endParaRPr lang="en-US" dirty="0" smtClean="0">
              <a:solidFill>
                <a:schemeClr val="tx1"/>
              </a:solidFill>
            </a:endParaRPr>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543800" y="1524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09600" y="304801"/>
            <a:ext cx="6629400" cy="990599"/>
          </a:xfrm>
          <a:solidFill>
            <a:schemeClr val="bg2">
              <a:lumMod val="75000"/>
            </a:schemeClr>
          </a:solidFill>
          <a:scene3d>
            <a:camera prst="orthographicFront"/>
            <a:lightRig rig="threePt" dir="t"/>
          </a:scene3d>
          <a:sp3d prstMaterial="metal">
            <a:bevelT w="165100" prst="coolSlant"/>
          </a:sp3d>
        </p:spPr>
        <p:txBody>
          <a:bodyPr>
            <a:sp3d extrusionH="57150">
              <a:bevelT w="38100" h="38100" prst="relaxedInset"/>
            </a:sp3d>
          </a:bodyPr>
          <a:lstStyle/>
          <a:p>
            <a:r>
              <a:rPr lang="en-US" dirty="0"/>
              <a:t>Examples &amp; Explanations</a:t>
            </a:r>
          </a:p>
        </p:txBody>
      </p:sp>
      <p:sp>
        <p:nvSpPr>
          <p:cNvPr id="25" name="TextBox 24"/>
          <p:cNvSpPr txBox="1"/>
          <p:nvPr/>
        </p:nvSpPr>
        <p:spPr>
          <a:xfrm>
            <a:off x="228600" y="5712023"/>
            <a:ext cx="5035225" cy="307777"/>
          </a:xfrm>
          <a:prstGeom prst="rect">
            <a:avLst/>
          </a:prstGeom>
          <a:noFill/>
        </p:spPr>
        <p:txBody>
          <a:bodyPr wrap="none" rtlCol="0">
            <a:spAutoFit/>
          </a:bodyPr>
          <a:lstStyle/>
          <a:p>
            <a:r>
              <a:rPr lang="en-US" sz="1400" dirty="0" smtClean="0"/>
              <a:t>Adapted from </a:t>
            </a:r>
            <a:r>
              <a:rPr lang="en-US" sz="1400" i="1" dirty="0" smtClean="0"/>
              <a:t>Illustrative Mathematics</a:t>
            </a:r>
            <a:r>
              <a:rPr lang="en-US" sz="1400" dirty="0" smtClean="0"/>
              <a:t> G.SRT Seven Circle III</a:t>
            </a:r>
            <a:endParaRPr lang="en-US" sz="1400" dirty="0"/>
          </a:p>
        </p:txBody>
      </p:sp>
      <p:grpSp>
        <p:nvGrpSpPr>
          <p:cNvPr id="14" name="Group 13"/>
          <p:cNvGrpSpPr/>
          <p:nvPr/>
        </p:nvGrpSpPr>
        <p:grpSpPr>
          <a:xfrm>
            <a:off x="5029200" y="2590800"/>
            <a:ext cx="3733800" cy="3886200"/>
            <a:chOff x="5029200" y="2590800"/>
            <a:chExt cx="3733800" cy="3886200"/>
          </a:xfrm>
        </p:grpSpPr>
        <p:grpSp>
          <p:nvGrpSpPr>
            <p:cNvPr id="8" name="Group 7"/>
            <p:cNvGrpSpPr/>
            <p:nvPr/>
          </p:nvGrpSpPr>
          <p:grpSpPr>
            <a:xfrm>
              <a:off x="5029200" y="2590800"/>
              <a:ext cx="3733800" cy="3886200"/>
              <a:chOff x="5608320" y="2841427"/>
              <a:chExt cx="3154680" cy="3102173"/>
            </a:xfrm>
          </p:grpSpPr>
          <p:grpSp>
            <p:nvGrpSpPr>
              <p:cNvPr id="27" name="Group 26"/>
              <p:cNvGrpSpPr/>
              <p:nvPr/>
            </p:nvGrpSpPr>
            <p:grpSpPr>
              <a:xfrm>
                <a:off x="5608320" y="2841427"/>
                <a:ext cx="3154680" cy="3102173"/>
                <a:chOff x="0" y="0"/>
                <a:chExt cx="2720340" cy="2735580"/>
              </a:xfrm>
            </p:grpSpPr>
            <p:sp>
              <p:nvSpPr>
                <p:cNvPr id="28" name="Oval 27"/>
                <p:cNvSpPr/>
                <p:nvPr/>
              </p:nvSpPr>
              <p:spPr>
                <a:xfrm>
                  <a:off x="800100" y="0"/>
                  <a:ext cx="1120140" cy="112014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9" name="Oval 28"/>
                <p:cNvSpPr/>
                <p:nvPr/>
              </p:nvSpPr>
              <p:spPr>
                <a:xfrm>
                  <a:off x="800100" y="1615440"/>
                  <a:ext cx="1120140" cy="112014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0" name="Oval 29"/>
                <p:cNvSpPr/>
                <p:nvPr/>
              </p:nvSpPr>
              <p:spPr>
                <a:xfrm>
                  <a:off x="1600200" y="807720"/>
                  <a:ext cx="1120140" cy="112014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1" name="Oval 30"/>
                <p:cNvSpPr/>
                <p:nvPr/>
              </p:nvSpPr>
              <p:spPr>
                <a:xfrm>
                  <a:off x="0" y="807720"/>
                  <a:ext cx="1120140" cy="112014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2" name="Oval 31"/>
                <p:cNvSpPr>
                  <a:spLocks noChangeAspect="1"/>
                </p:cNvSpPr>
                <p:nvPr/>
              </p:nvSpPr>
              <p:spPr>
                <a:xfrm>
                  <a:off x="1120140" y="1135380"/>
                  <a:ext cx="474980" cy="47498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cxnSp>
            <p:nvCxnSpPr>
              <p:cNvPr id="7" name="Straight Connector 6"/>
              <p:cNvCxnSpPr>
                <a:stCxn id="28" idx="2"/>
                <a:endCxn id="28" idx="6"/>
              </p:cNvCxnSpPr>
              <p:nvPr/>
            </p:nvCxnSpPr>
            <p:spPr>
              <a:xfrm>
                <a:off x="6536167" y="3476552"/>
                <a:ext cx="1298986"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6553200" y="3429000"/>
              <a:ext cx="685800" cy="307777"/>
            </a:xfrm>
            <a:prstGeom prst="rect">
              <a:avLst/>
            </a:prstGeom>
            <a:noFill/>
          </p:spPr>
          <p:txBody>
            <a:bodyPr wrap="square" rtlCol="0">
              <a:spAutoFit/>
            </a:bodyPr>
            <a:lstStyle/>
            <a:p>
              <a:pPr algn="ctr"/>
              <a:r>
                <a:rPr lang="en-US" sz="1400" dirty="0" smtClean="0"/>
                <a:t>10 cm</a:t>
              </a:r>
              <a:endParaRPr lang="en-US" sz="1400" dirty="0"/>
            </a:p>
          </p:txBody>
        </p:sp>
      </p:grpSp>
    </p:spTree>
    <p:extLst>
      <p:ext uri="{BB962C8B-B14F-4D97-AF65-F5344CB8AC3E}">
        <p14:creationId xmlns:p14="http://schemas.microsoft.com/office/powerpoint/2010/main" val="1014009607"/>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1" y="1371600"/>
            <a:ext cx="8763000" cy="4648200"/>
          </a:xfrm>
        </p:spPr>
        <p:txBody>
          <a:bodyPr/>
          <a:lstStyle/>
          <a:p>
            <a:pPr algn="l"/>
            <a:r>
              <a:rPr lang="en-US" sz="2400" dirty="0" smtClean="0">
                <a:solidFill>
                  <a:schemeClr val="tx1"/>
                </a:solidFill>
              </a:rPr>
              <a:t>If four circles are placed around a central circle with diameter of 10 cm, as pictured below, what is the perimeter of the formed figure? </a:t>
            </a:r>
            <a:endParaRPr lang="en-US" dirty="0" smtClean="0">
              <a:solidFill>
                <a:schemeClr val="tx1"/>
              </a:solidFill>
            </a:endParaRPr>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543800" y="1524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304801"/>
            <a:ext cx="6324600" cy="990599"/>
          </a:xfrm>
          <a:solidFill>
            <a:schemeClr val="bg2">
              <a:lumMod val="75000"/>
            </a:schemeClr>
          </a:solidFill>
          <a:scene3d>
            <a:camera prst="orthographicFront"/>
            <a:lightRig rig="threePt" dir="t"/>
          </a:scene3d>
          <a:sp3d prstMaterial="metal">
            <a:bevelT w="165100" prst="coolSlant"/>
          </a:sp3d>
        </p:spPr>
        <p:txBody>
          <a:bodyPr>
            <a:sp3d extrusionH="57150">
              <a:bevelT w="38100" h="38100" prst="relaxedInset"/>
            </a:sp3d>
          </a:bodyPr>
          <a:lstStyle/>
          <a:p>
            <a:r>
              <a:rPr lang="en-US" dirty="0"/>
              <a:t>Examples &amp; Explanations</a:t>
            </a:r>
          </a:p>
        </p:txBody>
      </p:sp>
      <p:sp>
        <p:nvSpPr>
          <p:cNvPr id="25" name="TextBox 24"/>
          <p:cNvSpPr txBox="1"/>
          <p:nvPr/>
        </p:nvSpPr>
        <p:spPr>
          <a:xfrm>
            <a:off x="228600" y="5712023"/>
            <a:ext cx="5035225" cy="307777"/>
          </a:xfrm>
          <a:prstGeom prst="rect">
            <a:avLst/>
          </a:prstGeom>
          <a:noFill/>
        </p:spPr>
        <p:txBody>
          <a:bodyPr wrap="none" rtlCol="0">
            <a:spAutoFit/>
          </a:bodyPr>
          <a:lstStyle/>
          <a:p>
            <a:r>
              <a:rPr lang="en-US" sz="1400" dirty="0" smtClean="0"/>
              <a:t>Adapted from </a:t>
            </a:r>
            <a:r>
              <a:rPr lang="en-US" sz="1400" i="1" dirty="0" smtClean="0"/>
              <a:t>Illustrative Mathematics</a:t>
            </a:r>
            <a:r>
              <a:rPr lang="en-US" sz="1400" dirty="0" smtClean="0"/>
              <a:t> G.SRT Seven Circle III</a:t>
            </a:r>
            <a:endParaRPr lang="en-US" sz="1400" dirty="0"/>
          </a:p>
        </p:txBody>
      </p:sp>
      <p:grpSp>
        <p:nvGrpSpPr>
          <p:cNvPr id="17" name="Group 16"/>
          <p:cNvGrpSpPr/>
          <p:nvPr/>
        </p:nvGrpSpPr>
        <p:grpSpPr>
          <a:xfrm>
            <a:off x="5514975" y="2819400"/>
            <a:ext cx="2867025" cy="2895600"/>
            <a:chOff x="0" y="0"/>
            <a:chExt cx="2867025" cy="2895600"/>
          </a:xfrm>
        </p:grpSpPr>
        <p:sp>
          <p:nvSpPr>
            <p:cNvPr id="18" name="Rectangle 17"/>
            <p:cNvSpPr/>
            <p:nvPr/>
          </p:nvSpPr>
          <p:spPr>
            <a:xfrm>
              <a:off x="0" y="0"/>
              <a:ext cx="2867025" cy="2895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grpSp>
          <p:nvGrpSpPr>
            <p:cNvPr id="19" name="Group 18"/>
            <p:cNvGrpSpPr/>
            <p:nvPr/>
          </p:nvGrpSpPr>
          <p:grpSpPr>
            <a:xfrm>
              <a:off x="85725" y="76200"/>
              <a:ext cx="2720340" cy="2736849"/>
              <a:chOff x="0" y="0"/>
              <a:chExt cx="2720340" cy="2736849"/>
            </a:xfrm>
          </p:grpSpPr>
          <p:grpSp>
            <p:nvGrpSpPr>
              <p:cNvPr id="20" name="Group 19"/>
              <p:cNvGrpSpPr/>
              <p:nvPr/>
            </p:nvGrpSpPr>
            <p:grpSpPr>
              <a:xfrm>
                <a:off x="0" y="0"/>
                <a:ext cx="2720340" cy="2735580"/>
                <a:chOff x="0" y="0"/>
                <a:chExt cx="2720340" cy="2735580"/>
              </a:xfrm>
            </p:grpSpPr>
            <p:sp>
              <p:nvSpPr>
                <p:cNvPr id="33" name="Oval 32"/>
                <p:cNvSpPr/>
                <p:nvPr/>
              </p:nvSpPr>
              <p:spPr>
                <a:xfrm>
                  <a:off x="800100" y="0"/>
                  <a:ext cx="1120140" cy="112014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34" name="Oval 33"/>
                <p:cNvSpPr/>
                <p:nvPr/>
              </p:nvSpPr>
              <p:spPr>
                <a:xfrm>
                  <a:off x="800100" y="1615440"/>
                  <a:ext cx="1120140" cy="112014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35" name="Oval 34"/>
                <p:cNvSpPr/>
                <p:nvPr/>
              </p:nvSpPr>
              <p:spPr>
                <a:xfrm>
                  <a:off x="1600200" y="807720"/>
                  <a:ext cx="1120140" cy="112014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36" name="Oval 35"/>
                <p:cNvSpPr/>
                <p:nvPr/>
              </p:nvSpPr>
              <p:spPr>
                <a:xfrm>
                  <a:off x="0" y="807720"/>
                  <a:ext cx="1120140" cy="112014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37" name="Oval 36"/>
                <p:cNvSpPr>
                  <a:spLocks noChangeAspect="1"/>
                </p:cNvSpPr>
                <p:nvPr/>
              </p:nvSpPr>
              <p:spPr>
                <a:xfrm>
                  <a:off x="1120140" y="1135380"/>
                  <a:ext cx="474980" cy="47498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grpSp>
          <p:grpSp>
            <p:nvGrpSpPr>
              <p:cNvPr id="21" name="Group 20"/>
              <p:cNvGrpSpPr/>
              <p:nvPr/>
            </p:nvGrpSpPr>
            <p:grpSpPr>
              <a:xfrm>
                <a:off x="9525" y="9525"/>
                <a:ext cx="2705058" cy="2727324"/>
                <a:chOff x="0" y="0"/>
                <a:chExt cx="2705058" cy="2727324"/>
              </a:xfrm>
            </p:grpSpPr>
            <p:sp>
              <p:nvSpPr>
                <p:cNvPr id="22" name="Arc 21"/>
                <p:cNvSpPr/>
                <p:nvPr/>
              </p:nvSpPr>
              <p:spPr>
                <a:xfrm rot="8056740">
                  <a:off x="790575" y="2857"/>
                  <a:ext cx="1121410" cy="1115695"/>
                </a:xfrm>
                <a:prstGeom prst="arc">
                  <a:avLst/>
                </a:prstGeom>
                <a:ln w="25400" cap="rnd">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23" name="Arc 22"/>
                <p:cNvSpPr/>
                <p:nvPr/>
              </p:nvSpPr>
              <p:spPr>
                <a:xfrm rot="13543260" flipV="1">
                  <a:off x="790575" y="1612582"/>
                  <a:ext cx="1118235" cy="1111250"/>
                </a:xfrm>
                <a:prstGeom prst="arc">
                  <a:avLst/>
                </a:prstGeom>
                <a:ln w="25400" cap="rnd">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24" name="Arc 23"/>
                <p:cNvSpPr/>
                <p:nvPr/>
              </p:nvSpPr>
              <p:spPr>
                <a:xfrm rot="13456740">
                  <a:off x="1590675" y="802957"/>
                  <a:ext cx="1114383" cy="1118466"/>
                </a:xfrm>
                <a:prstGeom prst="arc">
                  <a:avLst/>
                </a:prstGeom>
                <a:ln w="25400" cap="rnd">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26" name="Arc 25"/>
                <p:cNvSpPr/>
                <p:nvPr/>
              </p:nvSpPr>
              <p:spPr>
                <a:xfrm rot="2656740">
                  <a:off x="0" y="802957"/>
                  <a:ext cx="1115929" cy="1107840"/>
                </a:xfrm>
                <a:prstGeom prst="arc">
                  <a:avLst/>
                </a:prstGeom>
                <a:ln w="25400" cap="rnd">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grpSp>
        </p:grpSp>
      </p:grpSp>
    </p:spTree>
    <p:extLst>
      <p:ext uri="{BB962C8B-B14F-4D97-AF65-F5344CB8AC3E}">
        <p14:creationId xmlns:p14="http://schemas.microsoft.com/office/powerpoint/2010/main" val="1802253845"/>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543800" y="1524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24"/>
          <p:cNvSpPr txBox="1"/>
          <p:nvPr/>
        </p:nvSpPr>
        <p:spPr>
          <a:xfrm>
            <a:off x="228600" y="5712023"/>
            <a:ext cx="5035225" cy="307777"/>
          </a:xfrm>
          <a:prstGeom prst="rect">
            <a:avLst/>
          </a:prstGeom>
          <a:noFill/>
        </p:spPr>
        <p:txBody>
          <a:bodyPr wrap="none" rtlCol="0">
            <a:spAutoFit/>
          </a:bodyPr>
          <a:lstStyle/>
          <a:p>
            <a:r>
              <a:rPr lang="en-US" sz="1400" dirty="0" smtClean="0"/>
              <a:t>Adapted from </a:t>
            </a:r>
            <a:r>
              <a:rPr lang="en-US" sz="1400" i="1" dirty="0" smtClean="0"/>
              <a:t>Illustrative Mathematics</a:t>
            </a:r>
            <a:r>
              <a:rPr lang="en-US" sz="1400" dirty="0" smtClean="0"/>
              <a:t> G.SRT Seven Circle III</a:t>
            </a:r>
            <a:endParaRPr lang="en-US" sz="1400" dirty="0"/>
          </a:p>
        </p:txBody>
      </p:sp>
      <p:grpSp>
        <p:nvGrpSpPr>
          <p:cNvPr id="18" name="Group 17"/>
          <p:cNvGrpSpPr/>
          <p:nvPr/>
        </p:nvGrpSpPr>
        <p:grpSpPr>
          <a:xfrm>
            <a:off x="1463357" y="1125220"/>
            <a:ext cx="6217285" cy="4607561"/>
            <a:chOff x="0" y="0"/>
            <a:chExt cx="6217285" cy="4608179"/>
          </a:xfrm>
        </p:grpSpPr>
        <p:grpSp>
          <p:nvGrpSpPr>
            <p:cNvPr id="19" name="Group 18"/>
            <p:cNvGrpSpPr/>
            <p:nvPr/>
          </p:nvGrpSpPr>
          <p:grpSpPr>
            <a:xfrm>
              <a:off x="0" y="219694"/>
              <a:ext cx="6217285" cy="4388485"/>
              <a:chOff x="0" y="0"/>
              <a:chExt cx="6217285" cy="4388485"/>
            </a:xfrm>
          </p:grpSpPr>
          <p:grpSp>
            <p:nvGrpSpPr>
              <p:cNvPr id="34" name="Group 33"/>
              <p:cNvGrpSpPr/>
              <p:nvPr/>
            </p:nvGrpSpPr>
            <p:grpSpPr>
              <a:xfrm>
                <a:off x="0" y="0"/>
                <a:ext cx="6217285" cy="4388485"/>
                <a:chOff x="0" y="0"/>
                <a:chExt cx="6217285" cy="4388485"/>
              </a:xfrm>
            </p:grpSpPr>
            <p:sp>
              <p:nvSpPr>
                <p:cNvPr id="36" name="Oval 35"/>
                <p:cNvSpPr/>
                <p:nvPr/>
              </p:nvSpPr>
              <p:spPr>
                <a:xfrm rot="2700000">
                  <a:off x="1828800" y="0"/>
                  <a:ext cx="2569464" cy="2569464"/>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37" name="Oval 36"/>
                <p:cNvSpPr/>
                <p:nvPr/>
              </p:nvSpPr>
              <p:spPr>
                <a:xfrm rot="2700000">
                  <a:off x="3648075" y="1819275"/>
                  <a:ext cx="2569210" cy="256921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45" name="Oval 44"/>
                <p:cNvSpPr/>
                <p:nvPr/>
              </p:nvSpPr>
              <p:spPr>
                <a:xfrm rot="2700000">
                  <a:off x="0" y="1819275"/>
                  <a:ext cx="2569210" cy="256921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grpSp>
          <p:sp>
            <p:nvSpPr>
              <p:cNvPr id="35" name="Oval 34"/>
              <p:cNvSpPr/>
              <p:nvPr/>
            </p:nvSpPr>
            <p:spPr>
              <a:xfrm>
                <a:off x="2590800" y="2571750"/>
                <a:ext cx="1028700" cy="10287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grpSp>
        <p:cxnSp>
          <p:nvCxnSpPr>
            <p:cNvPr id="20" name="Straight Connector 19"/>
            <p:cNvCxnSpPr/>
            <p:nvPr/>
          </p:nvCxnSpPr>
          <p:spPr>
            <a:xfrm flipV="1">
              <a:off x="3105397" y="831273"/>
              <a:ext cx="2499389" cy="24955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flipV="1">
              <a:off x="813459" y="1039091"/>
              <a:ext cx="2305050" cy="2286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1840675" y="1502229"/>
              <a:ext cx="254190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rot="2700000">
              <a:off x="3043052" y="3155867"/>
              <a:ext cx="137160" cy="137160"/>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24" name="Text Box 23"/>
            <p:cNvSpPr txBox="1"/>
            <p:nvPr/>
          </p:nvSpPr>
          <p:spPr>
            <a:xfrm>
              <a:off x="2962893" y="1282535"/>
              <a:ext cx="581891" cy="27907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1100" dirty="0">
                  <a:effectLst/>
                  <a:ea typeface="Calibri"/>
                  <a:cs typeface="Times New Roman"/>
                </a:rPr>
                <a:t>10</a:t>
              </a:r>
            </a:p>
          </p:txBody>
        </p:sp>
        <p:sp>
          <p:nvSpPr>
            <p:cNvPr id="26" name="Text Box 24"/>
            <p:cNvSpPr txBox="1"/>
            <p:nvPr/>
          </p:nvSpPr>
          <p:spPr>
            <a:xfrm>
              <a:off x="2784763" y="2510957"/>
              <a:ext cx="760021" cy="27907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100" dirty="0">
                  <a:effectLst/>
                  <a:ea typeface="Calibri"/>
                  <a:cs typeface="Times New Roman"/>
                </a:rPr>
                <a:t>(360 – </a:t>
              </a:r>
              <a:r>
                <a:rPr lang="en-US" sz="1100" i="1" dirty="0">
                  <a:effectLst/>
                  <a:ea typeface="Calibri"/>
                  <a:cs typeface="Times New Roman"/>
                </a:rPr>
                <a:t>x</a:t>
              </a:r>
              <a:r>
                <a:rPr lang="en-US" sz="1100" dirty="0">
                  <a:effectLst/>
                  <a:ea typeface="Calibri"/>
                  <a:cs typeface="Times New Roman"/>
                </a:rPr>
                <a:t>)</a:t>
              </a:r>
              <a:r>
                <a:rPr lang="en-US" sz="1100" dirty="0">
                  <a:effectLst/>
                  <a:ea typeface="Calibri"/>
                  <a:cs typeface="Calibri"/>
                </a:rPr>
                <a:t>°</a:t>
              </a:r>
              <a:endParaRPr lang="en-US" sz="1100" dirty="0">
                <a:effectLst/>
                <a:ea typeface="Calibri"/>
                <a:cs typeface="Times New Roman"/>
              </a:endParaRPr>
            </a:p>
          </p:txBody>
        </p:sp>
        <p:sp>
          <p:nvSpPr>
            <p:cNvPr id="33" name="Text Box 25"/>
            <p:cNvSpPr txBox="1"/>
            <p:nvPr/>
          </p:nvSpPr>
          <p:spPr>
            <a:xfrm>
              <a:off x="2844140" y="0"/>
              <a:ext cx="581891" cy="27907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100" i="1" dirty="0">
                  <a:effectLst/>
                  <a:ea typeface="Calibri"/>
                  <a:cs typeface="Times New Roman"/>
                </a:rPr>
                <a:t>x</a:t>
              </a:r>
              <a:r>
                <a:rPr lang="en-US" sz="1100" dirty="0">
                  <a:effectLst/>
                  <a:ea typeface="Calibri"/>
                  <a:cs typeface="Calibri"/>
                </a:rPr>
                <a:t>°</a:t>
              </a:r>
              <a:endParaRPr lang="en-US" sz="1100" dirty="0">
                <a:effectLst/>
                <a:ea typeface="Calibri"/>
                <a:cs typeface="Times New Roman"/>
              </a:endParaRPr>
            </a:p>
          </p:txBody>
        </p:sp>
      </p:grpSp>
      <p:sp>
        <p:nvSpPr>
          <p:cNvPr id="27" name="Title 1"/>
          <p:cNvSpPr txBox="1">
            <a:spLocks/>
          </p:cNvSpPr>
          <p:nvPr/>
        </p:nvSpPr>
        <p:spPr bwMode="auto">
          <a:xfrm>
            <a:off x="914400" y="304801"/>
            <a:ext cx="6324600" cy="990599"/>
          </a:xfrm>
          <a:prstGeom prst="rect">
            <a:avLst/>
          </a:prstGeom>
          <a:solidFill>
            <a:schemeClr val="bg2">
              <a:lumMod val="75000"/>
            </a:schemeClr>
          </a:solidFill>
          <a:ln w="9525">
            <a:noFill/>
            <a:miter lim="800000"/>
            <a:headEnd/>
            <a:tailEnd/>
          </a:ln>
          <a:scene3d>
            <a:camera prst="orthographicFront"/>
            <a:lightRig rig="threePt" dir="t"/>
          </a:scene3d>
          <a:sp3d prstMaterial="metal">
            <a:bevelT w="165100" prst="coolSlant"/>
          </a:sp3d>
        </p:spPr>
        <p:txBody>
          <a:bodyPr vert="horz" wrap="square" lIns="91440" tIns="45720" rIns="91440" bIns="45720" numCol="1" anchor="ctr" anchorCtr="0" compatLnSpc="1">
            <a:prstTxWarp prst="textNoShape">
              <a:avLst/>
            </a:prstTxWarp>
            <a:sp3d extrusionH="57150">
              <a:bevelT w="38100" h="38100" prst="relaxedInset"/>
            </a:sp3d>
          </a:bodyPr>
          <a:lstStyle>
            <a:lvl1pPr algn="ctr" rtl="0" fontAlgn="base">
              <a:spcBef>
                <a:spcPct val="0"/>
              </a:spcBef>
              <a:spcAft>
                <a:spcPct val="0"/>
              </a:spcAft>
              <a:defRPr sz="4400" b="1" kern="1200">
                <a:solidFill>
                  <a:schemeClr val="tx1"/>
                </a:solidFill>
                <a:latin typeface="+mj-lt"/>
                <a:ea typeface="+mj-ea"/>
                <a:cs typeface="+mj-cs"/>
              </a:defRPr>
            </a:lvl1pPr>
            <a:lvl2pPr algn="ctr" rtl="0" fontAlgn="base">
              <a:spcBef>
                <a:spcPct val="0"/>
              </a:spcBef>
              <a:spcAft>
                <a:spcPct val="0"/>
              </a:spcAft>
              <a:defRPr sz="4400" b="1">
                <a:solidFill>
                  <a:schemeClr val="tx1"/>
                </a:solidFill>
                <a:latin typeface="Calibri" pitchFamily="34" charset="0"/>
              </a:defRPr>
            </a:lvl2pPr>
            <a:lvl3pPr algn="ctr" rtl="0" fontAlgn="base">
              <a:spcBef>
                <a:spcPct val="0"/>
              </a:spcBef>
              <a:spcAft>
                <a:spcPct val="0"/>
              </a:spcAft>
              <a:defRPr sz="4400" b="1">
                <a:solidFill>
                  <a:schemeClr val="tx1"/>
                </a:solidFill>
                <a:latin typeface="Calibri" pitchFamily="34" charset="0"/>
              </a:defRPr>
            </a:lvl3pPr>
            <a:lvl4pPr algn="ctr" rtl="0" fontAlgn="base">
              <a:spcBef>
                <a:spcPct val="0"/>
              </a:spcBef>
              <a:spcAft>
                <a:spcPct val="0"/>
              </a:spcAft>
              <a:defRPr sz="4400" b="1">
                <a:solidFill>
                  <a:schemeClr val="tx1"/>
                </a:solidFill>
                <a:latin typeface="Calibri" pitchFamily="34" charset="0"/>
              </a:defRPr>
            </a:lvl4pPr>
            <a:lvl5pPr algn="ctr" rtl="0" fontAlgn="base">
              <a:spcBef>
                <a:spcPct val="0"/>
              </a:spcBef>
              <a:spcAft>
                <a:spcPct val="0"/>
              </a:spcAft>
              <a:defRPr sz="4400" b="1">
                <a:solidFill>
                  <a:schemeClr val="tx1"/>
                </a:solidFill>
                <a:latin typeface="Calibri" pitchFamily="34" charset="0"/>
              </a:defRPr>
            </a:lvl5pPr>
            <a:lvl6pPr marL="457200" algn="ctr" rtl="0" eaLnBrk="1" fontAlgn="base" hangingPunct="1">
              <a:spcBef>
                <a:spcPct val="0"/>
              </a:spcBef>
              <a:spcAft>
                <a:spcPct val="0"/>
              </a:spcAft>
              <a:defRPr sz="4400" b="1">
                <a:solidFill>
                  <a:schemeClr val="tx1"/>
                </a:solidFill>
                <a:latin typeface="Calibri" pitchFamily="34" charset="0"/>
              </a:defRPr>
            </a:lvl6pPr>
            <a:lvl7pPr marL="914400" algn="ctr" rtl="0" eaLnBrk="1" fontAlgn="base" hangingPunct="1">
              <a:spcBef>
                <a:spcPct val="0"/>
              </a:spcBef>
              <a:spcAft>
                <a:spcPct val="0"/>
              </a:spcAft>
              <a:defRPr sz="4400" b="1">
                <a:solidFill>
                  <a:schemeClr val="tx1"/>
                </a:solidFill>
                <a:latin typeface="Calibri" pitchFamily="34" charset="0"/>
              </a:defRPr>
            </a:lvl7pPr>
            <a:lvl8pPr marL="1371600" algn="ctr" rtl="0" eaLnBrk="1" fontAlgn="base" hangingPunct="1">
              <a:spcBef>
                <a:spcPct val="0"/>
              </a:spcBef>
              <a:spcAft>
                <a:spcPct val="0"/>
              </a:spcAft>
              <a:defRPr sz="4400" b="1">
                <a:solidFill>
                  <a:schemeClr val="tx1"/>
                </a:solidFill>
                <a:latin typeface="Calibri" pitchFamily="34" charset="0"/>
              </a:defRPr>
            </a:lvl8pPr>
            <a:lvl9pPr marL="1828800" algn="ctr" rtl="0" eaLnBrk="1" fontAlgn="base" hangingPunct="1">
              <a:spcBef>
                <a:spcPct val="0"/>
              </a:spcBef>
              <a:spcAft>
                <a:spcPct val="0"/>
              </a:spcAft>
              <a:defRPr sz="4400" b="1">
                <a:solidFill>
                  <a:schemeClr val="tx1"/>
                </a:solidFill>
                <a:latin typeface="Calibri" pitchFamily="34" charset="0"/>
              </a:defRPr>
            </a:lvl9pPr>
          </a:lstStyle>
          <a:p>
            <a:r>
              <a:rPr lang="en-US" dirty="0" smtClean="0"/>
              <a:t>Examples &amp; Explanations</a:t>
            </a:r>
            <a:endParaRPr lang="en-US" dirty="0"/>
          </a:p>
        </p:txBody>
      </p:sp>
    </p:spTree>
    <p:extLst>
      <p:ext uri="{BB962C8B-B14F-4D97-AF65-F5344CB8AC3E}">
        <p14:creationId xmlns:p14="http://schemas.microsoft.com/office/powerpoint/2010/main" val="321889527"/>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543800" y="1524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24"/>
          <p:cNvSpPr txBox="1"/>
          <p:nvPr/>
        </p:nvSpPr>
        <p:spPr>
          <a:xfrm>
            <a:off x="228600" y="5712023"/>
            <a:ext cx="5035225" cy="307777"/>
          </a:xfrm>
          <a:prstGeom prst="rect">
            <a:avLst/>
          </a:prstGeom>
          <a:noFill/>
        </p:spPr>
        <p:txBody>
          <a:bodyPr wrap="none" rtlCol="0">
            <a:spAutoFit/>
          </a:bodyPr>
          <a:lstStyle/>
          <a:p>
            <a:r>
              <a:rPr lang="en-US" sz="1400" dirty="0" smtClean="0"/>
              <a:t>Adapted from </a:t>
            </a:r>
            <a:r>
              <a:rPr lang="en-US" sz="1400" i="1" dirty="0" smtClean="0"/>
              <a:t>Illustrative Mathematics</a:t>
            </a:r>
            <a:r>
              <a:rPr lang="en-US" sz="1400" dirty="0" smtClean="0"/>
              <a:t> G.SRT Seven Circle III</a:t>
            </a:r>
            <a:endParaRPr lang="en-US" sz="1400" dirty="0"/>
          </a:p>
        </p:txBody>
      </p:sp>
      <p:grpSp>
        <p:nvGrpSpPr>
          <p:cNvPr id="27" name="Group 26"/>
          <p:cNvGrpSpPr/>
          <p:nvPr/>
        </p:nvGrpSpPr>
        <p:grpSpPr>
          <a:xfrm>
            <a:off x="5334000" y="1447800"/>
            <a:ext cx="3576003" cy="2765202"/>
            <a:chOff x="0" y="-200082"/>
            <a:chExt cx="6217285" cy="4808261"/>
          </a:xfrm>
        </p:grpSpPr>
        <p:grpSp>
          <p:nvGrpSpPr>
            <p:cNvPr id="28" name="Group 27"/>
            <p:cNvGrpSpPr/>
            <p:nvPr/>
          </p:nvGrpSpPr>
          <p:grpSpPr>
            <a:xfrm>
              <a:off x="0" y="219694"/>
              <a:ext cx="6217285" cy="4388485"/>
              <a:chOff x="0" y="0"/>
              <a:chExt cx="6217285" cy="4388485"/>
            </a:xfrm>
          </p:grpSpPr>
          <p:grpSp>
            <p:nvGrpSpPr>
              <p:cNvPr id="41" name="Group 40"/>
              <p:cNvGrpSpPr/>
              <p:nvPr/>
            </p:nvGrpSpPr>
            <p:grpSpPr>
              <a:xfrm>
                <a:off x="0" y="0"/>
                <a:ext cx="6217285" cy="4388485"/>
                <a:chOff x="0" y="0"/>
                <a:chExt cx="6217285" cy="4388485"/>
              </a:xfrm>
            </p:grpSpPr>
            <p:sp>
              <p:nvSpPr>
                <p:cNvPr id="43" name="Oval 42"/>
                <p:cNvSpPr/>
                <p:nvPr/>
              </p:nvSpPr>
              <p:spPr>
                <a:xfrm rot="2700000">
                  <a:off x="1828800" y="0"/>
                  <a:ext cx="2569464" cy="2569464"/>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44" name="Oval 43"/>
                <p:cNvSpPr/>
                <p:nvPr/>
              </p:nvSpPr>
              <p:spPr>
                <a:xfrm rot="2700000">
                  <a:off x="3648075" y="1819275"/>
                  <a:ext cx="2569210" cy="256921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46" name="Oval 45"/>
                <p:cNvSpPr/>
                <p:nvPr/>
              </p:nvSpPr>
              <p:spPr>
                <a:xfrm rot="2700000">
                  <a:off x="0" y="1819275"/>
                  <a:ext cx="2569210" cy="256921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grpSp>
          <p:sp>
            <p:nvSpPr>
              <p:cNvPr id="42" name="Oval 41"/>
              <p:cNvSpPr/>
              <p:nvPr/>
            </p:nvSpPr>
            <p:spPr>
              <a:xfrm>
                <a:off x="2590800" y="2571750"/>
                <a:ext cx="1028700" cy="10287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grpSp>
        <p:cxnSp>
          <p:nvCxnSpPr>
            <p:cNvPr id="29" name="Straight Connector 28"/>
            <p:cNvCxnSpPr/>
            <p:nvPr/>
          </p:nvCxnSpPr>
          <p:spPr>
            <a:xfrm flipV="1">
              <a:off x="3105397" y="831273"/>
              <a:ext cx="2499389" cy="24955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H="1" flipV="1">
              <a:off x="813459" y="1039091"/>
              <a:ext cx="2305050" cy="2286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1840675" y="1502229"/>
              <a:ext cx="254190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Rectangle 31"/>
            <p:cNvSpPr/>
            <p:nvPr/>
          </p:nvSpPr>
          <p:spPr>
            <a:xfrm rot="2700000">
              <a:off x="3043052" y="3155867"/>
              <a:ext cx="137160" cy="137160"/>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38" name="Text Box 23"/>
            <p:cNvSpPr txBox="1"/>
            <p:nvPr/>
          </p:nvSpPr>
          <p:spPr>
            <a:xfrm>
              <a:off x="2862649" y="1145109"/>
              <a:ext cx="581891" cy="509811"/>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1100" dirty="0">
                  <a:effectLst/>
                  <a:ea typeface="Calibri"/>
                  <a:cs typeface="Times New Roman"/>
                </a:rPr>
                <a:t>10</a:t>
              </a:r>
            </a:p>
          </p:txBody>
        </p:sp>
        <p:sp>
          <p:nvSpPr>
            <p:cNvPr id="39" name="Text Box 24"/>
            <p:cNvSpPr txBox="1"/>
            <p:nvPr/>
          </p:nvSpPr>
          <p:spPr>
            <a:xfrm>
              <a:off x="2517164" y="2379020"/>
              <a:ext cx="1251186" cy="46840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100" dirty="0">
                  <a:effectLst/>
                  <a:ea typeface="Calibri"/>
                  <a:cs typeface="Times New Roman"/>
                </a:rPr>
                <a:t>(360 – </a:t>
              </a:r>
              <a:r>
                <a:rPr lang="en-US" sz="1100" i="1" dirty="0">
                  <a:effectLst/>
                  <a:ea typeface="Calibri"/>
                  <a:cs typeface="Times New Roman"/>
                </a:rPr>
                <a:t>x</a:t>
              </a:r>
              <a:r>
                <a:rPr lang="en-US" sz="1100" dirty="0">
                  <a:effectLst/>
                  <a:ea typeface="Calibri"/>
                  <a:cs typeface="Times New Roman"/>
                </a:rPr>
                <a:t>)</a:t>
              </a:r>
              <a:r>
                <a:rPr lang="en-US" sz="1100" dirty="0">
                  <a:effectLst/>
                  <a:ea typeface="Calibri"/>
                  <a:cs typeface="Calibri"/>
                </a:rPr>
                <a:t>°</a:t>
              </a:r>
              <a:endParaRPr lang="en-US" sz="1100" dirty="0">
                <a:effectLst/>
                <a:ea typeface="Calibri"/>
                <a:cs typeface="Times New Roman"/>
              </a:endParaRPr>
            </a:p>
          </p:txBody>
        </p:sp>
        <p:sp>
          <p:nvSpPr>
            <p:cNvPr id="40" name="Text Box 25"/>
            <p:cNvSpPr txBox="1"/>
            <p:nvPr/>
          </p:nvSpPr>
          <p:spPr>
            <a:xfrm>
              <a:off x="2844139" y="-200082"/>
              <a:ext cx="581891" cy="39750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100" i="1" dirty="0">
                  <a:effectLst/>
                  <a:ea typeface="Calibri"/>
                  <a:cs typeface="Times New Roman"/>
                </a:rPr>
                <a:t>x</a:t>
              </a:r>
              <a:r>
                <a:rPr lang="en-US" sz="1100" dirty="0">
                  <a:effectLst/>
                  <a:ea typeface="Calibri"/>
                  <a:cs typeface="Calibri"/>
                </a:rPr>
                <a:t>°</a:t>
              </a:r>
              <a:endParaRPr lang="en-US" sz="1100" dirty="0">
                <a:effectLst/>
                <a:ea typeface="Calibri"/>
                <a:cs typeface="Times New Roman"/>
              </a:endParaRPr>
            </a:p>
          </p:txBody>
        </p:sp>
      </p:grpSp>
      <mc:AlternateContent xmlns:mc="http://schemas.openxmlformats.org/markup-compatibility/2006" xmlns:a14="http://schemas.microsoft.com/office/drawing/2010/main">
        <mc:Choice Requires="a14">
          <p:sp>
            <p:nvSpPr>
              <p:cNvPr id="3" name="Rectangle 2"/>
              <p:cNvSpPr/>
              <p:nvPr/>
            </p:nvSpPr>
            <p:spPr>
              <a:xfrm>
                <a:off x="533401" y="1383102"/>
                <a:ext cx="8024310" cy="2226379"/>
              </a:xfrm>
              <a:prstGeom prst="rect">
                <a:avLst/>
              </a:prstGeom>
            </p:spPr>
            <p:txBody>
              <a:bodyPr wrap="square">
                <a:spAutoFit/>
              </a:bodyPr>
              <a:lstStyle/>
              <a:p>
                <a:pPr marL="514350">
                  <a:spcBef>
                    <a:spcPts val="0"/>
                  </a:spcBef>
                </a:pPr>
                <a14:m>
                  <m:oMathPara xmlns:m="http://schemas.openxmlformats.org/officeDocument/2006/math">
                    <m:oMathParaPr>
                      <m:jc m:val="left"/>
                    </m:oMathParaPr>
                    <m:oMath xmlns:m="http://schemas.openxmlformats.org/officeDocument/2006/math">
                      <m:r>
                        <a:rPr lang="en-US" sz="3200" i="1">
                          <a:latin typeface="Cambria Math"/>
                        </a:rPr>
                        <m:t>90=</m:t>
                      </m:r>
                      <m:box>
                        <m:boxPr>
                          <m:ctrlPr>
                            <a:rPr lang="en-US" sz="3200" i="1">
                              <a:latin typeface="Cambria Math"/>
                            </a:rPr>
                          </m:ctrlPr>
                        </m:boxPr>
                        <m:e>
                          <m:argPr>
                            <m:argSz m:val="-1"/>
                          </m:argPr>
                          <m:f>
                            <m:fPr>
                              <m:ctrlPr>
                                <a:rPr lang="en-US" sz="3200" i="1">
                                  <a:latin typeface="Cambria Math"/>
                                </a:rPr>
                              </m:ctrlPr>
                            </m:fPr>
                            <m:num>
                              <m:r>
                                <a:rPr lang="en-US" sz="3200" i="1">
                                  <a:latin typeface="Cambria Math"/>
                                </a:rPr>
                                <m:t>1</m:t>
                              </m:r>
                            </m:num>
                            <m:den>
                              <m:r>
                                <a:rPr lang="en-US" sz="3200" i="1">
                                  <a:latin typeface="Cambria Math"/>
                                </a:rPr>
                                <m:t>2</m:t>
                              </m:r>
                            </m:den>
                          </m:f>
                          <m:r>
                            <a:rPr lang="en-US" sz="3200" i="1">
                              <a:latin typeface="Cambria Math"/>
                            </a:rPr>
                            <m:t>(</m:t>
                          </m:r>
                          <m:r>
                            <a:rPr lang="en-US" sz="3200" i="1">
                              <a:latin typeface="Cambria Math"/>
                            </a:rPr>
                            <m:t>𝑥</m:t>
                          </m:r>
                          <m:r>
                            <a:rPr lang="en-US" sz="3200" i="1">
                              <a:latin typeface="Cambria Math"/>
                            </a:rPr>
                            <m:t>−(360−</m:t>
                          </m:r>
                          <m:r>
                            <a:rPr lang="en-US" sz="3200" i="1">
                              <a:latin typeface="Cambria Math"/>
                            </a:rPr>
                            <m:t>𝑥</m:t>
                          </m:r>
                          <m:r>
                            <a:rPr lang="en-US" sz="3200" i="1">
                              <a:latin typeface="Cambria Math"/>
                            </a:rPr>
                            <m:t>)</m:t>
                          </m:r>
                        </m:e>
                      </m:box>
                    </m:oMath>
                  </m:oMathPara>
                </a14:m>
                <a:endParaRPr lang="en-US" sz="3200" dirty="0"/>
              </a:p>
              <a:p>
                <a:pPr marL="514350">
                  <a:spcBef>
                    <a:spcPts val="0"/>
                  </a:spcBef>
                </a:pPr>
                <a14:m>
                  <m:oMathPara xmlns:m="http://schemas.openxmlformats.org/officeDocument/2006/math">
                    <m:oMathParaPr>
                      <m:jc m:val="left"/>
                    </m:oMathParaPr>
                    <m:oMath xmlns:m="http://schemas.openxmlformats.org/officeDocument/2006/math">
                      <m:r>
                        <a:rPr lang="en-US" sz="3200" i="1">
                          <a:latin typeface="Cambria Math"/>
                        </a:rPr>
                        <m:t>90=</m:t>
                      </m:r>
                      <m:box>
                        <m:boxPr>
                          <m:ctrlPr>
                            <a:rPr lang="en-US" sz="3200" i="1">
                              <a:latin typeface="Cambria Math"/>
                            </a:rPr>
                          </m:ctrlPr>
                        </m:boxPr>
                        <m:e>
                          <m:argPr>
                            <m:argSz m:val="-1"/>
                          </m:argPr>
                          <m:f>
                            <m:fPr>
                              <m:ctrlPr>
                                <a:rPr lang="en-US" sz="3200" i="1">
                                  <a:latin typeface="Cambria Math"/>
                                </a:rPr>
                              </m:ctrlPr>
                            </m:fPr>
                            <m:num>
                              <m:r>
                                <a:rPr lang="en-US" sz="3200" i="1">
                                  <a:latin typeface="Cambria Math"/>
                                </a:rPr>
                                <m:t>1</m:t>
                              </m:r>
                            </m:num>
                            <m:den>
                              <m:r>
                                <a:rPr lang="en-US" sz="3200" i="1">
                                  <a:latin typeface="Cambria Math"/>
                                </a:rPr>
                                <m:t>2</m:t>
                              </m:r>
                            </m:den>
                          </m:f>
                          <m:r>
                            <a:rPr lang="en-US" sz="3200" i="1">
                              <a:latin typeface="Cambria Math"/>
                            </a:rPr>
                            <m:t>(2</m:t>
                          </m:r>
                          <m:r>
                            <a:rPr lang="en-US" sz="3200" i="1">
                              <a:latin typeface="Cambria Math"/>
                            </a:rPr>
                            <m:t>𝑥</m:t>
                          </m:r>
                          <m:r>
                            <a:rPr lang="en-US" sz="3200" i="1">
                              <a:latin typeface="Cambria Math"/>
                            </a:rPr>
                            <m:t>−360)</m:t>
                          </m:r>
                        </m:e>
                      </m:box>
                    </m:oMath>
                  </m:oMathPara>
                </a14:m>
                <a:endParaRPr lang="en-US" sz="3200" dirty="0"/>
              </a:p>
              <a:p>
                <a:pPr marL="514350">
                  <a:spcBef>
                    <a:spcPts val="0"/>
                  </a:spcBef>
                </a:pPr>
                <a14:m>
                  <m:oMathPara xmlns:m="http://schemas.openxmlformats.org/officeDocument/2006/math">
                    <m:oMathParaPr>
                      <m:jc m:val="left"/>
                    </m:oMathParaPr>
                    <m:oMath xmlns:m="http://schemas.openxmlformats.org/officeDocument/2006/math">
                      <m:r>
                        <a:rPr lang="en-US" sz="3200" i="1">
                          <a:latin typeface="Cambria Math"/>
                        </a:rPr>
                        <m:t>90=</m:t>
                      </m:r>
                      <m:r>
                        <a:rPr lang="en-US" sz="3200" i="1">
                          <a:latin typeface="Cambria Math"/>
                        </a:rPr>
                        <m:t>𝑥</m:t>
                      </m:r>
                      <m:r>
                        <a:rPr lang="en-US" sz="3200" i="1">
                          <a:latin typeface="Cambria Math"/>
                        </a:rPr>
                        <m:t>−180</m:t>
                      </m:r>
                    </m:oMath>
                  </m:oMathPara>
                </a14:m>
                <a:endParaRPr lang="en-US" sz="3200" dirty="0"/>
              </a:p>
              <a:p>
                <a:pPr marL="514350">
                  <a:spcBef>
                    <a:spcPts val="0"/>
                  </a:spcBef>
                </a:pPr>
                <a14:m>
                  <m:oMathPara xmlns:m="http://schemas.openxmlformats.org/officeDocument/2006/math">
                    <m:oMathParaPr>
                      <m:jc m:val="left"/>
                    </m:oMathParaPr>
                    <m:oMath xmlns:m="http://schemas.openxmlformats.org/officeDocument/2006/math">
                      <m:r>
                        <a:rPr lang="en-US" sz="3200" i="1">
                          <a:latin typeface="Cambria Math"/>
                        </a:rPr>
                        <m:t>270=</m:t>
                      </m:r>
                      <m:r>
                        <a:rPr lang="en-US" sz="3200" i="1">
                          <a:latin typeface="Cambria Math"/>
                        </a:rPr>
                        <m:t>𝑥</m:t>
                      </m:r>
                    </m:oMath>
                  </m:oMathPara>
                </a14:m>
                <a:endParaRPr lang="en-US" sz="3200" dirty="0"/>
              </a:p>
            </p:txBody>
          </p:sp>
        </mc:Choice>
        <mc:Fallback xmlns="">
          <p:sp>
            <p:nvSpPr>
              <p:cNvPr id="3" name="Rectangle 2"/>
              <p:cNvSpPr>
                <a:spLocks noRot="1" noChangeAspect="1" noMove="1" noResize="1" noEditPoints="1" noAdjustHandles="1" noChangeArrowheads="1" noChangeShapeType="1" noTextEdit="1"/>
              </p:cNvSpPr>
              <p:nvPr/>
            </p:nvSpPr>
            <p:spPr>
              <a:xfrm>
                <a:off x="533401" y="1383102"/>
                <a:ext cx="8024310" cy="2226379"/>
              </a:xfrm>
              <a:prstGeom prst="rect">
                <a:avLst/>
              </a:prstGeom>
              <a:blipFill rotWithShape="1">
                <a:blip r:embed="rId4"/>
                <a:stretch>
                  <a:fillRect/>
                </a:stretch>
              </a:blipFill>
            </p:spPr>
            <p:txBody>
              <a:bodyPr/>
              <a:lstStyle/>
              <a:p>
                <a:r>
                  <a:rPr lang="en-US">
                    <a:noFill/>
                  </a:rPr>
                  <a:t> </a:t>
                </a:r>
              </a:p>
            </p:txBody>
          </p:sp>
        </mc:Fallback>
      </mc:AlternateContent>
      <p:sp>
        <p:nvSpPr>
          <p:cNvPr id="21" name="Title 1"/>
          <p:cNvSpPr txBox="1">
            <a:spLocks/>
          </p:cNvSpPr>
          <p:nvPr/>
        </p:nvSpPr>
        <p:spPr bwMode="auto">
          <a:xfrm>
            <a:off x="914400" y="304801"/>
            <a:ext cx="6324600" cy="990599"/>
          </a:xfrm>
          <a:prstGeom prst="rect">
            <a:avLst/>
          </a:prstGeom>
          <a:solidFill>
            <a:schemeClr val="bg2">
              <a:lumMod val="75000"/>
            </a:schemeClr>
          </a:solidFill>
          <a:ln w="9525">
            <a:noFill/>
            <a:miter lim="800000"/>
            <a:headEnd/>
            <a:tailEnd/>
          </a:ln>
          <a:scene3d>
            <a:camera prst="orthographicFront"/>
            <a:lightRig rig="threePt" dir="t"/>
          </a:scene3d>
          <a:sp3d prstMaterial="metal">
            <a:bevelT w="165100" prst="coolSlant"/>
          </a:sp3d>
        </p:spPr>
        <p:txBody>
          <a:bodyPr vert="horz" wrap="square" lIns="91440" tIns="45720" rIns="91440" bIns="45720" numCol="1" anchor="ctr" anchorCtr="0" compatLnSpc="1">
            <a:prstTxWarp prst="textNoShape">
              <a:avLst/>
            </a:prstTxWarp>
            <a:sp3d extrusionH="57150">
              <a:bevelT w="38100" h="38100" prst="relaxedInset"/>
            </a:sp3d>
          </a:bodyPr>
          <a:lstStyle>
            <a:lvl1pPr algn="ctr" rtl="0" fontAlgn="base">
              <a:spcBef>
                <a:spcPct val="0"/>
              </a:spcBef>
              <a:spcAft>
                <a:spcPct val="0"/>
              </a:spcAft>
              <a:defRPr sz="4400" b="1" kern="1200">
                <a:solidFill>
                  <a:schemeClr val="tx1"/>
                </a:solidFill>
                <a:latin typeface="+mj-lt"/>
                <a:ea typeface="+mj-ea"/>
                <a:cs typeface="+mj-cs"/>
              </a:defRPr>
            </a:lvl1pPr>
            <a:lvl2pPr algn="ctr" rtl="0" fontAlgn="base">
              <a:spcBef>
                <a:spcPct val="0"/>
              </a:spcBef>
              <a:spcAft>
                <a:spcPct val="0"/>
              </a:spcAft>
              <a:defRPr sz="4400" b="1">
                <a:solidFill>
                  <a:schemeClr val="tx1"/>
                </a:solidFill>
                <a:latin typeface="Calibri" pitchFamily="34" charset="0"/>
              </a:defRPr>
            </a:lvl2pPr>
            <a:lvl3pPr algn="ctr" rtl="0" fontAlgn="base">
              <a:spcBef>
                <a:spcPct val="0"/>
              </a:spcBef>
              <a:spcAft>
                <a:spcPct val="0"/>
              </a:spcAft>
              <a:defRPr sz="4400" b="1">
                <a:solidFill>
                  <a:schemeClr val="tx1"/>
                </a:solidFill>
                <a:latin typeface="Calibri" pitchFamily="34" charset="0"/>
              </a:defRPr>
            </a:lvl3pPr>
            <a:lvl4pPr algn="ctr" rtl="0" fontAlgn="base">
              <a:spcBef>
                <a:spcPct val="0"/>
              </a:spcBef>
              <a:spcAft>
                <a:spcPct val="0"/>
              </a:spcAft>
              <a:defRPr sz="4400" b="1">
                <a:solidFill>
                  <a:schemeClr val="tx1"/>
                </a:solidFill>
                <a:latin typeface="Calibri" pitchFamily="34" charset="0"/>
              </a:defRPr>
            </a:lvl4pPr>
            <a:lvl5pPr algn="ctr" rtl="0" fontAlgn="base">
              <a:spcBef>
                <a:spcPct val="0"/>
              </a:spcBef>
              <a:spcAft>
                <a:spcPct val="0"/>
              </a:spcAft>
              <a:defRPr sz="4400" b="1">
                <a:solidFill>
                  <a:schemeClr val="tx1"/>
                </a:solidFill>
                <a:latin typeface="Calibri" pitchFamily="34" charset="0"/>
              </a:defRPr>
            </a:lvl5pPr>
            <a:lvl6pPr marL="457200" algn="ctr" rtl="0" eaLnBrk="1" fontAlgn="base" hangingPunct="1">
              <a:spcBef>
                <a:spcPct val="0"/>
              </a:spcBef>
              <a:spcAft>
                <a:spcPct val="0"/>
              </a:spcAft>
              <a:defRPr sz="4400" b="1">
                <a:solidFill>
                  <a:schemeClr val="tx1"/>
                </a:solidFill>
                <a:latin typeface="Calibri" pitchFamily="34" charset="0"/>
              </a:defRPr>
            </a:lvl6pPr>
            <a:lvl7pPr marL="914400" algn="ctr" rtl="0" eaLnBrk="1" fontAlgn="base" hangingPunct="1">
              <a:spcBef>
                <a:spcPct val="0"/>
              </a:spcBef>
              <a:spcAft>
                <a:spcPct val="0"/>
              </a:spcAft>
              <a:defRPr sz="4400" b="1">
                <a:solidFill>
                  <a:schemeClr val="tx1"/>
                </a:solidFill>
                <a:latin typeface="Calibri" pitchFamily="34" charset="0"/>
              </a:defRPr>
            </a:lvl7pPr>
            <a:lvl8pPr marL="1371600" algn="ctr" rtl="0" eaLnBrk="1" fontAlgn="base" hangingPunct="1">
              <a:spcBef>
                <a:spcPct val="0"/>
              </a:spcBef>
              <a:spcAft>
                <a:spcPct val="0"/>
              </a:spcAft>
              <a:defRPr sz="4400" b="1">
                <a:solidFill>
                  <a:schemeClr val="tx1"/>
                </a:solidFill>
                <a:latin typeface="Calibri" pitchFamily="34" charset="0"/>
              </a:defRPr>
            </a:lvl8pPr>
            <a:lvl9pPr marL="1828800" algn="ctr" rtl="0" eaLnBrk="1" fontAlgn="base" hangingPunct="1">
              <a:spcBef>
                <a:spcPct val="0"/>
              </a:spcBef>
              <a:spcAft>
                <a:spcPct val="0"/>
              </a:spcAft>
              <a:defRPr sz="4400" b="1">
                <a:solidFill>
                  <a:schemeClr val="tx1"/>
                </a:solidFill>
                <a:latin typeface="Calibri" pitchFamily="34" charset="0"/>
              </a:defRPr>
            </a:lvl9pPr>
          </a:lstStyle>
          <a:p>
            <a:r>
              <a:rPr lang="en-US" dirty="0" smtClean="0"/>
              <a:t>Examples &amp; Explanations</a:t>
            </a:r>
            <a:endParaRPr lang="en-US" dirty="0"/>
          </a:p>
        </p:txBody>
      </p:sp>
    </p:spTree>
    <p:extLst>
      <p:ext uri="{BB962C8B-B14F-4D97-AF65-F5344CB8AC3E}">
        <p14:creationId xmlns:p14="http://schemas.microsoft.com/office/powerpoint/2010/main" val="1438323971"/>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543800" y="1524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24"/>
          <p:cNvSpPr txBox="1"/>
          <p:nvPr/>
        </p:nvSpPr>
        <p:spPr>
          <a:xfrm>
            <a:off x="228600" y="5712023"/>
            <a:ext cx="5035225" cy="307777"/>
          </a:xfrm>
          <a:prstGeom prst="rect">
            <a:avLst/>
          </a:prstGeom>
          <a:noFill/>
        </p:spPr>
        <p:txBody>
          <a:bodyPr wrap="none" rtlCol="0">
            <a:spAutoFit/>
          </a:bodyPr>
          <a:lstStyle/>
          <a:p>
            <a:r>
              <a:rPr lang="en-US" sz="1400" dirty="0" smtClean="0"/>
              <a:t>Adapted from </a:t>
            </a:r>
            <a:r>
              <a:rPr lang="en-US" sz="1400" i="1" dirty="0" smtClean="0"/>
              <a:t>Illustrative Mathematics</a:t>
            </a:r>
            <a:r>
              <a:rPr lang="en-US" sz="1400" dirty="0" smtClean="0"/>
              <a:t> G.SRT Seven Circle III</a:t>
            </a:r>
            <a:endParaRPr lang="en-US" sz="1400" dirty="0"/>
          </a:p>
        </p:txBody>
      </p:sp>
      <p:grpSp>
        <p:nvGrpSpPr>
          <p:cNvPr id="19" name="Group 18"/>
          <p:cNvGrpSpPr/>
          <p:nvPr/>
        </p:nvGrpSpPr>
        <p:grpSpPr>
          <a:xfrm>
            <a:off x="5257800" y="1269572"/>
            <a:ext cx="3657600" cy="2845228"/>
            <a:chOff x="0" y="-228863"/>
            <a:chExt cx="6217285" cy="4837042"/>
          </a:xfrm>
        </p:grpSpPr>
        <p:grpSp>
          <p:nvGrpSpPr>
            <p:cNvPr id="27" name="Group 26"/>
            <p:cNvGrpSpPr/>
            <p:nvPr/>
          </p:nvGrpSpPr>
          <p:grpSpPr>
            <a:xfrm>
              <a:off x="0" y="219694"/>
              <a:ext cx="6217285" cy="4388485"/>
              <a:chOff x="0" y="0"/>
              <a:chExt cx="6217285" cy="4388485"/>
            </a:xfrm>
          </p:grpSpPr>
          <p:grpSp>
            <p:nvGrpSpPr>
              <p:cNvPr id="40" name="Group 39"/>
              <p:cNvGrpSpPr/>
              <p:nvPr/>
            </p:nvGrpSpPr>
            <p:grpSpPr>
              <a:xfrm>
                <a:off x="0" y="0"/>
                <a:ext cx="6217285" cy="4388485"/>
                <a:chOff x="0" y="0"/>
                <a:chExt cx="6217285" cy="4388485"/>
              </a:xfrm>
            </p:grpSpPr>
            <p:sp>
              <p:nvSpPr>
                <p:cNvPr id="42" name="Oval 41"/>
                <p:cNvSpPr/>
                <p:nvPr/>
              </p:nvSpPr>
              <p:spPr>
                <a:xfrm rot="2700000">
                  <a:off x="1828800" y="0"/>
                  <a:ext cx="2569464" cy="2569464"/>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43" name="Oval 42"/>
                <p:cNvSpPr/>
                <p:nvPr/>
              </p:nvSpPr>
              <p:spPr>
                <a:xfrm rot="2700000">
                  <a:off x="3648075" y="1819275"/>
                  <a:ext cx="2569210" cy="256921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44" name="Oval 43"/>
                <p:cNvSpPr/>
                <p:nvPr/>
              </p:nvSpPr>
              <p:spPr>
                <a:xfrm rot="2700000">
                  <a:off x="0" y="1819275"/>
                  <a:ext cx="2569210" cy="256921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grpSp>
          <p:sp>
            <p:nvSpPr>
              <p:cNvPr id="41" name="Oval 40"/>
              <p:cNvSpPr/>
              <p:nvPr/>
            </p:nvSpPr>
            <p:spPr>
              <a:xfrm>
                <a:off x="2590800" y="2571750"/>
                <a:ext cx="1028700" cy="10287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grpSp>
        <p:cxnSp>
          <p:nvCxnSpPr>
            <p:cNvPr id="28" name="Straight Connector 27"/>
            <p:cNvCxnSpPr/>
            <p:nvPr/>
          </p:nvCxnSpPr>
          <p:spPr>
            <a:xfrm flipV="1">
              <a:off x="3105397" y="831273"/>
              <a:ext cx="2499389" cy="24955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H="1" flipV="1">
              <a:off x="813459" y="1039091"/>
              <a:ext cx="2305050" cy="2286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1840675" y="1502229"/>
              <a:ext cx="254190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Rectangle 30"/>
            <p:cNvSpPr/>
            <p:nvPr/>
          </p:nvSpPr>
          <p:spPr>
            <a:xfrm rot="2700000">
              <a:off x="3043052" y="3155867"/>
              <a:ext cx="137160" cy="137160"/>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32" name="Text Box 38"/>
            <p:cNvSpPr txBox="1"/>
            <p:nvPr/>
          </p:nvSpPr>
          <p:spPr>
            <a:xfrm>
              <a:off x="2849589" y="1117099"/>
              <a:ext cx="581891" cy="467656"/>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1100" dirty="0">
                  <a:effectLst/>
                  <a:ea typeface="Calibri"/>
                  <a:cs typeface="Times New Roman"/>
                </a:rPr>
                <a:t>10</a:t>
              </a:r>
            </a:p>
          </p:txBody>
        </p:sp>
        <p:sp>
          <p:nvSpPr>
            <p:cNvPr id="38" name="Text Box 45"/>
            <p:cNvSpPr txBox="1"/>
            <p:nvPr/>
          </p:nvSpPr>
          <p:spPr>
            <a:xfrm>
              <a:off x="2755074" y="2321227"/>
              <a:ext cx="760021" cy="558969"/>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100" dirty="0">
                  <a:effectLst/>
                  <a:ea typeface="Calibri"/>
                  <a:cs typeface="Times New Roman"/>
                </a:rPr>
                <a:t>90</a:t>
              </a:r>
              <a:r>
                <a:rPr lang="en-US" sz="1100" dirty="0">
                  <a:effectLst/>
                  <a:ea typeface="Calibri"/>
                  <a:cs typeface="Calibri"/>
                </a:rPr>
                <a:t>°</a:t>
              </a:r>
              <a:endParaRPr lang="en-US" sz="1100" dirty="0">
                <a:effectLst/>
                <a:ea typeface="Calibri"/>
                <a:cs typeface="Times New Roman"/>
              </a:endParaRPr>
            </a:p>
          </p:txBody>
        </p:sp>
        <p:sp>
          <p:nvSpPr>
            <p:cNvPr id="39" name="Text Box 46"/>
            <p:cNvSpPr txBox="1"/>
            <p:nvPr/>
          </p:nvSpPr>
          <p:spPr>
            <a:xfrm>
              <a:off x="2720062" y="-228863"/>
              <a:ext cx="795033" cy="418858"/>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100" dirty="0">
                  <a:effectLst/>
                  <a:ea typeface="Calibri"/>
                  <a:cs typeface="Times New Roman"/>
                </a:rPr>
                <a:t>270</a:t>
              </a:r>
              <a:r>
                <a:rPr lang="en-US" sz="1100" dirty="0">
                  <a:effectLst/>
                  <a:ea typeface="Calibri"/>
                  <a:cs typeface="Calibri"/>
                </a:rPr>
                <a:t>°</a:t>
              </a:r>
              <a:endParaRPr lang="en-US" sz="1100" dirty="0">
                <a:effectLst/>
                <a:ea typeface="Calibri"/>
                <a:cs typeface="Times New Roman"/>
              </a:endParaRPr>
            </a:p>
          </p:txBody>
        </p:sp>
      </p:grpSp>
      <mc:AlternateContent xmlns:mc="http://schemas.openxmlformats.org/markup-compatibility/2006" xmlns:a14="http://schemas.microsoft.com/office/drawing/2010/main">
        <mc:Choice Requires="a14">
          <p:sp>
            <p:nvSpPr>
              <p:cNvPr id="3" name="Rectangle 2"/>
              <p:cNvSpPr/>
              <p:nvPr/>
            </p:nvSpPr>
            <p:spPr>
              <a:xfrm>
                <a:off x="838200" y="1236979"/>
                <a:ext cx="3886200" cy="2431948"/>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a:rPr lang="en-US" sz="3200" i="1" smtClean="0">
                          <a:latin typeface="Cambria Math"/>
                        </a:rPr>
                        <m:t>𝑙</m:t>
                      </m:r>
                      <m:r>
                        <a:rPr lang="en-US" sz="3200" i="1" smtClean="0">
                          <a:latin typeface="Cambria Math"/>
                        </a:rPr>
                        <m:t>=(</m:t>
                      </m:r>
                      <m:f>
                        <m:fPr>
                          <m:ctrlPr>
                            <a:rPr lang="en-US" sz="3200" i="1">
                              <a:latin typeface="Cambria Math"/>
                            </a:rPr>
                          </m:ctrlPr>
                        </m:fPr>
                        <m:num>
                          <m:r>
                            <a:rPr lang="en-US" sz="3200" i="1">
                              <a:latin typeface="Cambria Math"/>
                            </a:rPr>
                            <m:t>270</m:t>
                          </m:r>
                        </m:num>
                        <m:den>
                          <m:r>
                            <a:rPr lang="en-US" sz="3200" i="1">
                              <a:latin typeface="Cambria Math"/>
                            </a:rPr>
                            <m:t>360</m:t>
                          </m:r>
                        </m:den>
                      </m:f>
                      <m:r>
                        <a:rPr lang="en-US" sz="3200" i="1">
                          <a:latin typeface="Cambria Math"/>
                        </a:rPr>
                        <m:t>)(2</m:t>
                      </m:r>
                      <m:r>
                        <a:rPr lang="en-US" sz="3200" i="1">
                          <a:latin typeface="Cambria Math"/>
                          <a:ea typeface="Cambria Math"/>
                        </a:rPr>
                        <m:t>𝜋</m:t>
                      </m:r>
                      <m:r>
                        <a:rPr lang="en-US" sz="3200" i="1">
                          <a:latin typeface="Cambria Math"/>
                          <a:ea typeface="Cambria Math"/>
                        </a:rPr>
                        <m:t>∙5)</m:t>
                      </m:r>
                    </m:oMath>
                  </m:oMathPara>
                </a14:m>
                <a:endParaRPr lang="en-US" sz="3200" dirty="0"/>
              </a:p>
              <a:p>
                <a:pPr/>
                <a14:m>
                  <m:oMathPara xmlns:m="http://schemas.openxmlformats.org/officeDocument/2006/math">
                    <m:oMathParaPr>
                      <m:jc m:val="centerGroup"/>
                    </m:oMathParaPr>
                    <m:oMath xmlns:m="http://schemas.openxmlformats.org/officeDocument/2006/math">
                      <m:r>
                        <a:rPr lang="en-US" sz="3200" i="1">
                          <a:latin typeface="Cambria Math"/>
                        </a:rPr>
                        <m:t>𝑙</m:t>
                      </m:r>
                      <m:r>
                        <a:rPr lang="en-US" sz="3200" i="1">
                          <a:latin typeface="Cambria Math"/>
                        </a:rPr>
                        <m:t>=</m:t>
                      </m:r>
                      <m:f>
                        <m:fPr>
                          <m:ctrlPr>
                            <a:rPr lang="en-US" sz="3200" i="1">
                              <a:latin typeface="Cambria Math"/>
                            </a:rPr>
                          </m:ctrlPr>
                        </m:fPr>
                        <m:num>
                          <m:r>
                            <a:rPr lang="en-US" sz="3200" i="1">
                              <a:latin typeface="Cambria Math"/>
                            </a:rPr>
                            <m:t>3</m:t>
                          </m:r>
                        </m:num>
                        <m:den>
                          <m:r>
                            <a:rPr lang="en-US" sz="3200" i="1">
                              <a:latin typeface="Cambria Math"/>
                            </a:rPr>
                            <m:t>4</m:t>
                          </m:r>
                        </m:den>
                      </m:f>
                      <m:r>
                        <a:rPr lang="en-US" sz="3200" i="1">
                          <a:latin typeface="Cambria Math"/>
                        </a:rPr>
                        <m:t>(</m:t>
                      </m:r>
                      <m:r>
                        <a:rPr lang="en-US" sz="3200" b="0" i="1" smtClean="0">
                          <a:latin typeface="Cambria Math"/>
                        </a:rPr>
                        <m:t>1</m:t>
                      </m:r>
                      <m:r>
                        <a:rPr lang="en-US" sz="3200" i="1">
                          <a:latin typeface="Cambria Math"/>
                        </a:rPr>
                        <m:t>0</m:t>
                      </m:r>
                      <m:r>
                        <a:rPr lang="en-US" sz="3200" i="1">
                          <a:latin typeface="Cambria Math"/>
                          <a:ea typeface="Cambria Math"/>
                        </a:rPr>
                        <m:t>𝜋</m:t>
                      </m:r>
                      <m:r>
                        <a:rPr lang="en-US" sz="3200" i="1">
                          <a:latin typeface="Cambria Math"/>
                          <a:ea typeface="Cambria Math"/>
                        </a:rPr>
                        <m:t>)</m:t>
                      </m:r>
                    </m:oMath>
                  </m:oMathPara>
                </a14:m>
                <a:endParaRPr lang="en-US" sz="3200" dirty="0"/>
              </a:p>
              <a:p>
                <a:pPr/>
                <a14:m>
                  <m:oMathPara xmlns:m="http://schemas.openxmlformats.org/officeDocument/2006/math">
                    <m:oMathParaPr>
                      <m:jc m:val="centerGroup"/>
                    </m:oMathParaPr>
                    <m:oMath xmlns:m="http://schemas.openxmlformats.org/officeDocument/2006/math">
                      <m:r>
                        <a:rPr lang="en-US" sz="3200" i="1">
                          <a:latin typeface="Cambria Math"/>
                        </a:rPr>
                        <m:t>𝑙</m:t>
                      </m:r>
                      <m:r>
                        <a:rPr lang="en-US" sz="3200" i="1">
                          <a:latin typeface="Cambria Math"/>
                        </a:rPr>
                        <m:t>=7.5</m:t>
                      </m:r>
                      <m:r>
                        <a:rPr lang="en-US" sz="3200" i="1">
                          <a:latin typeface="Cambria Math"/>
                          <a:ea typeface="Cambria Math"/>
                        </a:rPr>
                        <m:t>𝜋</m:t>
                      </m:r>
                    </m:oMath>
                  </m:oMathPara>
                </a14:m>
                <a:endParaRPr lang="en-US" sz="3200" dirty="0"/>
              </a:p>
            </p:txBody>
          </p:sp>
        </mc:Choice>
        <mc:Fallback xmlns="">
          <p:sp>
            <p:nvSpPr>
              <p:cNvPr id="3" name="Rectangle 2"/>
              <p:cNvSpPr>
                <a:spLocks noRot="1" noChangeAspect="1" noMove="1" noResize="1" noEditPoints="1" noAdjustHandles="1" noChangeArrowheads="1" noChangeShapeType="1" noTextEdit="1"/>
              </p:cNvSpPr>
              <p:nvPr/>
            </p:nvSpPr>
            <p:spPr>
              <a:xfrm>
                <a:off x="838200" y="1236979"/>
                <a:ext cx="3886200" cy="2431948"/>
              </a:xfrm>
              <a:prstGeom prst="rect">
                <a:avLst/>
              </a:prstGeom>
              <a:blipFill rotWithShape="1">
                <a:blip r:embed="rId4"/>
                <a:stretch>
                  <a:fillRect/>
                </a:stretch>
              </a:blipFill>
            </p:spPr>
            <p:txBody>
              <a:bodyPr/>
              <a:lstStyle/>
              <a:p>
                <a:r>
                  <a:rPr lang="en-US">
                    <a:noFill/>
                  </a:rPr>
                  <a:t> </a:t>
                </a:r>
              </a:p>
            </p:txBody>
          </p:sp>
        </mc:Fallback>
      </mc:AlternateContent>
      <p:sp>
        <p:nvSpPr>
          <p:cNvPr id="21" name="Title 1"/>
          <p:cNvSpPr txBox="1">
            <a:spLocks/>
          </p:cNvSpPr>
          <p:nvPr/>
        </p:nvSpPr>
        <p:spPr bwMode="auto">
          <a:xfrm>
            <a:off x="914400" y="304801"/>
            <a:ext cx="6324600" cy="990599"/>
          </a:xfrm>
          <a:prstGeom prst="rect">
            <a:avLst/>
          </a:prstGeom>
          <a:solidFill>
            <a:schemeClr val="bg2">
              <a:lumMod val="75000"/>
            </a:schemeClr>
          </a:solidFill>
          <a:ln w="9525">
            <a:noFill/>
            <a:miter lim="800000"/>
            <a:headEnd/>
            <a:tailEnd/>
          </a:ln>
          <a:scene3d>
            <a:camera prst="orthographicFront"/>
            <a:lightRig rig="threePt" dir="t"/>
          </a:scene3d>
          <a:sp3d prstMaterial="metal">
            <a:bevelT w="165100" prst="coolSlant"/>
          </a:sp3d>
        </p:spPr>
        <p:txBody>
          <a:bodyPr vert="horz" wrap="square" lIns="91440" tIns="45720" rIns="91440" bIns="45720" numCol="1" anchor="ctr" anchorCtr="0" compatLnSpc="1">
            <a:prstTxWarp prst="textNoShape">
              <a:avLst/>
            </a:prstTxWarp>
            <a:sp3d extrusionH="57150">
              <a:bevelT w="38100" h="38100" prst="relaxedInset"/>
            </a:sp3d>
          </a:bodyPr>
          <a:lstStyle>
            <a:lvl1pPr algn="ctr" rtl="0" fontAlgn="base">
              <a:spcBef>
                <a:spcPct val="0"/>
              </a:spcBef>
              <a:spcAft>
                <a:spcPct val="0"/>
              </a:spcAft>
              <a:defRPr sz="4400" b="1" kern="1200">
                <a:solidFill>
                  <a:schemeClr val="tx1"/>
                </a:solidFill>
                <a:latin typeface="+mj-lt"/>
                <a:ea typeface="+mj-ea"/>
                <a:cs typeface="+mj-cs"/>
              </a:defRPr>
            </a:lvl1pPr>
            <a:lvl2pPr algn="ctr" rtl="0" fontAlgn="base">
              <a:spcBef>
                <a:spcPct val="0"/>
              </a:spcBef>
              <a:spcAft>
                <a:spcPct val="0"/>
              </a:spcAft>
              <a:defRPr sz="4400" b="1">
                <a:solidFill>
                  <a:schemeClr val="tx1"/>
                </a:solidFill>
                <a:latin typeface="Calibri" pitchFamily="34" charset="0"/>
              </a:defRPr>
            </a:lvl2pPr>
            <a:lvl3pPr algn="ctr" rtl="0" fontAlgn="base">
              <a:spcBef>
                <a:spcPct val="0"/>
              </a:spcBef>
              <a:spcAft>
                <a:spcPct val="0"/>
              </a:spcAft>
              <a:defRPr sz="4400" b="1">
                <a:solidFill>
                  <a:schemeClr val="tx1"/>
                </a:solidFill>
                <a:latin typeface="Calibri" pitchFamily="34" charset="0"/>
              </a:defRPr>
            </a:lvl3pPr>
            <a:lvl4pPr algn="ctr" rtl="0" fontAlgn="base">
              <a:spcBef>
                <a:spcPct val="0"/>
              </a:spcBef>
              <a:spcAft>
                <a:spcPct val="0"/>
              </a:spcAft>
              <a:defRPr sz="4400" b="1">
                <a:solidFill>
                  <a:schemeClr val="tx1"/>
                </a:solidFill>
                <a:latin typeface="Calibri" pitchFamily="34" charset="0"/>
              </a:defRPr>
            </a:lvl4pPr>
            <a:lvl5pPr algn="ctr" rtl="0" fontAlgn="base">
              <a:spcBef>
                <a:spcPct val="0"/>
              </a:spcBef>
              <a:spcAft>
                <a:spcPct val="0"/>
              </a:spcAft>
              <a:defRPr sz="4400" b="1">
                <a:solidFill>
                  <a:schemeClr val="tx1"/>
                </a:solidFill>
                <a:latin typeface="Calibri" pitchFamily="34" charset="0"/>
              </a:defRPr>
            </a:lvl5pPr>
            <a:lvl6pPr marL="457200" algn="ctr" rtl="0" eaLnBrk="1" fontAlgn="base" hangingPunct="1">
              <a:spcBef>
                <a:spcPct val="0"/>
              </a:spcBef>
              <a:spcAft>
                <a:spcPct val="0"/>
              </a:spcAft>
              <a:defRPr sz="4400" b="1">
                <a:solidFill>
                  <a:schemeClr val="tx1"/>
                </a:solidFill>
                <a:latin typeface="Calibri" pitchFamily="34" charset="0"/>
              </a:defRPr>
            </a:lvl6pPr>
            <a:lvl7pPr marL="914400" algn="ctr" rtl="0" eaLnBrk="1" fontAlgn="base" hangingPunct="1">
              <a:spcBef>
                <a:spcPct val="0"/>
              </a:spcBef>
              <a:spcAft>
                <a:spcPct val="0"/>
              </a:spcAft>
              <a:defRPr sz="4400" b="1">
                <a:solidFill>
                  <a:schemeClr val="tx1"/>
                </a:solidFill>
                <a:latin typeface="Calibri" pitchFamily="34" charset="0"/>
              </a:defRPr>
            </a:lvl7pPr>
            <a:lvl8pPr marL="1371600" algn="ctr" rtl="0" eaLnBrk="1" fontAlgn="base" hangingPunct="1">
              <a:spcBef>
                <a:spcPct val="0"/>
              </a:spcBef>
              <a:spcAft>
                <a:spcPct val="0"/>
              </a:spcAft>
              <a:defRPr sz="4400" b="1">
                <a:solidFill>
                  <a:schemeClr val="tx1"/>
                </a:solidFill>
                <a:latin typeface="Calibri" pitchFamily="34" charset="0"/>
              </a:defRPr>
            </a:lvl8pPr>
            <a:lvl9pPr marL="1828800" algn="ctr" rtl="0" eaLnBrk="1" fontAlgn="base" hangingPunct="1">
              <a:spcBef>
                <a:spcPct val="0"/>
              </a:spcBef>
              <a:spcAft>
                <a:spcPct val="0"/>
              </a:spcAft>
              <a:defRPr sz="4400" b="1">
                <a:solidFill>
                  <a:schemeClr val="tx1"/>
                </a:solidFill>
                <a:latin typeface="Calibri" pitchFamily="34" charset="0"/>
              </a:defRPr>
            </a:lvl9pPr>
          </a:lstStyle>
          <a:p>
            <a:r>
              <a:rPr lang="en-US" dirty="0" smtClean="0"/>
              <a:t>Examples &amp; Explanations</a:t>
            </a:r>
            <a:endParaRPr lang="en-US" dirty="0"/>
          </a:p>
        </p:txBody>
      </p:sp>
    </p:spTree>
    <p:extLst>
      <p:ext uri="{BB962C8B-B14F-4D97-AF65-F5344CB8AC3E}">
        <p14:creationId xmlns:p14="http://schemas.microsoft.com/office/powerpoint/2010/main" val="4188994457"/>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543800" y="1524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24"/>
          <p:cNvSpPr txBox="1"/>
          <p:nvPr/>
        </p:nvSpPr>
        <p:spPr>
          <a:xfrm>
            <a:off x="228600" y="5712023"/>
            <a:ext cx="5035225" cy="307777"/>
          </a:xfrm>
          <a:prstGeom prst="rect">
            <a:avLst/>
          </a:prstGeom>
          <a:noFill/>
        </p:spPr>
        <p:txBody>
          <a:bodyPr wrap="none" rtlCol="0">
            <a:spAutoFit/>
          </a:bodyPr>
          <a:lstStyle/>
          <a:p>
            <a:r>
              <a:rPr lang="en-US" sz="1400" dirty="0" smtClean="0"/>
              <a:t>Adapted from </a:t>
            </a:r>
            <a:r>
              <a:rPr lang="en-US" sz="1400" i="1" dirty="0" smtClean="0"/>
              <a:t>Illustrative Mathematics</a:t>
            </a:r>
            <a:r>
              <a:rPr lang="en-US" sz="1400" dirty="0" smtClean="0"/>
              <a:t> G.SRT Seven Circle III</a:t>
            </a:r>
            <a:endParaRPr lang="en-US" sz="1400" dirty="0"/>
          </a:p>
        </p:txBody>
      </p:sp>
      <p:sp>
        <p:nvSpPr>
          <p:cNvPr id="3" name="Rectangle 2"/>
          <p:cNvSpPr/>
          <p:nvPr/>
        </p:nvSpPr>
        <p:spPr>
          <a:xfrm>
            <a:off x="838200" y="1236979"/>
            <a:ext cx="3886200" cy="584775"/>
          </a:xfrm>
          <a:prstGeom prst="rect">
            <a:avLst/>
          </a:prstGeom>
        </p:spPr>
        <p:txBody>
          <a:bodyPr wrap="square">
            <a:spAutoFit/>
          </a:bodyPr>
          <a:lstStyle/>
          <a:p>
            <a:endParaRPr lang="en-US" sz="3200" dirty="0"/>
          </a:p>
        </p:txBody>
      </p:sp>
      <p:grpSp>
        <p:nvGrpSpPr>
          <p:cNvPr id="19" name="Group 18"/>
          <p:cNvGrpSpPr/>
          <p:nvPr/>
        </p:nvGrpSpPr>
        <p:grpSpPr>
          <a:xfrm>
            <a:off x="5578158" y="1295400"/>
            <a:ext cx="3108642" cy="2438400"/>
            <a:chOff x="0" y="-269276"/>
            <a:chExt cx="6217285" cy="4877455"/>
          </a:xfrm>
        </p:grpSpPr>
        <p:grpSp>
          <p:nvGrpSpPr>
            <p:cNvPr id="27" name="Group 26"/>
            <p:cNvGrpSpPr/>
            <p:nvPr/>
          </p:nvGrpSpPr>
          <p:grpSpPr>
            <a:xfrm>
              <a:off x="0" y="219694"/>
              <a:ext cx="6217285" cy="4388485"/>
              <a:chOff x="0" y="0"/>
              <a:chExt cx="6217285" cy="4388485"/>
            </a:xfrm>
          </p:grpSpPr>
          <p:grpSp>
            <p:nvGrpSpPr>
              <p:cNvPr id="39" name="Group 38"/>
              <p:cNvGrpSpPr/>
              <p:nvPr/>
            </p:nvGrpSpPr>
            <p:grpSpPr>
              <a:xfrm>
                <a:off x="0" y="0"/>
                <a:ext cx="6217285" cy="4388485"/>
                <a:chOff x="0" y="0"/>
                <a:chExt cx="6217285" cy="4388485"/>
              </a:xfrm>
            </p:grpSpPr>
            <p:sp>
              <p:nvSpPr>
                <p:cNvPr id="41" name="Oval 40"/>
                <p:cNvSpPr/>
                <p:nvPr/>
              </p:nvSpPr>
              <p:spPr>
                <a:xfrm rot="2700000">
                  <a:off x="1828800" y="0"/>
                  <a:ext cx="2569464" cy="2569464"/>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42" name="Oval 41"/>
                <p:cNvSpPr/>
                <p:nvPr/>
              </p:nvSpPr>
              <p:spPr>
                <a:xfrm rot="2700000">
                  <a:off x="3648075" y="1819275"/>
                  <a:ext cx="2569210" cy="256921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43" name="Oval 42"/>
                <p:cNvSpPr/>
                <p:nvPr/>
              </p:nvSpPr>
              <p:spPr>
                <a:xfrm rot="2700000">
                  <a:off x="0" y="1819275"/>
                  <a:ext cx="2569210" cy="256921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grpSp>
          <p:sp>
            <p:nvSpPr>
              <p:cNvPr id="40" name="Oval 39"/>
              <p:cNvSpPr/>
              <p:nvPr/>
            </p:nvSpPr>
            <p:spPr>
              <a:xfrm>
                <a:off x="2590800" y="2571750"/>
                <a:ext cx="1028700" cy="10287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grpSp>
        <p:cxnSp>
          <p:nvCxnSpPr>
            <p:cNvPr id="28" name="Straight Connector 27"/>
            <p:cNvCxnSpPr/>
            <p:nvPr/>
          </p:nvCxnSpPr>
          <p:spPr>
            <a:xfrm flipV="1">
              <a:off x="3105397" y="831273"/>
              <a:ext cx="2499389" cy="24955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H="1" flipV="1">
              <a:off x="813459" y="1039091"/>
              <a:ext cx="2305050" cy="2286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1840675" y="1502229"/>
              <a:ext cx="254190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Rectangle 30"/>
            <p:cNvSpPr/>
            <p:nvPr/>
          </p:nvSpPr>
          <p:spPr>
            <a:xfrm rot="2700000">
              <a:off x="3043052" y="3155867"/>
              <a:ext cx="137160" cy="137160"/>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32" name="Text Box 58"/>
            <p:cNvSpPr txBox="1"/>
            <p:nvPr/>
          </p:nvSpPr>
          <p:spPr>
            <a:xfrm>
              <a:off x="2834876" y="1081339"/>
              <a:ext cx="968392" cy="429656"/>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1100" dirty="0">
                  <a:effectLst/>
                  <a:ea typeface="Calibri"/>
                  <a:cs typeface="Times New Roman"/>
                </a:rPr>
                <a:t>10</a:t>
              </a:r>
            </a:p>
          </p:txBody>
        </p:sp>
        <p:sp>
          <p:nvSpPr>
            <p:cNvPr id="38" name="Text Box 60"/>
            <p:cNvSpPr txBox="1"/>
            <p:nvPr/>
          </p:nvSpPr>
          <p:spPr>
            <a:xfrm>
              <a:off x="2563724" y="-269276"/>
              <a:ext cx="1087144" cy="492826"/>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100" dirty="0" smtClean="0">
                  <a:ea typeface="Calibri"/>
                  <a:cs typeface="Times New Roman"/>
                </a:rPr>
                <a:t>7.</a:t>
              </a:r>
              <a:r>
                <a:rPr lang="en-US" sz="1100" dirty="0" smtClean="0">
                  <a:effectLst/>
                  <a:ea typeface="Calibri"/>
                  <a:cs typeface="Times New Roman"/>
                </a:rPr>
                <a:t>5</a:t>
              </a:r>
              <a:r>
                <a:rPr lang="en-US" sz="1100" dirty="0" smtClean="0">
                  <a:effectLst/>
                  <a:ea typeface="Calibri"/>
                  <a:cs typeface="Calibri"/>
                </a:rPr>
                <a:t>π</a:t>
              </a:r>
              <a:endParaRPr lang="en-US" sz="1100" dirty="0">
                <a:effectLst/>
                <a:ea typeface="Calibri"/>
                <a:cs typeface="Times New Roman"/>
              </a:endParaRPr>
            </a:p>
          </p:txBody>
        </p:sp>
      </p:grpSp>
      <mc:AlternateContent xmlns:mc="http://schemas.openxmlformats.org/markup-compatibility/2006" xmlns:a14="http://schemas.microsoft.com/office/drawing/2010/main">
        <mc:Choice Requires="a14">
          <p:sp>
            <p:nvSpPr>
              <p:cNvPr id="5" name="Rectangle 4"/>
              <p:cNvSpPr/>
              <p:nvPr/>
            </p:nvSpPr>
            <p:spPr>
              <a:xfrm>
                <a:off x="838200" y="1513582"/>
                <a:ext cx="6019800" cy="1077218"/>
              </a:xfrm>
              <a:prstGeom prst="rect">
                <a:avLst/>
              </a:prstGeom>
            </p:spPr>
            <p:txBody>
              <a:bodyPr wrap="square">
                <a:spAutoFit/>
              </a:bodyPr>
              <a:lstStyle/>
              <a:p>
                <a:pPr marL="514350">
                  <a:spcBef>
                    <a:spcPts val="0"/>
                  </a:spcBef>
                </a:pPr>
                <a14:m>
                  <m:oMathPara xmlns:m="http://schemas.openxmlformats.org/officeDocument/2006/math">
                    <m:oMathParaPr>
                      <m:jc m:val="left"/>
                    </m:oMathParaPr>
                    <m:oMath xmlns:m="http://schemas.openxmlformats.org/officeDocument/2006/math">
                      <m:r>
                        <a:rPr lang="en-US" sz="3200" i="1" smtClean="0">
                          <a:latin typeface="Cambria Math"/>
                        </a:rPr>
                        <m:t>𝑃</m:t>
                      </m:r>
                      <m:r>
                        <a:rPr lang="en-US" sz="3200" i="1" smtClean="0">
                          <a:latin typeface="Cambria Math"/>
                        </a:rPr>
                        <m:t>=4</m:t>
                      </m:r>
                      <m:d>
                        <m:dPr>
                          <m:ctrlPr>
                            <a:rPr lang="en-US" sz="3200" i="1">
                              <a:latin typeface="Cambria Math"/>
                            </a:rPr>
                          </m:ctrlPr>
                        </m:dPr>
                        <m:e>
                          <m:r>
                            <a:rPr lang="en-US" sz="3200" b="0" i="1" smtClean="0">
                              <a:latin typeface="Cambria Math"/>
                            </a:rPr>
                            <m:t>7.5</m:t>
                          </m:r>
                          <m:r>
                            <a:rPr lang="en-US" sz="3200" i="1">
                              <a:latin typeface="Cambria Math"/>
                              <a:ea typeface="Cambria Math"/>
                            </a:rPr>
                            <m:t>𝜋</m:t>
                          </m:r>
                        </m:e>
                      </m:d>
                    </m:oMath>
                  </m:oMathPara>
                </a14:m>
                <a:endParaRPr lang="en-US" sz="3200" dirty="0">
                  <a:ea typeface="Cambria Math"/>
                </a:endParaRPr>
              </a:p>
              <a:p>
                <a:pPr marL="514350">
                  <a:spcBef>
                    <a:spcPts val="0"/>
                  </a:spcBef>
                </a:pPr>
                <a14:m>
                  <m:oMathPara xmlns:m="http://schemas.openxmlformats.org/officeDocument/2006/math">
                    <m:oMathParaPr>
                      <m:jc m:val="left"/>
                    </m:oMathParaPr>
                    <m:oMath xmlns:m="http://schemas.openxmlformats.org/officeDocument/2006/math">
                      <m:r>
                        <a:rPr lang="en-US" sz="3200" i="1">
                          <a:latin typeface="Cambria Math"/>
                        </a:rPr>
                        <m:t>𝑃</m:t>
                      </m:r>
                      <m:r>
                        <a:rPr lang="en-US" sz="3200" i="1">
                          <a:latin typeface="Cambria Math"/>
                        </a:rPr>
                        <m:t>=30</m:t>
                      </m:r>
                      <m:r>
                        <a:rPr lang="en-US" sz="3200" i="1">
                          <a:latin typeface="Cambria Math"/>
                          <a:ea typeface="Cambria Math"/>
                        </a:rPr>
                        <m:t>𝜋</m:t>
                      </m:r>
                    </m:oMath>
                  </m:oMathPara>
                </a14:m>
                <a:endParaRPr lang="en-US" sz="3200" dirty="0"/>
              </a:p>
            </p:txBody>
          </p:sp>
        </mc:Choice>
        <mc:Fallback xmlns="">
          <p:sp>
            <p:nvSpPr>
              <p:cNvPr id="5" name="Rectangle 4"/>
              <p:cNvSpPr>
                <a:spLocks noRot="1" noChangeAspect="1" noMove="1" noResize="1" noEditPoints="1" noAdjustHandles="1" noChangeArrowheads="1" noChangeShapeType="1" noTextEdit="1"/>
              </p:cNvSpPr>
              <p:nvPr/>
            </p:nvSpPr>
            <p:spPr>
              <a:xfrm>
                <a:off x="838200" y="1513582"/>
                <a:ext cx="6019800" cy="1077218"/>
              </a:xfrm>
              <a:prstGeom prst="rect">
                <a:avLst/>
              </a:prstGeom>
              <a:blipFill rotWithShape="1">
                <a:blip r:embed="rId4"/>
                <a:stretch>
                  <a:fillRect/>
                </a:stretch>
              </a:blipFill>
            </p:spPr>
            <p:txBody>
              <a:bodyPr/>
              <a:lstStyle/>
              <a:p>
                <a:r>
                  <a:rPr lang="en-US">
                    <a:noFill/>
                  </a:rPr>
                  <a:t> </a:t>
                </a:r>
              </a:p>
            </p:txBody>
          </p:sp>
        </mc:Fallback>
      </mc:AlternateContent>
      <p:sp>
        <p:nvSpPr>
          <p:cNvPr id="21" name="Title 1"/>
          <p:cNvSpPr txBox="1">
            <a:spLocks/>
          </p:cNvSpPr>
          <p:nvPr/>
        </p:nvSpPr>
        <p:spPr bwMode="auto">
          <a:xfrm>
            <a:off x="914400" y="304801"/>
            <a:ext cx="6324600" cy="990599"/>
          </a:xfrm>
          <a:prstGeom prst="rect">
            <a:avLst/>
          </a:prstGeom>
          <a:solidFill>
            <a:schemeClr val="bg2">
              <a:lumMod val="75000"/>
            </a:schemeClr>
          </a:solidFill>
          <a:ln w="9525">
            <a:noFill/>
            <a:miter lim="800000"/>
            <a:headEnd/>
            <a:tailEnd/>
          </a:ln>
          <a:scene3d>
            <a:camera prst="orthographicFront"/>
            <a:lightRig rig="threePt" dir="t"/>
          </a:scene3d>
          <a:sp3d prstMaterial="metal">
            <a:bevelT w="165100" prst="coolSlant"/>
          </a:sp3d>
        </p:spPr>
        <p:txBody>
          <a:bodyPr vert="horz" wrap="square" lIns="91440" tIns="45720" rIns="91440" bIns="45720" numCol="1" anchor="ctr" anchorCtr="0" compatLnSpc="1">
            <a:prstTxWarp prst="textNoShape">
              <a:avLst/>
            </a:prstTxWarp>
            <a:sp3d extrusionH="57150">
              <a:bevelT w="38100" h="38100" prst="relaxedInset"/>
            </a:sp3d>
          </a:bodyPr>
          <a:lstStyle>
            <a:lvl1pPr algn="ctr" rtl="0" fontAlgn="base">
              <a:spcBef>
                <a:spcPct val="0"/>
              </a:spcBef>
              <a:spcAft>
                <a:spcPct val="0"/>
              </a:spcAft>
              <a:defRPr sz="4400" b="1" kern="1200">
                <a:solidFill>
                  <a:schemeClr val="tx1"/>
                </a:solidFill>
                <a:latin typeface="+mj-lt"/>
                <a:ea typeface="+mj-ea"/>
                <a:cs typeface="+mj-cs"/>
              </a:defRPr>
            </a:lvl1pPr>
            <a:lvl2pPr algn="ctr" rtl="0" fontAlgn="base">
              <a:spcBef>
                <a:spcPct val="0"/>
              </a:spcBef>
              <a:spcAft>
                <a:spcPct val="0"/>
              </a:spcAft>
              <a:defRPr sz="4400" b="1">
                <a:solidFill>
                  <a:schemeClr val="tx1"/>
                </a:solidFill>
                <a:latin typeface="Calibri" pitchFamily="34" charset="0"/>
              </a:defRPr>
            </a:lvl2pPr>
            <a:lvl3pPr algn="ctr" rtl="0" fontAlgn="base">
              <a:spcBef>
                <a:spcPct val="0"/>
              </a:spcBef>
              <a:spcAft>
                <a:spcPct val="0"/>
              </a:spcAft>
              <a:defRPr sz="4400" b="1">
                <a:solidFill>
                  <a:schemeClr val="tx1"/>
                </a:solidFill>
                <a:latin typeface="Calibri" pitchFamily="34" charset="0"/>
              </a:defRPr>
            </a:lvl3pPr>
            <a:lvl4pPr algn="ctr" rtl="0" fontAlgn="base">
              <a:spcBef>
                <a:spcPct val="0"/>
              </a:spcBef>
              <a:spcAft>
                <a:spcPct val="0"/>
              </a:spcAft>
              <a:defRPr sz="4400" b="1">
                <a:solidFill>
                  <a:schemeClr val="tx1"/>
                </a:solidFill>
                <a:latin typeface="Calibri" pitchFamily="34" charset="0"/>
              </a:defRPr>
            </a:lvl4pPr>
            <a:lvl5pPr algn="ctr" rtl="0" fontAlgn="base">
              <a:spcBef>
                <a:spcPct val="0"/>
              </a:spcBef>
              <a:spcAft>
                <a:spcPct val="0"/>
              </a:spcAft>
              <a:defRPr sz="4400" b="1">
                <a:solidFill>
                  <a:schemeClr val="tx1"/>
                </a:solidFill>
                <a:latin typeface="Calibri" pitchFamily="34" charset="0"/>
              </a:defRPr>
            </a:lvl5pPr>
            <a:lvl6pPr marL="457200" algn="ctr" rtl="0" eaLnBrk="1" fontAlgn="base" hangingPunct="1">
              <a:spcBef>
                <a:spcPct val="0"/>
              </a:spcBef>
              <a:spcAft>
                <a:spcPct val="0"/>
              </a:spcAft>
              <a:defRPr sz="4400" b="1">
                <a:solidFill>
                  <a:schemeClr val="tx1"/>
                </a:solidFill>
                <a:latin typeface="Calibri" pitchFamily="34" charset="0"/>
              </a:defRPr>
            </a:lvl6pPr>
            <a:lvl7pPr marL="914400" algn="ctr" rtl="0" eaLnBrk="1" fontAlgn="base" hangingPunct="1">
              <a:spcBef>
                <a:spcPct val="0"/>
              </a:spcBef>
              <a:spcAft>
                <a:spcPct val="0"/>
              </a:spcAft>
              <a:defRPr sz="4400" b="1">
                <a:solidFill>
                  <a:schemeClr val="tx1"/>
                </a:solidFill>
                <a:latin typeface="Calibri" pitchFamily="34" charset="0"/>
              </a:defRPr>
            </a:lvl7pPr>
            <a:lvl8pPr marL="1371600" algn="ctr" rtl="0" eaLnBrk="1" fontAlgn="base" hangingPunct="1">
              <a:spcBef>
                <a:spcPct val="0"/>
              </a:spcBef>
              <a:spcAft>
                <a:spcPct val="0"/>
              </a:spcAft>
              <a:defRPr sz="4400" b="1">
                <a:solidFill>
                  <a:schemeClr val="tx1"/>
                </a:solidFill>
                <a:latin typeface="Calibri" pitchFamily="34" charset="0"/>
              </a:defRPr>
            </a:lvl8pPr>
            <a:lvl9pPr marL="1828800" algn="ctr" rtl="0" eaLnBrk="1" fontAlgn="base" hangingPunct="1">
              <a:spcBef>
                <a:spcPct val="0"/>
              </a:spcBef>
              <a:spcAft>
                <a:spcPct val="0"/>
              </a:spcAft>
              <a:defRPr sz="4400" b="1">
                <a:solidFill>
                  <a:schemeClr val="tx1"/>
                </a:solidFill>
                <a:latin typeface="Calibri" pitchFamily="34" charset="0"/>
              </a:defRPr>
            </a:lvl9pPr>
          </a:lstStyle>
          <a:p>
            <a:r>
              <a:rPr lang="en-US" smtClean="0"/>
              <a:t>Examples &amp; Explanations</a:t>
            </a:r>
            <a:endParaRPr lang="en-US" dirty="0"/>
          </a:p>
        </p:txBody>
      </p:sp>
    </p:spTree>
    <p:extLst>
      <p:ext uri="{BB962C8B-B14F-4D97-AF65-F5344CB8AC3E}">
        <p14:creationId xmlns:p14="http://schemas.microsoft.com/office/powerpoint/2010/main" val="240685551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3"/>
          <p:cNvSpPr>
            <a:spLocks noGrp="1"/>
          </p:cNvSpPr>
          <p:nvPr>
            <p:ph type="title"/>
          </p:nvPr>
        </p:nvSpPr>
        <p:spPr>
          <a:xfrm>
            <a:off x="457200" y="187325"/>
            <a:ext cx="8229600" cy="1143000"/>
          </a:xfrm>
          <a:ln>
            <a:solidFill>
              <a:schemeClr val="tx1"/>
            </a:solidFill>
            <a:miter lim="800000"/>
            <a:headEnd/>
            <a:tailEnd/>
          </a:ln>
        </p:spPr>
        <p:txBody>
          <a:bodyPr/>
          <a:lstStyle/>
          <a:p>
            <a:r>
              <a:rPr lang="en-US" sz="4000" smtClean="0"/>
              <a:t>Formative Instructional Practices—Formative Assessment in Action</a:t>
            </a:r>
          </a:p>
        </p:txBody>
      </p:sp>
      <p:sp>
        <p:nvSpPr>
          <p:cNvPr id="6147" name="Slide Number Placeholder 1"/>
          <p:cNvSpPr>
            <a:spLocks noGrp="1"/>
          </p:cNvSpPr>
          <p:nvPr>
            <p:ph type="sldNum" sz="quarter" idx="11"/>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4DEA840-BA1A-4328-B87F-2C41F72D9625}" type="slidenum">
              <a:rPr lang="en-US" sz="1400" smtClean="0">
                <a:solidFill>
                  <a:srgbClr val="000000"/>
                </a:solidFill>
              </a:rPr>
              <a:pPr fontAlgn="base">
                <a:spcBef>
                  <a:spcPct val="0"/>
                </a:spcBef>
                <a:spcAft>
                  <a:spcPct val="0"/>
                </a:spcAft>
                <a:defRPr/>
              </a:pPr>
              <a:t>11</a:t>
            </a:fld>
            <a:endParaRPr lang="en-US" sz="1400" smtClean="0">
              <a:solidFill>
                <a:srgbClr val="000000"/>
              </a:solidFill>
            </a:endParaRPr>
          </a:p>
        </p:txBody>
      </p:sp>
      <p:graphicFrame>
        <p:nvGraphicFramePr>
          <p:cNvPr id="5" name="Diagram 4"/>
          <p:cNvGraphicFramePr/>
          <p:nvPr/>
        </p:nvGraphicFramePr>
        <p:xfrm>
          <a:off x="1524000" y="129540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197" name="TextBox 6"/>
          <p:cNvSpPr txBox="1">
            <a:spLocks noChangeArrowheads="1"/>
          </p:cNvSpPr>
          <p:nvPr/>
        </p:nvSpPr>
        <p:spPr bwMode="auto">
          <a:xfrm>
            <a:off x="6477000" y="2420938"/>
            <a:ext cx="1600200" cy="646112"/>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285750" indent="-28575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buFont typeface="Arial" charset="0"/>
              <a:buChar char="•"/>
            </a:pPr>
            <a:r>
              <a:rPr lang="en-US">
                <a:latin typeface="Calibri" pitchFamily="34" charset="0"/>
              </a:rPr>
              <a:t>Design</a:t>
            </a:r>
          </a:p>
          <a:p>
            <a:pPr eaLnBrk="1" hangingPunct="1">
              <a:buFont typeface="Arial" charset="0"/>
              <a:buChar char="•"/>
            </a:pPr>
            <a:r>
              <a:rPr lang="en-US">
                <a:latin typeface="Calibri" pitchFamily="34" charset="0"/>
              </a:rPr>
              <a:t>Teach</a:t>
            </a:r>
          </a:p>
        </p:txBody>
      </p:sp>
      <p:sp>
        <p:nvSpPr>
          <p:cNvPr id="8198" name="TextBox 7"/>
          <p:cNvSpPr txBox="1">
            <a:spLocks noChangeArrowheads="1"/>
          </p:cNvSpPr>
          <p:nvPr/>
        </p:nvSpPr>
        <p:spPr bwMode="auto">
          <a:xfrm>
            <a:off x="5676900" y="4648200"/>
            <a:ext cx="1600200" cy="646113"/>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285750" indent="-28575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buFont typeface="Arial" charset="0"/>
              <a:buChar char="•"/>
            </a:pPr>
            <a:r>
              <a:rPr lang="en-US">
                <a:latin typeface="Calibri" pitchFamily="34" charset="0"/>
              </a:rPr>
              <a:t>Re-Design</a:t>
            </a:r>
          </a:p>
          <a:p>
            <a:pPr eaLnBrk="1" hangingPunct="1">
              <a:buFont typeface="Arial" charset="0"/>
              <a:buChar char="•"/>
            </a:pPr>
            <a:r>
              <a:rPr lang="en-US">
                <a:latin typeface="Calibri" pitchFamily="34" charset="0"/>
              </a:rPr>
              <a:t>Teach</a:t>
            </a:r>
          </a:p>
        </p:txBody>
      </p:sp>
      <p:sp>
        <p:nvSpPr>
          <p:cNvPr id="8199" name="TextBox 8"/>
          <p:cNvSpPr txBox="1">
            <a:spLocks noChangeArrowheads="1"/>
          </p:cNvSpPr>
          <p:nvPr/>
        </p:nvSpPr>
        <p:spPr bwMode="auto">
          <a:xfrm>
            <a:off x="1752600" y="4656138"/>
            <a:ext cx="1600200" cy="647700"/>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285750" indent="-28575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buFont typeface="Arial" charset="0"/>
              <a:buChar char="•"/>
            </a:pPr>
            <a:r>
              <a:rPr lang="en-US">
                <a:latin typeface="Calibri" pitchFamily="34" charset="0"/>
              </a:rPr>
              <a:t>Re-Design</a:t>
            </a:r>
          </a:p>
          <a:p>
            <a:pPr eaLnBrk="1" hangingPunct="1">
              <a:buFont typeface="Arial" charset="0"/>
              <a:buChar char="•"/>
            </a:pPr>
            <a:r>
              <a:rPr lang="en-US">
                <a:latin typeface="Calibri" pitchFamily="34" charset="0"/>
              </a:rPr>
              <a:t>Teach</a:t>
            </a:r>
          </a:p>
        </p:txBody>
      </p:sp>
      <p:sp>
        <p:nvSpPr>
          <p:cNvPr id="8200" name="TextBox 9"/>
          <p:cNvSpPr txBox="1">
            <a:spLocks noChangeArrowheads="1"/>
          </p:cNvSpPr>
          <p:nvPr/>
        </p:nvSpPr>
        <p:spPr bwMode="auto">
          <a:xfrm>
            <a:off x="1066800" y="2438400"/>
            <a:ext cx="1600200" cy="646113"/>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285750" indent="-28575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buFont typeface="Arial" charset="0"/>
              <a:buChar char="•"/>
            </a:pPr>
            <a:r>
              <a:rPr lang="en-US">
                <a:latin typeface="Calibri" pitchFamily="34" charset="0"/>
              </a:rPr>
              <a:t>Re-Design</a:t>
            </a:r>
          </a:p>
          <a:p>
            <a:pPr eaLnBrk="1" hangingPunct="1">
              <a:buFont typeface="Arial" charset="0"/>
              <a:buChar char="•"/>
            </a:pPr>
            <a:r>
              <a:rPr lang="en-US">
                <a:latin typeface="Calibri" pitchFamily="34" charset="0"/>
              </a:rPr>
              <a:t>Teach</a:t>
            </a:r>
          </a:p>
        </p:txBody>
      </p:sp>
      <p:sp>
        <p:nvSpPr>
          <p:cNvPr id="8201" name="TextBox 2"/>
          <p:cNvSpPr txBox="1">
            <a:spLocks noChangeArrowheads="1"/>
          </p:cNvSpPr>
          <p:nvPr/>
        </p:nvSpPr>
        <p:spPr bwMode="auto">
          <a:xfrm>
            <a:off x="3581400" y="2744788"/>
            <a:ext cx="1905000" cy="922337"/>
          </a:xfrm>
          <a:prstGeom prst="rect">
            <a:avLst/>
          </a:prstGeom>
          <a:noFill/>
          <a:ln w="38100">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atin typeface="Calibri" pitchFamily="34" charset="0"/>
              </a:rPr>
              <a:t>State-Mandated Content Standards</a:t>
            </a:r>
          </a:p>
        </p:txBody>
      </p:sp>
      <p:sp>
        <p:nvSpPr>
          <p:cNvPr id="8202" name="TextBox 1"/>
          <p:cNvSpPr txBox="1">
            <a:spLocks noChangeArrowheads="1"/>
          </p:cNvSpPr>
          <p:nvPr/>
        </p:nvSpPr>
        <p:spPr bwMode="auto">
          <a:xfrm>
            <a:off x="1450975" y="5638800"/>
            <a:ext cx="6629400" cy="523875"/>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400">
                <a:latin typeface="Calibri" pitchFamily="34" charset="0"/>
              </a:rPr>
              <a:t>Re-Design might involve changing activities, instructional techniques, assessment methods or content, and/or differentiation based upon student needs. </a:t>
            </a:r>
          </a:p>
        </p:txBody>
      </p:sp>
      <p:sp>
        <p:nvSpPr>
          <p:cNvPr id="11" name="5-Point Star 10"/>
          <p:cNvSpPr/>
          <p:nvPr/>
        </p:nvSpPr>
        <p:spPr>
          <a:xfrm>
            <a:off x="8080375" y="6410325"/>
            <a:ext cx="304800" cy="3048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2778687387"/>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28601"/>
            <a:ext cx="6705600" cy="838199"/>
          </a:xfrm>
          <a:solidFill>
            <a:schemeClr val="bg2">
              <a:lumMod val="75000"/>
            </a:schemeClr>
          </a:solidFill>
          <a:scene3d>
            <a:camera prst="orthographicFront"/>
            <a:lightRig rig="threePt" dir="t"/>
          </a:scene3d>
          <a:sp3d>
            <a:bevelT w="165100" prst="coolSlant"/>
          </a:sp3d>
        </p:spPr>
        <p:txBody>
          <a:bodyPr/>
          <a:lstStyle/>
          <a:p>
            <a:r>
              <a:rPr lang="en-US" dirty="0" smtClean="0"/>
              <a:t>Examples &amp; Explanations</a:t>
            </a:r>
            <a:endParaRPr lang="en-US" dirty="0"/>
          </a:p>
        </p:txBody>
      </p:sp>
      <p:sp>
        <p:nvSpPr>
          <p:cNvPr id="3" name="Subtitle 2"/>
          <p:cNvSpPr>
            <a:spLocks noGrp="1"/>
          </p:cNvSpPr>
          <p:nvPr>
            <p:ph type="subTitle" idx="1"/>
          </p:nvPr>
        </p:nvSpPr>
        <p:spPr>
          <a:xfrm>
            <a:off x="228600" y="1219200"/>
            <a:ext cx="8610600" cy="2286000"/>
          </a:xfrm>
        </p:spPr>
        <p:txBody>
          <a:bodyPr/>
          <a:lstStyle/>
          <a:p>
            <a:r>
              <a:rPr lang="en-US" sz="2800" dirty="0">
                <a:solidFill>
                  <a:schemeClr val="tx1"/>
                </a:solidFill>
              </a:rPr>
              <a:t>A bicycle has two gears, one of radius 3 centimeters and the other of radius 7 centimeters. The gears are attached so that the centers are 37 centimeters apart. The manufacturer needs to produce a chain that will fit around the two gears. How long should the chain be?</a:t>
            </a:r>
          </a:p>
          <a:p>
            <a:pPr algn="l"/>
            <a:endParaRPr lang="en-US" sz="2800" dirty="0">
              <a:solidFill>
                <a:schemeClr val="tx1"/>
              </a:solidFill>
            </a:endParaRPr>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924800" y="5807075"/>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8600" y="5715000"/>
            <a:ext cx="5475858" cy="307777"/>
          </a:xfrm>
          <a:prstGeom prst="rect">
            <a:avLst/>
          </a:prstGeom>
          <a:noFill/>
        </p:spPr>
        <p:txBody>
          <a:bodyPr wrap="none" rtlCol="0">
            <a:spAutoFit/>
          </a:bodyPr>
          <a:lstStyle/>
          <a:p>
            <a:r>
              <a:rPr lang="en-US" sz="1400" dirty="0"/>
              <a:t>Adapted from </a:t>
            </a:r>
            <a:r>
              <a:rPr lang="en-US" sz="1400" i="1" dirty="0"/>
              <a:t>Illustrative Mathematics </a:t>
            </a:r>
            <a:r>
              <a:rPr lang="en-US" sz="1400" dirty="0"/>
              <a:t> G.C Two Wheels and a Belt</a:t>
            </a:r>
          </a:p>
        </p:txBody>
      </p:sp>
      <p:grpSp>
        <p:nvGrpSpPr>
          <p:cNvPr id="27" name="Group 26"/>
          <p:cNvGrpSpPr/>
          <p:nvPr/>
        </p:nvGrpSpPr>
        <p:grpSpPr>
          <a:xfrm>
            <a:off x="2446886" y="3810000"/>
            <a:ext cx="4419600" cy="1397000"/>
            <a:chOff x="0" y="0"/>
            <a:chExt cx="4419600" cy="1397000"/>
          </a:xfrm>
        </p:grpSpPr>
        <p:sp>
          <p:nvSpPr>
            <p:cNvPr id="28" name="Rectangle 27"/>
            <p:cNvSpPr/>
            <p:nvPr/>
          </p:nvSpPr>
          <p:spPr>
            <a:xfrm>
              <a:off x="0" y="0"/>
              <a:ext cx="4419600" cy="1397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29" name="Group 28"/>
            <p:cNvGrpSpPr/>
            <p:nvPr/>
          </p:nvGrpSpPr>
          <p:grpSpPr>
            <a:xfrm>
              <a:off x="50800" y="57150"/>
              <a:ext cx="4311017" cy="1289049"/>
              <a:chOff x="0" y="5938"/>
              <a:chExt cx="4311574" cy="1289304"/>
            </a:xfrm>
          </p:grpSpPr>
          <p:sp>
            <p:nvSpPr>
              <p:cNvPr id="30" name="Chord 29"/>
              <p:cNvSpPr/>
              <p:nvPr/>
            </p:nvSpPr>
            <p:spPr>
              <a:xfrm>
                <a:off x="0" y="374073"/>
                <a:ext cx="557784" cy="557784"/>
              </a:xfrm>
              <a:prstGeom prst="chord">
                <a:avLst>
                  <a:gd name="adj1" fmla="val 5426717"/>
                  <a:gd name="adj2" fmla="val 15903108"/>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cxnSp>
            <p:nvCxnSpPr>
              <p:cNvPr id="31" name="Straight Connector 30"/>
              <p:cNvCxnSpPr>
                <a:endCxn id="39" idx="0"/>
              </p:cNvCxnSpPr>
              <p:nvPr/>
            </p:nvCxnSpPr>
            <p:spPr>
              <a:xfrm flipV="1">
                <a:off x="255318" y="5938"/>
                <a:ext cx="3400323" cy="36737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a:endCxn id="39" idx="4"/>
              </p:cNvCxnSpPr>
              <p:nvPr/>
            </p:nvCxnSpPr>
            <p:spPr>
              <a:xfrm>
                <a:off x="267195" y="932213"/>
                <a:ext cx="3388446" cy="35388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Chord 32"/>
              <p:cNvSpPr/>
              <p:nvPr/>
            </p:nvSpPr>
            <p:spPr>
              <a:xfrm flipH="1">
                <a:off x="3022270" y="5938"/>
                <a:ext cx="1289304" cy="1289304"/>
              </a:xfrm>
              <a:prstGeom prst="chord">
                <a:avLst>
                  <a:gd name="adj1" fmla="val 5325150"/>
                  <a:gd name="adj2" fmla="val 1620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34" name="Group 33"/>
              <p:cNvGrpSpPr/>
              <p:nvPr/>
            </p:nvGrpSpPr>
            <p:grpSpPr>
              <a:xfrm>
                <a:off x="11875" y="5938"/>
                <a:ext cx="4283710" cy="1280160"/>
                <a:chOff x="5939" y="0"/>
                <a:chExt cx="4284616" cy="1280160"/>
              </a:xfrm>
            </p:grpSpPr>
            <p:sp>
              <p:nvSpPr>
                <p:cNvPr id="38" name="Oval 37"/>
                <p:cNvSpPr/>
                <p:nvPr/>
              </p:nvSpPr>
              <p:spPr>
                <a:xfrm>
                  <a:off x="5939" y="368135"/>
                  <a:ext cx="548640" cy="55778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9" name="Oval 38"/>
                <p:cNvSpPr/>
                <p:nvPr/>
              </p:nvSpPr>
              <p:spPr>
                <a:xfrm>
                  <a:off x="3010395" y="0"/>
                  <a:ext cx="1280160" cy="1280160"/>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cxnSp>
              <p:nvCxnSpPr>
                <p:cNvPr id="61" name="Straight Connector 60"/>
                <p:cNvCxnSpPr/>
                <p:nvPr/>
              </p:nvCxnSpPr>
              <p:spPr>
                <a:xfrm>
                  <a:off x="273132" y="641267"/>
                  <a:ext cx="3383280" cy="0"/>
                </a:xfrm>
                <a:prstGeom prst="line">
                  <a:avLst/>
                </a:prstGeom>
                <a:ln>
                  <a:solidFill>
                    <a:schemeClr val="tx1"/>
                  </a:solidFill>
                  <a:prstDash val="sysDash"/>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a:off x="3651662" y="641267"/>
                  <a:ext cx="439387" cy="475013"/>
                </a:xfrm>
                <a:prstGeom prst="straightConnector1">
                  <a:avLst/>
                </a:prstGeom>
                <a:ln>
                  <a:solidFill>
                    <a:schemeClr val="tx1"/>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flipH="1">
                  <a:off x="89065" y="641267"/>
                  <a:ext cx="184067" cy="195943"/>
                </a:xfrm>
                <a:prstGeom prst="straightConnector1">
                  <a:avLst/>
                </a:prstGeom>
                <a:ln>
                  <a:solidFill>
                    <a:schemeClr val="tx1"/>
                  </a:solidFill>
                  <a:tailEnd type="triangle" w="sm" len="med"/>
                </a:ln>
              </p:spPr>
              <p:style>
                <a:lnRef idx="1">
                  <a:schemeClr val="accent1"/>
                </a:lnRef>
                <a:fillRef idx="0">
                  <a:schemeClr val="accent1"/>
                </a:fillRef>
                <a:effectRef idx="0">
                  <a:schemeClr val="accent1"/>
                </a:effectRef>
                <a:fontRef idx="minor">
                  <a:schemeClr val="tx1"/>
                </a:fontRef>
              </p:style>
            </p:cxnSp>
          </p:grpSp>
          <p:sp>
            <p:nvSpPr>
              <p:cNvPr id="35" name="Text Box 309"/>
              <p:cNvSpPr txBox="1"/>
              <p:nvPr/>
            </p:nvSpPr>
            <p:spPr>
              <a:xfrm>
                <a:off x="100940" y="635330"/>
                <a:ext cx="469021" cy="231568"/>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3 cm</a:t>
                </a:r>
                <a:endParaRPr lang="en-US" sz="1100">
                  <a:effectLst/>
                  <a:ea typeface="Calibri"/>
                  <a:cs typeface="Times New Roman"/>
                </a:endParaRPr>
              </a:p>
            </p:txBody>
          </p:sp>
          <p:sp>
            <p:nvSpPr>
              <p:cNvPr id="36" name="Text Box 310"/>
              <p:cNvSpPr txBox="1"/>
              <p:nvPr/>
            </p:nvSpPr>
            <p:spPr>
              <a:xfrm>
                <a:off x="1525979" y="611579"/>
                <a:ext cx="581824" cy="23114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37 cm</a:t>
                </a:r>
                <a:endParaRPr lang="en-US" sz="1100">
                  <a:effectLst/>
                  <a:ea typeface="Calibri"/>
                  <a:cs typeface="Times New Roman"/>
                </a:endParaRPr>
              </a:p>
            </p:txBody>
          </p:sp>
          <p:sp>
            <p:nvSpPr>
              <p:cNvPr id="37" name="Text Box 311"/>
              <p:cNvSpPr txBox="1"/>
              <p:nvPr/>
            </p:nvSpPr>
            <p:spPr>
              <a:xfrm>
                <a:off x="3491346" y="760021"/>
                <a:ext cx="469021" cy="231568"/>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7 cm</a:t>
                </a:r>
                <a:endParaRPr lang="en-US" sz="1100">
                  <a:effectLst/>
                  <a:ea typeface="Calibri"/>
                  <a:cs typeface="Times New Roman"/>
                </a:endParaRPr>
              </a:p>
            </p:txBody>
          </p:sp>
        </p:grpSp>
      </p:grpSp>
    </p:spTree>
    <p:extLst>
      <p:ext uri="{BB962C8B-B14F-4D97-AF65-F5344CB8AC3E}">
        <p14:creationId xmlns:p14="http://schemas.microsoft.com/office/powerpoint/2010/main" val="1014641468"/>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28601"/>
            <a:ext cx="6705600" cy="838199"/>
          </a:xfrm>
          <a:solidFill>
            <a:schemeClr val="bg2">
              <a:lumMod val="75000"/>
            </a:schemeClr>
          </a:solidFill>
          <a:scene3d>
            <a:camera prst="orthographicFront"/>
            <a:lightRig rig="threePt" dir="t"/>
          </a:scene3d>
          <a:sp3d>
            <a:bevelT w="165100" prst="coolSlant"/>
          </a:sp3d>
        </p:spPr>
        <p:txBody>
          <a:bodyPr/>
          <a:lstStyle/>
          <a:p>
            <a:r>
              <a:rPr lang="en-US" dirty="0" smtClean="0"/>
              <a:t>Examples &amp; Explanations</a:t>
            </a:r>
            <a:endParaRPr lang="en-US" dirty="0"/>
          </a:p>
        </p:txBody>
      </p:sp>
      <p:sp>
        <p:nvSpPr>
          <p:cNvPr id="3" name="Subtitle 2"/>
          <p:cNvSpPr>
            <a:spLocks noGrp="1"/>
          </p:cNvSpPr>
          <p:nvPr>
            <p:ph type="subTitle" idx="1"/>
          </p:nvPr>
        </p:nvSpPr>
        <p:spPr>
          <a:xfrm>
            <a:off x="228600" y="1219200"/>
            <a:ext cx="8610600" cy="2286000"/>
          </a:xfrm>
        </p:spPr>
        <p:txBody>
          <a:bodyPr/>
          <a:lstStyle/>
          <a:p>
            <a:r>
              <a:rPr lang="en-US" sz="2800" dirty="0">
                <a:solidFill>
                  <a:schemeClr val="tx1"/>
                </a:solidFill>
              </a:rPr>
              <a:t>The length of the chain consists of four parts: two segments tangent to the two circles, and two circular arcs.</a:t>
            </a:r>
          </a:p>
          <a:p>
            <a:endParaRPr lang="en-US" sz="2800" dirty="0">
              <a:solidFill>
                <a:schemeClr val="tx1"/>
              </a:solidFill>
            </a:endParaRPr>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924800" y="5807075"/>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8600" y="5715000"/>
            <a:ext cx="5475858" cy="307777"/>
          </a:xfrm>
          <a:prstGeom prst="rect">
            <a:avLst/>
          </a:prstGeom>
          <a:noFill/>
        </p:spPr>
        <p:txBody>
          <a:bodyPr wrap="none" rtlCol="0">
            <a:spAutoFit/>
          </a:bodyPr>
          <a:lstStyle/>
          <a:p>
            <a:r>
              <a:rPr lang="en-US" sz="1400" dirty="0"/>
              <a:t>Adapted from </a:t>
            </a:r>
            <a:r>
              <a:rPr lang="en-US" sz="1400" i="1" dirty="0"/>
              <a:t>Illustrative Mathematics </a:t>
            </a:r>
            <a:r>
              <a:rPr lang="en-US" sz="1400" dirty="0"/>
              <a:t> G.C Two Wheels and a Belt</a:t>
            </a:r>
          </a:p>
        </p:txBody>
      </p:sp>
      <p:grpSp>
        <p:nvGrpSpPr>
          <p:cNvPr id="27" name="Group 26"/>
          <p:cNvGrpSpPr/>
          <p:nvPr/>
        </p:nvGrpSpPr>
        <p:grpSpPr>
          <a:xfrm>
            <a:off x="2446886" y="3810000"/>
            <a:ext cx="4419600" cy="1397000"/>
            <a:chOff x="0" y="0"/>
            <a:chExt cx="4419600" cy="1397000"/>
          </a:xfrm>
        </p:grpSpPr>
        <p:sp>
          <p:nvSpPr>
            <p:cNvPr id="28" name="Rectangle 27"/>
            <p:cNvSpPr/>
            <p:nvPr/>
          </p:nvSpPr>
          <p:spPr>
            <a:xfrm>
              <a:off x="0" y="0"/>
              <a:ext cx="4419600" cy="1397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29" name="Group 28"/>
            <p:cNvGrpSpPr/>
            <p:nvPr/>
          </p:nvGrpSpPr>
          <p:grpSpPr>
            <a:xfrm>
              <a:off x="50800" y="57150"/>
              <a:ext cx="4311017" cy="1289049"/>
              <a:chOff x="0" y="5938"/>
              <a:chExt cx="4311574" cy="1289304"/>
            </a:xfrm>
          </p:grpSpPr>
          <p:sp>
            <p:nvSpPr>
              <p:cNvPr id="30" name="Chord 29"/>
              <p:cNvSpPr/>
              <p:nvPr/>
            </p:nvSpPr>
            <p:spPr>
              <a:xfrm>
                <a:off x="0" y="374073"/>
                <a:ext cx="557784" cy="557784"/>
              </a:xfrm>
              <a:prstGeom prst="chord">
                <a:avLst>
                  <a:gd name="adj1" fmla="val 5426717"/>
                  <a:gd name="adj2" fmla="val 15903108"/>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cxnSp>
            <p:nvCxnSpPr>
              <p:cNvPr id="31" name="Straight Connector 30"/>
              <p:cNvCxnSpPr>
                <a:endCxn id="39" idx="0"/>
              </p:cNvCxnSpPr>
              <p:nvPr/>
            </p:nvCxnSpPr>
            <p:spPr>
              <a:xfrm flipV="1">
                <a:off x="255318" y="5938"/>
                <a:ext cx="3400323" cy="36737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a:endCxn id="39" idx="4"/>
              </p:cNvCxnSpPr>
              <p:nvPr/>
            </p:nvCxnSpPr>
            <p:spPr>
              <a:xfrm>
                <a:off x="267195" y="932213"/>
                <a:ext cx="3388446" cy="35388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Chord 32"/>
              <p:cNvSpPr/>
              <p:nvPr/>
            </p:nvSpPr>
            <p:spPr>
              <a:xfrm flipH="1">
                <a:off x="3022270" y="5938"/>
                <a:ext cx="1289304" cy="1289304"/>
              </a:xfrm>
              <a:prstGeom prst="chord">
                <a:avLst>
                  <a:gd name="adj1" fmla="val 5325150"/>
                  <a:gd name="adj2" fmla="val 1620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34" name="Group 33"/>
              <p:cNvGrpSpPr/>
              <p:nvPr/>
            </p:nvGrpSpPr>
            <p:grpSpPr>
              <a:xfrm>
                <a:off x="11875" y="5938"/>
                <a:ext cx="4283710" cy="1280160"/>
                <a:chOff x="5939" y="0"/>
                <a:chExt cx="4284616" cy="1280160"/>
              </a:xfrm>
            </p:grpSpPr>
            <p:sp>
              <p:nvSpPr>
                <p:cNvPr id="38" name="Oval 37"/>
                <p:cNvSpPr/>
                <p:nvPr/>
              </p:nvSpPr>
              <p:spPr>
                <a:xfrm>
                  <a:off x="5939" y="368135"/>
                  <a:ext cx="548640" cy="55778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9" name="Oval 38"/>
                <p:cNvSpPr/>
                <p:nvPr/>
              </p:nvSpPr>
              <p:spPr>
                <a:xfrm>
                  <a:off x="3010395" y="0"/>
                  <a:ext cx="1280160" cy="1280160"/>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cxnSp>
              <p:nvCxnSpPr>
                <p:cNvPr id="61" name="Straight Connector 60"/>
                <p:cNvCxnSpPr/>
                <p:nvPr/>
              </p:nvCxnSpPr>
              <p:spPr>
                <a:xfrm>
                  <a:off x="273132" y="641267"/>
                  <a:ext cx="3383280" cy="0"/>
                </a:xfrm>
                <a:prstGeom prst="line">
                  <a:avLst/>
                </a:prstGeom>
                <a:ln>
                  <a:solidFill>
                    <a:schemeClr val="tx1"/>
                  </a:solidFill>
                  <a:prstDash val="sysDash"/>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a:off x="3651662" y="641267"/>
                  <a:ext cx="439387" cy="475013"/>
                </a:xfrm>
                <a:prstGeom prst="straightConnector1">
                  <a:avLst/>
                </a:prstGeom>
                <a:ln>
                  <a:solidFill>
                    <a:schemeClr val="tx1"/>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flipH="1">
                  <a:off x="89065" y="641267"/>
                  <a:ext cx="184067" cy="195943"/>
                </a:xfrm>
                <a:prstGeom prst="straightConnector1">
                  <a:avLst/>
                </a:prstGeom>
                <a:ln>
                  <a:solidFill>
                    <a:schemeClr val="tx1"/>
                  </a:solidFill>
                  <a:tailEnd type="triangle" w="sm" len="med"/>
                </a:ln>
              </p:spPr>
              <p:style>
                <a:lnRef idx="1">
                  <a:schemeClr val="accent1"/>
                </a:lnRef>
                <a:fillRef idx="0">
                  <a:schemeClr val="accent1"/>
                </a:fillRef>
                <a:effectRef idx="0">
                  <a:schemeClr val="accent1"/>
                </a:effectRef>
                <a:fontRef idx="minor">
                  <a:schemeClr val="tx1"/>
                </a:fontRef>
              </p:style>
            </p:cxnSp>
          </p:grpSp>
          <p:sp>
            <p:nvSpPr>
              <p:cNvPr id="35" name="Text Box 309"/>
              <p:cNvSpPr txBox="1"/>
              <p:nvPr/>
            </p:nvSpPr>
            <p:spPr>
              <a:xfrm>
                <a:off x="100940" y="635330"/>
                <a:ext cx="469021" cy="231568"/>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3 cm</a:t>
                </a:r>
                <a:endParaRPr lang="en-US" sz="1100">
                  <a:effectLst/>
                  <a:ea typeface="Calibri"/>
                  <a:cs typeface="Times New Roman"/>
                </a:endParaRPr>
              </a:p>
            </p:txBody>
          </p:sp>
          <p:sp>
            <p:nvSpPr>
              <p:cNvPr id="36" name="Text Box 310"/>
              <p:cNvSpPr txBox="1"/>
              <p:nvPr/>
            </p:nvSpPr>
            <p:spPr>
              <a:xfrm>
                <a:off x="1525979" y="611579"/>
                <a:ext cx="581824" cy="23114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37 cm</a:t>
                </a:r>
                <a:endParaRPr lang="en-US" sz="1100">
                  <a:effectLst/>
                  <a:ea typeface="Calibri"/>
                  <a:cs typeface="Times New Roman"/>
                </a:endParaRPr>
              </a:p>
            </p:txBody>
          </p:sp>
          <p:sp>
            <p:nvSpPr>
              <p:cNvPr id="37" name="Text Box 311"/>
              <p:cNvSpPr txBox="1"/>
              <p:nvPr/>
            </p:nvSpPr>
            <p:spPr>
              <a:xfrm>
                <a:off x="3491346" y="760021"/>
                <a:ext cx="469021" cy="231568"/>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7 cm</a:t>
                </a:r>
                <a:endParaRPr lang="en-US" sz="1100">
                  <a:effectLst/>
                  <a:ea typeface="Calibri"/>
                  <a:cs typeface="Times New Roman"/>
                </a:endParaRPr>
              </a:p>
            </p:txBody>
          </p:sp>
        </p:grpSp>
      </p:grpSp>
    </p:spTree>
    <p:extLst>
      <p:ext uri="{BB962C8B-B14F-4D97-AF65-F5344CB8AC3E}">
        <p14:creationId xmlns:p14="http://schemas.microsoft.com/office/powerpoint/2010/main" val="1636155132"/>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28601"/>
            <a:ext cx="6705600" cy="838199"/>
          </a:xfrm>
          <a:solidFill>
            <a:schemeClr val="bg2">
              <a:lumMod val="75000"/>
            </a:schemeClr>
          </a:solidFill>
          <a:scene3d>
            <a:camera prst="orthographicFront"/>
            <a:lightRig rig="threePt" dir="t"/>
          </a:scene3d>
          <a:sp3d>
            <a:bevelT w="165100" prst="coolSlant"/>
          </a:sp3d>
        </p:spPr>
        <p:txBody>
          <a:bodyPr/>
          <a:lstStyle/>
          <a:p>
            <a:r>
              <a:rPr lang="en-US" dirty="0" smtClean="0"/>
              <a:t>Examples &amp; Explanations</a:t>
            </a:r>
            <a:endParaRPr lang="en-US" dirty="0"/>
          </a:p>
        </p:txBody>
      </p:sp>
      <p:sp>
        <p:nvSpPr>
          <p:cNvPr id="3" name="Subtitle 2"/>
          <p:cNvSpPr>
            <a:spLocks noGrp="1"/>
          </p:cNvSpPr>
          <p:nvPr>
            <p:ph type="subTitle" idx="1"/>
          </p:nvPr>
        </p:nvSpPr>
        <p:spPr>
          <a:xfrm>
            <a:off x="228600" y="1219200"/>
            <a:ext cx="8610600" cy="2286000"/>
          </a:xfrm>
        </p:spPr>
        <p:txBody>
          <a:bodyPr/>
          <a:lstStyle/>
          <a:p>
            <a:r>
              <a:rPr lang="en-US" sz="2800" dirty="0">
                <a:solidFill>
                  <a:schemeClr val="tx1"/>
                </a:solidFill>
              </a:rPr>
              <a:t>The two tangent segments are lengths of sides of a rectangle formed by the radius of the small gear. They are also the leg of a right triangle with hypotenuse 37 and leg 4.</a:t>
            </a:r>
          </a:p>
          <a:p>
            <a:endParaRPr lang="en-US" sz="2800" dirty="0">
              <a:solidFill>
                <a:schemeClr val="tx1"/>
              </a:solidFill>
            </a:endParaRPr>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924800" y="5807075"/>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8600" y="5715000"/>
            <a:ext cx="5475858" cy="307777"/>
          </a:xfrm>
          <a:prstGeom prst="rect">
            <a:avLst/>
          </a:prstGeom>
          <a:noFill/>
        </p:spPr>
        <p:txBody>
          <a:bodyPr wrap="none" rtlCol="0">
            <a:spAutoFit/>
          </a:bodyPr>
          <a:lstStyle/>
          <a:p>
            <a:r>
              <a:rPr lang="en-US" sz="1400" dirty="0"/>
              <a:t>Adapted from </a:t>
            </a:r>
            <a:r>
              <a:rPr lang="en-US" sz="1400" i="1" dirty="0"/>
              <a:t>Illustrative Mathematics </a:t>
            </a:r>
            <a:r>
              <a:rPr lang="en-US" sz="1400" dirty="0"/>
              <a:t> G.C Two Wheels and a Belt</a:t>
            </a:r>
          </a:p>
        </p:txBody>
      </p:sp>
      <p:grpSp>
        <p:nvGrpSpPr>
          <p:cNvPr id="22" name="Group 21"/>
          <p:cNvGrpSpPr/>
          <p:nvPr/>
        </p:nvGrpSpPr>
        <p:grpSpPr>
          <a:xfrm>
            <a:off x="3749057" y="3050779"/>
            <a:ext cx="4585335" cy="1403350"/>
            <a:chOff x="0" y="0"/>
            <a:chExt cx="4585527" cy="1403350"/>
          </a:xfrm>
        </p:grpSpPr>
        <p:sp>
          <p:nvSpPr>
            <p:cNvPr id="23" name="Rectangle 22"/>
            <p:cNvSpPr/>
            <p:nvPr/>
          </p:nvSpPr>
          <p:spPr>
            <a:xfrm>
              <a:off x="0" y="0"/>
              <a:ext cx="4585527" cy="14033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24" name="Group 23"/>
            <p:cNvGrpSpPr/>
            <p:nvPr/>
          </p:nvGrpSpPr>
          <p:grpSpPr>
            <a:xfrm>
              <a:off x="63500" y="57150"/>
              <a:ext cx="4471671" cy="1294767"/>
              <a:chOff x="0" y="0"/>
              <a:chExt cx="4471807" cy="1294767"/>
            </a:xfrm>
          </p:grpSpPr>
          <p:grpSp>
            <p:nvGrpSpPr>
              <p:cNvPr id="25" name="Group 24"/>
              <p:cNvGrpSpPr/>
              <p:nvPr/>
            </p:nvGrpSpPr>
            <p:grpSpPr>
              <a:xfrm>
                <a:off x="0" y="0"/>
                <a:ext cx="4471807" cy="1294767"/>
                <a:chOff x="0" y="0"/>
                <a:chExt cx="4471807" cy="1294767"/>
              </a:xfrm>
            </p:grpSpPr>
            <p:grpSp>
              <p:nvGrpSpPr>
                <p:cNvPr id="43" name="Group 42"/>
                <p:cNvGrpSpPr/>
                <p:nvPr/>
              </p:nvGrpSpPr>
              <p:grpSpPr>
                <a:xfrm>
                  <a:off x="0" y="5936"/>
                  <a:ext cx="4471807" cy="1288831"/>
                  <a:chOff x="0" y="5936"/>
                  <a:chExt cx="4471807" cy="1288831"/>
                </a:xfrm>
              </p:grpSpPr>
              <p:grpSp>
                <p:nvGrpSpPr>
                  <p:cNvPr id="46" name="Group 45"/>
                  <p:cNvGrpSpPr/>
                  <p:nvPr/>
                </p:nvGrpSpPr>
                <p:grpSpPr>
                  <a:xfrm>
                    <a:off x="0" y="5936"/>
                    <a:ext cx="4471807" cy="1288831"/>
                    <a:chOff x="-160322" y="5938"/>
                    <a:chExt cx="4471896" cy="1289304"/>
                  </a:xfrm>
                </p:grpSpPr>
                <p:sp>
                  <p:nvSpPr>
                    <p:cNvPr id="49" name="Chord 48"/>
                    <p:cNvSpPr/>
                    <p:nvPr/>
                  </p:nvSpPr>
                  <p:spPr>
                    <a:xfrm>
                      <a:off x="0" y="374073"/>
                      <a:ext cx="557784" cy="557784"/>
                    </a:xfrm>
                    <a:prstGeom prst="chord">
                      <a:avLst>
                        <a:gd name="adj1" fmla="val 5426717"/>
                        <a:gd name="adj2" fmla="val 15903108"/>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cxnSp>
                  <p:nvCxnSpPr>
                    <p:cNvPr id="50" name="Straight Connector 49"/>
                    <p:cNvCxnSpPr/>
                    <p:nvPr/>
                  </p:nvCxnSpPr>
                  <p:spPr>
                    <a:xfrm flipV="1">
                      <a:off x="261244" y="5940"/>
                      <a:ext cx="3367107" cy="36743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267195" y="932213"/>
                      <a:ext cx="3394298" cy="3565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Chord 51"/>
                    <p:cNvSpPr/>
                    <p:nvPr/>
                  </p:nvSpPr>
                  <p:spPr>
                    <a:xfrm flipH="1">
                      <a:off x="3022270" y="5938"/>
                      <a:ext cx="1289304" cy="1289304"/>
                    </a:xfrm>
                    <a:prstGeom prst="chord">
                      <a:avLst>
                        <a:gd name="adj1" fmla="val 5325150"/>
                        <a:gd name="adj2" fmla="val 1620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53" name="Group 52"/>
                    <p:cNvGrpSpPr/>
                    <p:nvPr/>
                  </p:nvGrpSpPr>
                  <p:grpSpPr>
                    <a:xfrm>
                      <a:off x="11875" y="5938"/>
                      <a:ext cx="4283710" cy="1280160"/>
                      <a:chOff x="5939" y="0"/>
                      <a:chExt cx="4284616" cy="1280160"/>
                    </a:xfrm>
                  </p:grpSpPr>
                  <p:sp>
                    <p:nvSpPr>
                      <p:cNvPr id="57" name="Oval 56"/>
                      <p:cNvSpPr/>
                      <p:nvPr/>
                    </p:nvSpPr>
                    <p:spPr>
                      <a:xfrm>
                        <a:off x="5939" y="368135"/>
                        <a:ext cx="548640" cy="55778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58" name="Oval 57"/>
                      <p:cNvSpPr/>
                      <p:nvPr/>
                    </p:nvSpPr>
                    <p:spPr>
                      <a:xfrm>
                        <a:off x="3010395" y="0"/>
                        <a:ext cx="1280160" cy="1280160"/>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cxnSp>
                    <p:nvCxnSpPr>
                      <p:cNvPr id="59" name="Straight Connector 58"/>
                      <p:cNvCxnSpPr/>
                      <p:nvPr/>
                    </p:nvCxnSpPr>
                    <p:spPr>
                      <a:xfrm>
                        <a:off x="273132" y="641267"/>
                        <a:ext cx="3383280" cy="0"/>
                      </a:xfrm>
                      <a:prstGeom prst="line">
                        <a:avLst/>
                      </a:prstGeom>
                      <a:ln>
                        <a:solidFill>
                          <a:schemeClr val="tx1"/>
                        </a:solidFill>
                        <a:prstDash val="solid"/>
                        <a:headEnd type="none" w="sm" len="med"/>
                        <a:tailEnd type="none" w="sm" len="med"/>
                      </a:ln>
                    </p:spPr>
                    <p:style>
                      <a:lnRef idx="1">
                        <a:schemeClr val="accent1"/>
                      </a:lnRef>
                      <a:fillRef idx="0">
                        <a:schemeClr val="accent1"/>
                      </a:fillRef>
                      <a:effectRef idx="0">
                        <a:schemeClr val="accent1"/>
                      </a:effectRef>
                      <a:fontRef idx="minor">
                        <a:schemeClr val="tx1"/>
                      </a:fontRef>
                    </p:style>
                  </p:cxnSp>
                </p:grpSp>
                <p:sp>
                  <p:nvSpPr>
                    <p:cNvPr id="54" name="Text Box 331"/>
                    <p:cNvSpPr txBox="1"/>
                    <p:nvPr/>
                  </p:nvSpPr>
                  <p:spPr>
                    <a:xfrm>
                      <a:off x="-160322" y="415692"/>
                      <a:ext cx="469021" cy="231568"/>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3 cm</a:t>
                      </a:r>
                      <a:endParaRPr lang="en-US" sz="1100">
                        <a:effectLst/>
                        <a:ea typeface="Calibri"/>
                        <a:cs typeface="Times New Roman"/>
                      </a:endParaRPr>
                    </a:p>
                  </p:txBody>
                </p:sp>
                <p:sp>
                  <p:nvSpPr>
                    <p:cNvPr id="55" name="Text Box 332"/>
                    <p:cNvSpPr txBox="1"/>
                    <p:nvPr/>
                  </p:nvSpPr>
                  <p:spPr>
                    <a:xfrm>
                      <a:off x="1525979" y="611579"/>
                      <a:ext cx="581824" cy="23114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37 cm</a:t>
                      </a:r>
                      <a:endParaRPr lang="en-US" sz="1100">
                        <a:effectLst/>
                        <a:ea typeface="Calibri"/>
                        <a:cs typeface="Times New Roman"/>
                      </a:endParaRPr>
                    </a:p>
                  </p:txBody>
                </p:sp>
                <p:sp>
                  <p:nvSpPr>
                    <p:cNvPr id="56" name="Text Box 333"/>
                    <p:cNvSpPr txBox="1"/>
                    <p:nvPr/>
                  </p:nvSpPr>
                  <p:spPr>
                    <a:xfrm>
                      <a:off x="3574166" y="349761"/>
                      <a:ext cx="469021" cy="231568"/>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4 cm</a:t>
                      </a:r>
                      <a:endParaRPr lang="en-US" sz="1100">
                        <a:effectLst/>
                        <a:ea typeface="Calibri"/>
                        <a:cs typeface="Times New Roman"/>
                      </a:endParaRPr>
                    </a:p>
                  </p:txBody>
                </p:sp>
              </p:grpSp>
              <p:sp>
                <p:nvSpPr>
                  <p:cNvPr id="47" name="Text Box 337"/>
                  <p:cNvSpPr txBox="1"/>
                  <p:nvPr/>
                </p:nvSpPr>
                <p:spPr>
                  <a:xfrm>
                    <a:off x="3699163" y="5938"/>
                    <a:ext cx="469011" cy="23148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3 cm</a:t>
                    </a:r>
                    <a:endParaRPr lang="en-US" sz="1100">
                      <a:effectLst/>
                      <a:ea typeface="Calibri"/>
                      <a:cs typeface="Times New Roman"/>
                    </a:endParaRPr>
                  </a:p>
                </p:txBody>
              </p:sp>
              <p:sp>
                <p:nvSpPr>
                  <p:cNvPr id="48" name="Text Box 338"/>
                  <p:cNvSpPr txBox="1"/>
                  <p:nvPr/>
                </p:nvSpPr>
                <p:spPr>
                  <a:xfrm>
                    <a:off x="3521034" y="445325"/>
                    <a:ext cx="468630" cy="23114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Calibri"/>
                      </a:rPr>
                      <a:t>θ</a:t>
                    </a:r>
                    <a:endParaRPr lang="en-US" sz="1100">
                      <a:effectLst/>
                      <a:ea typeface="Calibri"/>
                      <a:cs typeface="Times New Roman"/>
                    </a:endParaRPr>
                  </a:p>
                </p:txBody>
              </p:sp>
            </p:grpSp>
            <p:cxnSp>
              <p:nvCxnSpPr>
                <p:cNvPr id="44" name="Straight Connector 43"/>
                <p:cNvCxnSpPr/>
                <p:nvPr/>
              </p:nvCxnSpPr>
              <p:spPr>
                <a:xfrm flipH="1" flipV="1">
                  <a:off x="3764478" y="0"/>
                  <a:ext cx="55245" cy="64643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Rectangle 44"/>
                <p:cNvSpPr/>
                <p:nvPr/>
              </p:nvSpPr>
              <p:spPr>
                <a:xfrm rot="21240000">
                  <a:off x="409698" y="190005"/>
                  <a:ext cx="3379434" cy="274320"/>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26" name="Rectangle 25"/>
              <p:cNvSpPr/>
              <p:nvPr/>
            </p:nvSpPr>
            <p:spPr>
              <a:xfrm rot="21240000">
                <a:off x="3722914" y="5938"/>
                <a:ext cx="45720" cy="45720"/>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40" name="Rectangle 39"/>
              <p:cNvSpPr/>
              <p:nvPr/>
            </p:nvSpPr>
            <p:spPr>
              <a:xfrm rot="21240000">
                <a:off x="409698" y="380010"/>
                <a:ext cx="45720" cy="45720"/>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41" name="Rectangle 40"/>
              <p:cNvSpPr/>
              <p:nvPr/>
            </p:nvSpPr>
            <p:spPr>
              <a:xfrm rot="21240000">
                <a:off x="433449" y="593766"/>
                <a:ext cx="45720" cy="45720"/>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42" name="Rectangle 41"/>
              <p:cNvSpPr/>
              <p:nvPr/>
            </p:nvSpPr>
            <p:spPr>
              <a:xfrm rot="21240000">
                <a:off x="3740727" y="243444"/>
                <a:ext cx="45720" cy="45720"/>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mc:AlternateContent xmlns:mc="http://schemas.openxmlformats.org/markup-compatibility/2006" xmlns:a14="http://schemas.microsoft.com/office/drawing/2010/main">
        <mc:Choice Requires="a14">
          <p:sp>
            <p:nvSpPr>
              <p:cNvPr id="5" name="Rectangle 4"/>
              <p:cNvSpPr/>
              <p:nvPr/>
            </p:nvSpPr>
            <p:spPr>
              <a:xfrm>
                <a:off x="457200" y="2619788"/>
                <a:ext cx="3048000" cy="134261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a:rPr lang="en-US" sz="2400" i="1">
                          <a:latin typeface="Cambria Math"/>
                        </a:rPr>
                        <m:t>𝑙</m:t>
                      </m:r>
                      <m:r>
                        <a:rPr lang="en-US" sz="2400" i="1">
                          <a:latin typeface="Cambria Math"/>
                        </a:rPr>
                        <m:t>= </m:t>
                      </m:r>
                      <m:rad>
                        <m:radPr>
                          <m:degHide m:val="on"/>
                          <m:ctrlPr>
                            <a:rPr lang="en-US" sz="2400" i="1">
                              <a:latin typeface="Cambria Math"/>
                            </a:rPr>
                          </m:ctrlPr>
                        </m:radPr>
                        <m:deg/>
                        <m:e>
                          <m:sSup>
                            <m:sSupPr>
                              <m:ctrlPr>
                                <a:rPr lang="en-US" sz="2400" i="1">
                                  <a:latin typeface="Cambria Math"/>
                                </a:rPr>
                              </m:ctrlPr>
                            </m:sSupPr>
                            <m:e>
                              <m:r>
                                <a:rPr lang="en-US" sz="2400" i="1">
                                  <a:latin typeface="Cambria Math"/>
                                </a:rPr>
                                <m:t>37</m:t>
                              </m:r>
                            </m:e>
                            <m:sup>
                              <m:r>
                                <a:rPr lang="en-US" sz="2400" i="1">
                                  <a:latin typeface="Cambria Math"/>
                                </a:rPr>
                                <m:t>2</m:t>
                              </m:r>
                            </m:sup>
                          </m:sSup>
                          <m:r>
                            <a:rPr lang="en-US" sz="2400" i="1">
                              <a:latin typeface="Cambria Math"/>
                            </a:rPr>
                            <m:t>−</m:t>
                          </m:r>
                          <m:sSup>
                            <m:sSupPr>
                              <m:ctrlPr>
                                <a:rPr lang="en-US" sz="2400" i="1">
                                  <a:latin typeface="Cambria Math"/>
                                </a:rPr>
                              </m:ctrlPr>
                            </m:sSupPr>
                            <m:e>
                              <m:r>
                                <a:rPr lang="en-US" sz="2400" i="1">
                                  <a:latin typeface="Cambria Math"/>
                                </a:rPr>
                                <m:t>4</m:t>
                              </m:r>
                            </m:e>
                            <m:sup>
                              <m:r>
                                <a:rPr lang="en-US" sz="2400" i="1">
                                  <a:latin typeface="Cambria Math"/>
                                </a:rPr>
                                <m:t>2</m:t>
                              </m:r>
                            </m:sup>
                          </m:sSup>
                        </m:e>
                      </m:rad>
                    </m:oMath>
                  </m:oMathPara>
                </a14:m>
                <a:endParaRPr lang="en-US" sz="2400" dirty="0"/>
              </a:p>
              <a:p>
                <a:pPr/>
                <a14:m>
                  <m:oMathPara xmlns:m="http://schemas.openxmlformats.org/officeDocument/2006/math">
                    <m:oMathParaPr>
                      <m:jc m:val="centerGroup"/>
                    </m:oMathParaPr>
                    <m:oMath xmlns:m="http://schemas.openxmlformats.org/officeDocument/2006/math">
                      <m:r>
                        <a:rPr lang="en-US" sz="2400" i="1">
                          <a:latin typeface="Cambria Math"/>
                        </a:rPr>
                        <m:t>𝑙</m:t>
                      </m:r>
                      <m:r>
                        <a:rPr lang="en-US" sz="2400" i="1">
                          <a:latin typeface="Cambria Math"/>
                        </a:rPr>
                        <m:t>=</m:t>
                      </m:r>
                      <m:rad>
                        <m:radPr>
                          <m:degHide m:val="on"/>
                          <m:ctrlPr>
                            <a:rPr lang="en-US" sz="2400" i="1">
                              <a:latin typeface="Cambria Math"/>
                            </a:rPr>
                          </m:ctrlPr>
                        </m:radPr>
                        <m:deg/>
                        <m:e>
                          <m:r>
                            <a:rPr lang="en-US" sz="2400" i="1">
                              <a:latin typeface="Cambria Math"/>
                            </a:rPr>
                            <m:t>1353</m:t>
                          </m:r>
                        </m:e>
                      </m:rad>
                    </m:oMath>
                  </m:oMathPara>
                </a14:m>
                <a:endParaRPr lang="en-US" sz="2400" dirty="0"/>
              </a:p>
              <a:p>
                <a:pPr/>
                <a14:m>
                  <m:oMathPara xmlns:m="http://schemas.openxmlformats.org/officeDocument/2006/math">
                    <m:oMathParaPr>
                      <m:jc m:val="centerGroup"/>
                    </m:oMathParaPr>
                    <m:oMath xmlns:m="http://schemas.openxmlformats.org/officeDocument/2006/math">
                      <m:r>
                        <a:rPr lang="en-US" sz="2400" i="1">
                          <a:latin typeface="Cambria Math"/>
                        </a:rPr>
                        <m:t>𝑙</m:t>
                      </m:r>
                      <m:r>
                        <a:rPr lang="en-US" sz="2400" i="1">
                          <a:latin typeface="Cambria Math"/>
                          <a:ea typeface="Cambria Math"/>
                        </a:rPr>
                        <m:t>≈36.78</m:t>
                      </m:r>
                    </m:oMath>
                  </m:oMathPara>
                </a14:m>
                <a:endParaRPr lang="en-US" sz="2400" dirty="0"/>
              </a:p>
            </p:txBody>
          </p:sp>
        </mc:Choice>
        <mc:Fallback xmlns="">
          <p:sp>
            <p:nvSpPr>
              <p:cNvPr id="5" name="Rectangle 4"/>
              <p:cNvSpPr>
                <a:spLocks noRot="1" noChangeAspect="1" noMove="1" noResize="1" noEditPoints="1" noAdjustHandles="1" noChangeArrowheads="1" noChangeShapeType="1" noTextEdit="1"/>
              </p:cNvSpPr>
              <p:nvPr/>
            </p:nvSpPr>
            <p:spPr>
              <a:xfrm>
                <a:off x="457200" y="2619788"/>
                <a:ext cx="3048000" cy="1342612"/>
              </a:xfrm>
              <a:prstGeom prst="rect">
                <a:avLst/>
              </a:prstGeom>
              <a:blipFill rotWithShape="1">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493842912"/>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28601"/>
            <a:ext cx="6705600" cy="838199"/>
          </a:xfrm>
          <a:solidFill>
            <a:schemeClr val="bg2">
              <a:lumMod val="75000"/>
            </a:schemeClr>
          </a:solidFill>
          <a:scene3d>
            <a:camera prst="orthographicFront"/>
            <a:lightRig rig="threePt" dir="t"/>
          </a:scene3d>
          <a:sp3d>
            <a:bevelT w="165100" prst="coolSlant"/>
          </a:sp3d>
        </p:spPr>
        <p:txBody>
          <a:bodyPr/>
          <a:lstStyle/>
          <a:p>
            <a:r>
              <a:rPr lang="en-US" dirty="0" smtClean="0"/>
              <a:t>Examples &amp; Explanations</a:t>
            </a:r>
            <a:endParaRPr lang="en-US" dirty="0"/>
          </a:p>
        </p:txBody>
      </p:sp>
      <p:sp>
        <p:nvSpPr>
          <p:cNvPr id="3" name="Subtitle 2"/>
          <p:cNvSpPr>
            <a:spLocks noGrp="1"/>
          </p:cNvSpPr>
          <p:nvPr>
            <p:ph type="subTitle" idx="1"/>
          </p:nvPr>
        </p:nvSpPr>
        <p:spPr>
          <a:xfrm>
            <a:off x="228600" y="1219200"/>
            <a:ext cx="8610600" cy="990600"/>
          </a:xfrm>
        </p:spPr>
        <p:txBody>
          <a:bodyPr/>
          <a:lstStyle/>
          <a:p>
            <a:r>
              <a:rPr lang="en-US" sz="2800" dirty="0">
                <a:solidFill>
                  <a:schemeClr val="tx1"/>
                </a:solidFill>
              </a:rPr>
              <a:t>The two arcs are determined by the central angle </a:t>
            </a:r>
            <a:r>
              <a:rPr lang="el-GR" sz="2800" i="1" dirty="0">
                <a:solidFill>
                  <a:schemeClr val="tx1"/>
                </a:solidFill>
              </a:rPr>
              <a:t>θ</a:t>
            </a:r>
            <a:r>
              <a:rPr lang="en-US" sz="2800" dirty="0">
                <a:solidFill>
                  <a:schemeClr val="tx1"/>
                </a:solidFill>
              </a:rPr>
              <a:t>.</a:t>
            </a:r>
          </a:p>
          <a:p>
            <a:endParaRPr lang="en-US" sz="2800" dirty="0">
              <a:solidFill>
                <a:schemeClr val="tx1"/>
              </a:solidFill>
            </a:endParaRPr>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924800" y="5807075"/>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8600" y="5715000"/>
            <a:ext cx="5475858" cy="307777"/>
          </a:xfrm>
          <a:prstGeom prst="rect">
            <a:avLst/>
          </a:prstGeom>
          <a:noFill/>
        </p:spPr>
        <p:txBody>
          <a:bodyPr wrap="none" rtlCol="0">
            <a:spAutoFit/>
          </a:bodyPr>
          <a:lstStyle/>
          <a:p>
            <a:r>
              <a:rPr lang="en-US" sz="1400" dirty="0"/>
              <a:t>Adapted from </a:t>
            </a:r>
            <a:r>
              <a:rPr lang="en-US" sz="1400" i="1" dirty="0"/>
              <a:t>Illustrative Mathematics </a:t>
            </a:r>
            <a:r>
              <a:rPr lang="en-US" sz="1400" dirty="0"/>
              <a:t> G.C Two Wheels and a Belt</a:t>
            </a:r>
          </a:p>
        </p:txBody>
      </p:sp>
      <p:grpSp>
        <p:nvGrpSpPr>
          <p:cNvPr id="22" name="Group 21"/>
          <p:cNvGrpSpPr/>
          <p:nvPr/>
        </p:nvGrpSpPr>
        <p:grpSpPr>
          <a:xfrm>
            <a:off x="3749057" y="3050779"/>
            <a:ext cx="4585335" cy="1403350"/>
            <a:chOff x="0" y="0"/>
            <a:chExt cx="4585527" cy="1403350"/>
          </a:xfrm>
        </p:grpSpPr>
        <p:sp>
          <p:nvSpPr>
            <p:cNvPr id="23" name="Rectangle 22"/>
            <p:cNvSpPr/>
            <p:nvPr/>
          </p:nvSpPr>
          <p:spPr>
            <a:xfrm>
              <a:off x="0" y="0"/>
              <a:ext cx="4585527" cy="14033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24" name="Group 23"/>
            <p:cNvGrpSpPr/>
            <p:nvPr/>
          </p:nvGrpSpPr>
          <p:grpSpPr>
            <a:xfrm>
              <a:off x="63500" y="57150"/>
              <a:ext cx="4471671" cy="1294767"/>
              <a:chOff x="0" y="0"/>
              <a:chExt cx="4471807" cy="1294767"/>
            </a:xfrm>
          </p:grpSpPr>
          <p:grpSp>
            <p:nvGrpSpPr>
              <p:cNvPr id="25" name="Group 24"/>
              <p:cNvGrpSpPr/>
              <p:nvPr/>
            </p:nvGrpSpPr>
            <p:grpSpPr>
              <a:xfrm>
                <a:off x="0" y="0"/>
                <a:ext cx="4471807" cy="1294767"/>
                <a:chOff x="0" y="0"/>
                <a:chExt cx="4471807" cy="1294767"/>
              </a:xfrm>
            </p:grpSpPr>
            <p:grpSp>
              <p:nvGrpSpPr>
                <p:cNvPr id="43" name="Group 42"/>
                <p:cNvGrpSpPr/>
                <p:nvPr/>
              </p:nvGrpSpPr>
              <p:grpSpPr>
                <a:xfrm>
                  <a:off x="0" y="5936"/>
                  <a:ext cx="4471807" cy="1288831"/>
                  <a:chOff x="0" y="5936"/>
                  <a:chExt cx="4471807" cy="1288831"/>
                </a:xfrm>
              </p:grpSpPr>
              <p:grpSp>
                <p:nvGrpSpPr>
                  <p:cNvPr id="46" name="Group 45"/>
                  <p:cNvGrpSpPr/>
                  <p:nvPr/>
                </p:nvGrpSpPr>
                <p:grpSpPr>
                  <a:xfrm>
                    <a:off x="0" y="5936"/>
                    <a:ext cx="4471807" cy="1288831"/>
                    <a:chOff x="-160322" y="5938"/>
                    <a:chExt cx="4471896" cy="1289304"/>
                  </a:xfrm>
                </p:grpSpPr>
                <p:sp>
                  <p:nvSpPr>
                    <p:cNvPr id="49" name="Chord 48"/>
                    <p:cNvSpPr/>
                    <p:nvPr/>
                  </p:nvSpPr>
                  <p:spPr>
                    <a:xfrm>
                      <a:off x="0" y="374073"/>
                      <a:ext cx="557784" cy="557784"/>
                    </a:xfrm>
                    <a:prstGeom prst="chord">
                      <a:avLst>
                        <a:gd name="adj1" fmla="val 5426717"/>
                        <a:gd name="adj2" fmla="val 15903108"/>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cxnSp>
                  <p:nvCxnSpPr>
                    <p:cNvPr id="50" name="Straight Connector 49"/>
                    <p:cNvCxnSpPr/>
                    <p:nvPr/>
                  </p:nvCxnSpPr>
                  <p:spPr>
                    <a:xfrm flipV="1">
                      <a:off x="261244" y="5940"/>
                      <a:ext cx="3367107" cy="36743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267195" y="932213"/>
                      <a:ext cx="3394298" cy="3565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Chord 51"/>
                    <p:cNvSpPr/>
                    <p:nvPr/>
                  </p:nvSpPr>
                  <p:spPr>
                    <a:xfrm flipH="1">
                      <a:off x="3022270" y="5938"/>
                      <a:ext cx="1289304" cy="1289304"/>
                    </a:xfrm>
                    <a:prstGeom prst="chord">
                      <a:avLst>
                        <a:gd name="adj1" fmla="val 5325150"/>
                        <a:gd name="adj2" fmla="val 1620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53" name="Group 52"/>
                    <p:cNvGrpSpPr/>
                    <p:nvPr/>
                  </p:nvGrpSpPr>
                  <p:grpSpPr>
                    <a:xfrm>
                      <a:off x="11875" y="5938"/>
                      <a:ext cx="4283710" cy="1280160"/>
                      <a:chOff x="5939" y="0"/>
                      <a:chExt cx="4284616" cy="1280160"/>
                    </a:xfrm>
                  </p:grpSpPr>
                  <p:sp>
                    <p:nvSpPr>
                      <p:cNvPr id="57" name="Oval 56"/>
                      <p:cNvSpPr/>
                      <p:nvPr/>
                    </p:nvSpPr>
                    <p:spPr>
                      <a:xfrm>
                        <a:off x="5939" y="368135"/>
                        <a:ext cx="548640" cy="55778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58" name="Oval 57"/>
                      <p:cNvSpPr/>
                      <p:nvPr/>
                    </p:nvSpPr>
                    <p:spPr>
                      <a:xfrm>
                        <a:off x="3010395" y="0"/>
                        <a:ext cx="1280160" cy="1280160"/>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cxnSp>
                    <p:nvCxnSpPr>
                      <p:cNvPr id="59" name="Straight Connector 58"/>
                      <p:cNvCxnSpPr/>
                      <p:nvPr/>
                    </p:nvCxnSpPr>
                    <p:spPr>
                      <a:xfrm>
                        <a:off x="273132" y="641267"/>
                        <a:ext cx="3383280" cy="0"/>
                      </a:xfrm>
                      <a:prstGeom prst="line">
                        <a:avLst/>
                      </a:prstGeom>
                      <a:ln>
                        <a:solidFill>
                          <a:schemeClr val="tx1"/>
                        </a:solidFill>
                        <a:prstDash val="solid"/>
                        <a:headEnd type="none" w="sm" len="med"/>
                        <a:tailEnd type="none" w="sm" len="med"/>
                      </a:ln>
                    </p:spPr>
                    <p:style>
                      <a:lnRef idx="1">
                        <a:schemeClr val="accent1"/>
                      </a:lnRef>
                      <a:fillRef idx="0">
                        <a:schemeClr val="accent1"/>
                      </a:fillRef>
                      <a:effectRef idx="0">
                        <a:schemeClr val="accent1"/>
                      </a:effectRef>
                      <a:fontRef idx="minor">
                        <a:schemeClr val="tx1"/>
                      </a:fontRef>
                    </p:style>
                  </p:cxnSp>
                </p:grpSp>
                <p:sp>
                  <p:nvSpPr>
                    <p:cNvPr id="54" name="Text Box 331"/>
                    <p:cNvSpPr txBox="1"/>
                    <p:nvPr/>
                  </p:nvSpPr>
                  <p:spPr>
                    <a:xfrm>
                      <a:off x="-160322" y="415692"/>
                      <a:ext cx="469021" cy="231568"/>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3 cm</a:t>
                      </a:r>
                      <a:endParaRPr lang="en-US" sz="1100">
                        <a:effectLst/>
                        <a:ea typeface="Calibri"/>
                        <a:cs typeface="Times New Roman"/>
                      </a:endParaRPr>
                    </a:p>
                  </p:txBody>
                </p:sp>
                <p:sp>
                  <p:nvSpPr>
                    <p:cNvPr id="55" name="Text Box 332"/>
                    <p:cNvSpPr txBox="1"/>
                    <p:nvPr/>
                  </p:nvSpPr>
                  <p:spPr>
                    <a:xfrm>
                      <a:off x="1525979" y="611579"/>
                      <a:ext cx="581824" cy="23114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37 cm</a:t>
                      </a:r>
                      <a:endParaRPr lang="en-US" sz="1100">
                        <a:effectLst/>
                        <a:ea typeface="Calibri"/>
                        <a:cs typeface="Times New Roman"/>
                      </a:endParaRPr>
                    </a:p>
                  </p:txBody>
                </p:sp>
                <p:sp>
                  <p:nvSpPr>
                    <p:cNvPr id="56" name="Text Box 333"/>
                    <p:cNvSpPr txBox="1"/>
                    <p:nvPr/>
                  </p:nvSpPr>
                  <p:spPr>
                    <a:xfrm>
                      <a:off x="3574166" y="349761"/>
                      <a:ext cx="469021" cy="231568"/>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4 cm</a:t>
                      </a:r>
                      <a:endParaRPr lang="en-US" sz="1100">
                        <a:effectLst/>
                        <a:ea typeface="Calibri"/>
                        <a:cs typeface="Times New Roman"/>
                      </a:endParaRPr>
                    </a:p>
                  </p:txBody>
                </p:sp>
              </p:grpSp>
              <p:sp>
                <p:nvSpPr>
                  <p:cNvPr id="47" name="Text Box 337"/>
                  <p:cNvSpPr txBox="1"/>
                  <p:nvPr/>
                </p:nvSpPr>
                <p:spPr>
                  <a:xfrm>
                    <a:off x="3699163" y="5938"/>
                    <a:ext cx="469011" cy="23148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3 cm</a:t>
                    </a:r>
                    <a:endParaRPr lang="en-US" sz="1100">
                      <a:effectLst/>
                      <a:ea typeface="Calibri"/>
                      <a:cs typeface="Times New Roman"/>
                    </a:endParaRPr>
                  </a:p>
                </p:txBody>
              </p:sp>
              <p:sp>
                <p:nvSpPr>
                  <p:cNvPr id="48" name="Text Box 338"/>
                  <p:cNvSpPr txBox="1"/>
                  <p:nvPr/>
                </p:nvSpPr>
                <p:spPr>
                  <a:xfrm>
                    <a:off x="3521034" y="445325"/>
                    <a:ext cx="468630" cy="23114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Calibri"/>
                      </a:rPr>
                      <a:t>θ</a:t>
                    </a:r>
                    <a:endParaRPr lang="en-US" sz="1100">
                      <a:effectLst/>
                      <a:ea typeface="Calibri"/>
                      <a:cs typeface="Times New Roman"/>
                    </a:endParaRPr>
                  </a:p>
                </p:txBody>
              </p:sp>
            </p:grpSp>
            <p:cxnSp>
              <p:nvCxnSpPr>
                <p:cNvPr id="44" name="Straight Connector 43"/>
                <p:cNvCxnSpPr/>
                <p:nvPr/>
              </p:nvCxnSpPr>
              <p:spPr>
                <a:xfrm flipH="1" flipV="1">
                  <a:off x="3764478" y="0"/>
                  <a:ext cx="55245" cy="64643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Rectangle 44"/>
                <p:cNvSpPr/>
                <p:nvPr/>
              </p:nvSpPr>
              <p:spPr>
                <a:xfrm rot="21240000">
                  <a:off x="409698" y="190005"/>
                  <a:ext cx="3379434" cy="274320"/>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26" name="Rectangle 25"/>
              <p:cNvSpPr/>
              <p:nvPr/>
            </p:nvSpPr>
            <p:spPr>
              <a:xfrm rot="21240000">
                <a:off x="3722914" y="5938"/>
                <a:ext cx="45720" cy="45720"/>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40" name="Rectangle 39"/>
              <p:cNvSpPr/>
              <p:nvPr/>
            </p:nvSpPr>
            <p:spPr>
              <a:xfrm rot="21240000">
                <a:off x="409698" y="380010"/>
                <a:ext cx="45720" cy="45720"/>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41" name="Rectangle 40"/>
              <p:cNvSpPr/>
              <p:nvPr/>
            </p:nvSpPr>
            <p:spPr>
              <a:xfrm rot="21240000">
                <a:off x="433449" y="593766"/>
                <a:ext cx="45720" cy="45720"/>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42" name="Rectangle 41"/>
              <p:cNvSpPr/>
              <p:nvPr/>
            </p:nvSpPr>
            <p:spPr>
              <a:xfrm rot="21240000">
                <a:off x="3740727" y="243444"/>
                <a:ext cx="45720" cy="45720"/>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mc:AlternateContent xmlns:mc="http://schemas.openxmlformats.org/markup-compatibility/2006" xmlns:a14="http://schemas.microsoft.com/office/drawing/2010/main">
        <mc:Choice Requires="a14">
          <p:sp>
            <p:nvSpPr>
              <p:cNvPr id="5" name="Rectangle 4"/>
              <p:cNvSpPr/>
              <p:nvPr/>
            </p:nvSpPr>
            <p:spPr>
              <a:xfrm>
                <a:off x="457200" y="2558302"/>
                <a:ext cx="3048000" cy="115416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func>
                        <m:funcPr>
                          <m:ctrlPr>
                            <a:rPr lang="en-US" sz="2400" i="1" smtClean="0">
                              <a:latin typeface="Cambria Math"/>
                            </a:rPr>
                          </m:ctrlPr>
                        </m:funcPr>
                        <m:fName>
                          <m:r>
                            <m:rPr>
                              <m:sty m:val="p"/>
                            </m:rPr>
                            <a:rPr lang="en-US" sz="2400">
                              <a:latin typeface="Cambria Math"/>
                            </a:rPr>
                            <m:t>cos</m:t>
                          </m:r>
                        </m:fName>
                        <m:e>
                          <m:r>
                            <a:rPr lang="en-US" sz="2400" i="1">
                              <a:latin typeface="Cambria Math"/>
                              <a:ea typeface="Cambria Math"/>
                            </a:rPr>
                            <m:t>𝜃</m:t>
                          </m:r>
                          <m:r>
                            <a:rPr lang="en-US" sz="2400" i="1">
                              <a:latin typeface="Cambria Math"/>
                              <a:ea typeface="Cambria Math"/>
                            </a:rPr>
                            <m:t>=</m:t>
                          </m:r>
                          <m:f>
                            <m:fPr>
                              <m:ctrlPr>
                                <a:rPr lang="en-US" sz="2400" i="1">
                                  <a:latin typeface="Cambria Math"/>
                                  <a:ea typeface="Cambria Math"/>
                                </a:rPr>
                              </m:ctrlPr>
                            </m:fPr>
                            <m:num>
                              <m:r>
                                <a:rPr lang="en-US" sz="2400" i="1">
                                  <a:latin typeface="Cambria Math"/>
                                  <a:ea typeface="Cambria Math"/>
                                </a:rPr>
                                <m:t>4</m:t>
                              </m:r>
                            </m:num>
                            <m:den>
                              <m:r>
                                <a:rPr lang="en-US" sz="2400" i="1">
                                  <a:latin typeface="Cambria Math"/>
                                  <a:ea typeface="Cambria Math"/>
                                </a:rPr>
                                <m:t>37</m:t>
                              </m:r>
                            </m:den>
                          </m:f>
                        </m:e>
                      </m:func>
                    </m:oMath>
                  </m:oMathPara>
                </a14:m>
                <a:endParaRPr lang="en-US" sz="2400" dirty="0"/>
              </a:p>
              <a:p>
                <a:pPr/>
                <a14:m>
                  <m:oMathPara xmlns:m="http://schemas.openxmlformats.org/officeDocument/2006/math">
                    <m:oMathParaPr>
                      <m:jc m:val="centerGroup"/>
                    </m:oMathParaPr>
                    <m:oMath xmlns:m="http://schemas.openxmlformats.org/officeDocument/2006/math">
                      <m:r>
                        <a:rPr lang="en-US" sz="2400" i="1">
                          <a:latin typeface="Cambria Math"/>
                          <a:ea typeface="Cambria Math"/>
                        </a:rPr>
                        <m:t>𝜃</m:t>
                      </m:r>
                      <m:r>
                        <a:rPr lang="en-US" sz="2400" i="1">
                          <a:latin typeface="Cambria Math"/>
                          <a:ea typeface="Cambria Math"/>
                        </a:rPr>
                        <m:t>=1.462</m:t>
                      </m:r>
                    </m:oMath>
                  </m:oMathPara>
                </a14:m>
                <a:endParaRPr lang="en-US" sz="2400" dirty="0"/>
              </a:p>
            </p:txBody>
          </p:sp>
        </mc:Choice>
        <mc:Fallback xmlns="">
          <p:sp>
            <p:nvSpPr>
              <p:cNvPr id="5" name="Rectangle 4"/>
              <p:cNvSpPr>
                <a:spLocks noRot="1" noChangeAspect="1" noMove="1" noResize="1" noEditPoints="1" noAdjustHandles="1" noChangeArrowheads="1" noChangeShapeType="1" noTextEdit="1"/>
              </p:cNvSpPr>
              <p:nvPr/>
            </p:nvSpPr>
            <p:spPr>
              <a:xfrm>
                <a:off x="457200" y="2558302"/>
                <a:ext cx="3048000" cy="1154162"/>
              </a:xfrm>
              <a:prstGeom prst="rect">
                <a:avLst/>
              </a:prstGeom>
              <a:blipFill rotWithShape="1">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941422712"/>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28601"/>
            <a:ext cx="6705600" cy="838199"/>
          </a:xfrm>
          <a:solidFill>
            <a:schemeClr val="bg2">
              <a:lumMod val="75000"/>
            </a:schemeClr>
          </a:solidFill>
          <a:scene3d>
            <a:camera prst="orthographicFront"/>
            <a:lightRig rig="threePt" dir="t"/>
          </a:scene3d>
          <a:sp3d>
            <a:bevelT w="165100" prst="coolSlant"/>
          </a:sp3d>
        </p:spPr>
        <p:txBody>
          <a:bodyPr/>
          <a:lstStyle/>
          <a:p>
            <a:r>
              <a:rPr lang="en-US" dirty="0" smtClean="0"/>
              <a:t>Examples &amp; Explanations</a:t>
            </a:r>
            <a:endParaRPr lang="en-US" dirty="0"/>
          </a:p>
        </p:txBody>
      </p:sp>
      <p:sp>
        <p:nvSpPr>
          <p:cNvPr id="3" name="Subtitle 2"/>
          <p:cNvSpPr>
            <a:spLocks noGrp="1"/>
          </p:cNvSpPr>
          <p:nvPr>
            <p:ph type="subTitle" idx="1"/>
          </p:nvPr>
        </p:nvSpPr>
        <p:spPr>
          <a:xfrm>
            <a:off x="228600" y="1219200"/>
            <a:ext cx="8610600" cy="990600"/>
          </a:xfrm>
        </p:spPr>
        <p:txBody>
          <a:bodyPr/>
          <a:lstStyle/>
          <a:p>
            <a:r>
              <a:rPr lang="en-US" sz="2800" dirty="0">
                <a:solidFill>
                  <a:schemeClr val="tx1"/>
                </a:solidFill>
              </a:rPr>
              <a:t>The two arcs are determined by the central angle </a:t>
            </a:r>
            <a:r>
              <a:rPr lang="el-GR" sz="2800" i="1" dirty="0">
                <a:solidFill>
                  <a:schemeClr val="tx1"/>
                </a:solidFill>
              </a:rPr>
              <a:t>θ</a:t>
            </a:r>
            <a:r>
              <a:rPr lang="en-US" sz="2800" dirty="0">
                <a:solidFill>
                  <a:schemeClr val="tx1"/>
                </a:solidFill>
              </a:rPr>
              <a:t>.</a:t>
            </a:r>
          </a:p>
          <a:p>
            <a:endParaRPr lang="en-US" sz="2800" dirty="0">
              <a:solidFill>
                <a:schemeClr val="tx1"/>
              </a:solidFill>
            </a:endParaRPr>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924800" y="5807075"/>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8600" y="5715000"/>
            <a:ext cx="5475858" cy="307777"/>
          </a:xfrm>
          <a:prstGeom prst="rect">
            <a:avLst/>
          </a:prstGeom>
          <a:noFill/>
        </p:spPr>
        <p:txBody>
          <a:bodyPr wrap="none" rtlCol="0">
            <a:spAutoFit/>
          </a:bodyPr>
          <a:lstStyle/>
          <a:p>
            <a:r>
              <a:rPr lang="en-US" sz="1400" dirty="0"/>
              <a:t>Adapted from </a:t>
            </a:r>
            <a:r>
              <a:rPr lang="en-US" sz="1400" i="1" dirty="0"/>
              <a:t>Illustrative Mathematics </a:t>
            </a:r>
            <a:r>
              <a:rPr lang="en-US" sz="1400" dirty="0"/>
              <a:t> G.C Two Wheels and a Belt</a:t>
            </a:r>
          </a:p>
        </p:txBody>
      </p:sp>
      <p:grpSp>
        <p:nvGrpSpPr>
          <p:cNvPr id="22" name="Group 21"/>
          <p:cNvGrpSpPr/>
          <p:nvPr/>
        </p:nvGrpSpPr>
        <p:grpSpPr>
          <a:xfrm>
            <a:off x="3749057" y="3050779"/>
            <a:ext cx="4585335" cy="1403350"/>
            <a:chOff x="0" y="0"/>
            <a:chExt cx="4585527" cy="1403350"/>
          </a:xfrm>
        </p:grpSpPr>
        <p:sp>
          <p:nvSpPr>
            <p:cNvPr id="23" name="Rectangle 22"/>
            <p:cNvSpPr/>
            <p:nvPr/>
          </p:nvSpPr>
          <p:spPr>
            <a:xfrm>
              <a:off x="0" y="0"/>
              <a:ext cx="4585527" cy="14033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24" name="Group 23"/>
            <p:cNvGrpSpPr/>
            <p:nvPr/>
          </p:nvGrpSpPr>
          <p:grpSpPr>
            <a:xfrm>
              <a:off x="63500" y="57150"/>
              <a:ext cx="4471671" cy="1294767"/>
              <a:chOff x="0" y="0"/>
              <a:chExt cx="4471807" cy="1294767"/>
            </a:xfrm>
          </p:grpSpPr>
          <p:grpSp>
            <p:nvGrpSpPr>
              <p:cNvPr id="25" name="Group 24"/>
              <p:cNvGrpSpPr/>
              <p:nvPr/>
            </p:nvGrpSpPr>
            <p:grpSpPr>
              <a:xfrm>
                <a:off x="0" y="0"/>
                <a:ext cx="4471807" cy="1294767"/>
                <a:chOff x="0" y="0"/>
                <a:chExt cx="4471807" cy="1294767"/>
              </a:xfrm>
            </p:grpSpPr>
            <p:grpSp>
              <p:nvGrpSpPr>
                <p:cNvPr id="43" name="Group 42"/>
                <p:cNvGrpSpPr/>
                <p:nvPr/>
              </p:nvGrpSpPr>
              <p:grpSpPr>
                <a:xfrm>
                  <a:off x="0" y="5936"/>
                  <a:ext cx="4471807" cy="1288831"/>
                  <a:chOff x="0" y="5936"/>
                  <a:chExt cx="4471807" cy="1288831"/>
                </a:xfrm>
              </p:grpSpPr>
              <p:grpSp>
                <p:nvGrpSpPr>
                  <p:cNvPr id="46" name="Group 45"/>
                  <p:cNvGrpSpPr/>
                  <p:nvPr/>
                </p:nvGrpSpPr>
                <p:grpSpPr>
                  <a:xfrm>
                    <a:off x="0" y="5936"/>
                    <a:ext cx="4471807" cy="1288831"/>
                    <a:chOff x="-160322" y="5938"/>
                    <a:chExt cx="4471896" cy="1289304"/>
                  </a:xfrm>
                </p:grpSpPr>
                <p:sp>
                  <p:nvSpPr>
                    <p:cNvPr id="49" name="Chord 48"/>
                    <p:cNvSpPr/>
                    <p:nvPr/>
                  </p:nvSpPr>
                  <p:spPr>
                    <a:xfrm>
                      <a:off x="0" y="374073"/>
                      <a:ext cx="557784" cy="557784"/>
                    </a:xfrm>
                    <a:prstGeom prst="chord">
                      <a:avLst>
                        <a:gd name="adj1" fmla="val 5426717"/>
                        <a:gd name="adj2" fmla="val 15903108"/>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cxnSp>
                  <p:nvCxnSpPr>
                    <p:cNvPr id="50" name="Straight Connector 49"/>
                    <p:cNvCxnSpPr/>
                    <p:nvPr/>
                  </p:nvCxnSpPr>
                  <p:spPr>
                    <a:xfrm flipV="1">
                      <a:off x="261244" y="5940"/>
                      <a:ext cx="3367107" cy="36743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267195" y="932213"/>
                      <a:ext cx="3394298" cy="3565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Chord 51"/>
                    <p:cNvSpPr/>
                    <p:nvPr/>
                  </p:nvSpPr>
                  <p:spPr>
                    <a:xfrm flipH="1">
                      <a:off x="3022270" y="5938"/>
                      <a:ext cx="1289304" cy="1289304"/>
                    </a:xfrm>
                    <a:prstGeom prst="chord">
                      <a:avLst>
                        <a:gd name="adj1" fmla="val 5325150"/>
                        <a:gd name="adj2" fmla="val 1620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53" name="Group 52"/>
                    <p:cNvGrpSpPr/>
                    <p:nvPr/>
                  </p:nvGrpSpPr>
                  <p:grpSpPr>
                    <a:xfrm>
                      <a:off x="11875" y="5938"/>
                      <a:ext cx="4283710" cy="1280160"/>
                      <a:chOff x="5939" y="0"/>
                      <a:chExt cx="4284616" cy="1280160"/>
                    </a:xfrm>
                  </p:grpSpPr>
                  <p:sp>
                    <p:nvSpPr>
                      <p:cNvPr id="57" name="Oval 56"/>
                      <p:cNvSpPr/>
                      <p:nvPr/>
                    </p:nvSpPr>
                    <p:spPr>
                      <a:xfrm>
                        <a:off x="5939" y="368135"/>
                        <a:ext cx="548640" cy="55778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58" name="Oval 57"/>
                      <p:cNvSpPr/>
                      <p:nvPr/>
                    </p:nvSpPr>
                    <p:spPr>
                      <a:xfrm>
                        <a:off x="3010395" y="0"/>
                        <a:ext cx="1280160" cy="1280160"/>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cxnSp>
                    <p:nvCxnSpPr>
                      <p:cNvPr id="59" name="Straight Connector 58"/>
                      <p:cNvCxnSpPr/>
                      <p:nvPr/>
                    </p:nvCxnSpPr>
                    <p:spPr>
                      <a:xfrm>
                        <a:off x="273132" y="641267"/>
                        <a:ext cx="3383280" cy="0"/>
                      </a:xfrm>
                      <a:prstGeom prst="line">
                        <a:avLst/>
                      </a:prstGeom>
                      <a:ln>
                        <a:solidFill>
                          <a:schemeClr val="tx1"/>
                        </a:solidFill>
                        <a:prstDash val="solid"/>
                        <a:headEnd type="none" w="sm" len="med"/>
                        <a:tailEnd type="none" w="sm" len="med"/>
                      </a:ln>
                    </p:spPr>
                    <p:style>
                      <a:lnRef idx="1">
                        <a:schemeClr val="accent1"/>
                      </a:lnRef>
                      <a:fillRef idx="0">
                        <a:schemeClr val="accent1"/>
                      </a:fillRef>
                      <a:effectRef idx="0">
                        <a:schemeClr val="accent1"/>
                      </a:effectRef>
                      <a:fontRef idx="minor">
                        <a:schemeClr val="tx1"/>
                      </a:fontRef>
                    </p:style>
                  </p:cxnSp>
                </p:grpSp>
                <p:sp>
                  <p:nvSpPr>
                    <p:cNvPr id="54" name="Text Box 331"/>
                    <p:cNvSpPr txBox="1"/>
                    <p:nvPr/>
                  </p:nvSpPr>
                  <p:spPr>
                    <a:xfrm>
                      <a:off x="-160322" y="415692"/>
                      <a:ext cx="469021" cy="231568"/>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3 cm</a:t>
                      </a:r>
                      <a:endParaRPr lang="en-US" sz="1100">
                        <a:effectLst/>
                        <a:ea typeface="Calibri"/>
                        <a:cs typeface="Times New Roman"/>
                      </a:endParaRPr>
                    </a:p>
                  </p:txBody>
                </p:sp>
                <p:sp>
                  <p:nvSpPr>
                    <p:cNvPr id="55" name="Text Box 332"/>
                    <p:cNvSpPr txBox="1"/>
                    <p:nvPr/>
                  </p:nvSpPr>
                  <p:spPr>
                    <a:xfrm>
                      <a:off x="1525979" y="611579"/>
                      <a:ext cx="581824" cy="23114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37 cm</a:t>
                      </a:r>
                      <a:endParaRPr lang="en-US" sz="1100">
                        <a:effectLst/>
                        <a:ea typeface="Calibri"/>
                        <a:cs typeface="Times New Roman"/>
                      </a:endParaRPr>
                    </a:p>
                  </p:txBody>
                </p:sp>
                <p:sp>
                  <p:nvSpPr>
                    <p:cNvPr id="56" name="Text Box 333"/>
                    <p:cNvSpPr txBox="1"/>
                    <p:nvPr/>
                  </p:nvSpPr>
                  <p:spPr>
                    <a:xfrm>
                      <a:off x="3574166" y="349761"/>
                      <a:ext cx="469021" cy="231568"/>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4 cm</a:t>
                      </a:r>
                      <a:endParaRPr lang="en-US" sz="1100">
                        <a:effectLst/>
                        <a:ea typeface="Calibri"/>
                        <a:cs typeface="Times New Roman"/>
                      </a:endParaRPr>
                    </a:p>
                  </p:txBody>
                </p:sp>
              </p:grpSp>
              <p:sp>
                <p:nvSpPr>
                  <p:cNvPr id="47" name="Text Box 337"/>
                  <p:cNvSpPr txBox="1"/>
                  <p:nvPr/>
                </p:nvSpPr>
                <p:spPr>
                  <a:xfrm>
                    <a:off x="3699163" y="5938"/>
                    <a:ext cx="469011" cy="23148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3 cm</a:t>
                    </a:r>
                    <a:endParaRPr lang="en-US" sz="1100">
                      <a:effectLst/>
                      <a:ea typeface="Calibri"/>
                      <a:cs typeface="Times New Roman"/>
                    </a:endParaRPr>
                  </a:p>
                </p:txBody>
              </p:sp>
              <p:sp>
                <p:nvSpPr>
                  <p:cNvPr id="48" name="Text Box 338"/>
                  <p:cNvSpPr txBox="1"/>
                  <p:nvPr/>
                </p:nvSpPr>
                <p:spPr>
                  <a:xfrm>
                    <a:off x="3521034" y="445325"/>
                    <a:ext cx="468630" cy="23114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Calibri"/>
                      </a:rPr>
                      <a:t>θ</a:t>
                    </a:r>
                    <a:endParaRPr lang="en-US" sz="1100">
                      <a:effectLst/>
                      <a:ea typeface="Calibri"/>
                      <a:cs typeface="Times New Roman"/>
                    </a:endParaRPr>
                  </a:p>
                </p:txBody>
              </p:sp>
            </p:grpSp>
            <p:cxnSp>
              <p:nvCxnSpPr>
                <p:cNvPr id="44" name="Straight Connector 43"/>
                <p:cNvCxnSpPr/>
                <p:nvPr/>
              </p:nvCxnSpPr>
              <p:spPr>
                <a:xfrm flipH="1" flipV="1">
                  <a:off x="3764478" y="0"/>
                  <a:ext cx="55245" cy="64643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Rectangle 44"/>
                <p:cNvSpPr/>
                <p:nvPr/>
              </p:nvSpPr>
              <p:spPr>
                <a:xfrm rot="21240000">
                  <a:off x="409698" y="190005"/>
                  <a:ext cx="3379434" cy="274320"/>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26" name="Rectangle 25"/>
              <p:cNvSpPr/>
              <p:nvPr/>
            </p:nvSpPr>
            <p:spPr>
              <a:xfrm rot="21240000">
                <a:off x="3722914" y="5938"/>
                <a:ext cx="45720" cy="45720"/>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40" name="Rectangle 39"/>
              <p:cNvSpPr/>
              <p:nvPr/>
            </p:nvSpPr>
            <p:spPr>
              <a:xfrm rot="21240000">
                <a:off x="409698" y="380010"/>
                <a:ext cx="45720" cy="45720"/>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41" name="Rectangle 40"/>
              <p:cNvSpPr/>
              <p:nvPr/>
            </p:nvSpPr>
            <p:spPr>
              <a:xfrm rot="21240000">
                <a:off x="433449" y="593766"/>
                <a:ext cx="45720" cy="45720"/>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42" name="Rectangle 41"/>
              <p:cNvSpPr/>
              <p:nvPr/>
            </p:nvSpPr>
            <p:spPr>
              <a:xfrm rot="21240000">
                <a:off x="3740727" y="243444"/>
                <a:ext cx="45720" cy="45720"/>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mc:AlternateContent xmlns:mc="http://schemas.openxmlformats.org/markup-compatibility/2006" xmlns:a14="http://schemas.microsoft.com/office/drawing/2010/main">
        <mc:Choice Requires="a14">
          <p:sp>
            <p:nvSpPr>
              <p:cNvPr id="5" name="Rectangle 4"/>
              <p:cNvSpPr/>
              <p:nvPr/>
            </p:nvSpPr>
            <p:spPr>
              <a:xfrm>
                <a:off x="457200" y="2133600"/>
                <a:ext cx="5791200" cy="461665"/>
              </a:xfrm>
              <a:prstGeom prst="rect">
                <a:avLst/>
              </a:prstGeom>
            </p:spPr>
            <p:txBody>
              <a:bodyPr wrap="square">
                <a:spAutoFit/>
              </a:bodyPr>
              <a:lstStyle/>
              <a:p>
                <a:r>
                  <a:rPr lang="en-US" sz="2400" dirty="0" smtClean="0"/>
                  <a:t>Small gear arc = </a:t>
                </a:r>
                <a14:m>
                  <m:oMath xmlns:m="http://schemas.openxmlformats.org/officeDocument/2006/math">
                    <m:r>
                      <a:rPr lang="en-US" sz="2400" i="1">
                        <a:latin typeface="Cambria Math"/>
                      </a:rPr>
                      <m:t>2(</m:t>
                    </m:r>
                    <m:func>
                      <m:funcPr>
                        <m:ctrlPr>
                          <a:rPr lang="en-US" sz="2400" i="1">
                            <a:latin typeface="Cambria Math"/>
                          </a:rPr>
                        </m:ctrlPr>
                      </m:funcPr>
                      <m:fName>
                        <m:r>
                          <a:rPr lang="en-US" sz="2400" b="0" i="1" smtClean="0">
                            <a:latin typeface="Cambria Math"/>
                          </a:rPr>
                          <m:t>1</m:t>
                        </m:r>
                      </m:fName>
                      <m:e>
                        <m:r>
                          <a:rPr lang="en-US" sz="2400" b="0" i="1" smtClean="0">
                            <a:latin typeface="Cambria Math"/>
                          </a:rPr>
                          <m:t>.462</m:t>
                        </m:r>
                        <m:r>
                          <a:rPr lang="en-US" sz="2400" i="1">
                            <a:latin typeface="Cambria Math"/>
                          </a:rPr>
                          <m:t>)</m:t>
                        </m:r>
                        <m:r>
                          <a:rPr lang="en-US" sz="2400" i="1">
                            <a:latin typeface="Cambria Math"/>
                            <a:ea typeface="Cambria Math"/>
                          </a:rPr>
                          <m:t>∙3≈8.77</m:t>
                        </m:r>
                      </m:e>
                    </m:func>
                  </m:oMath>
                </a14:m>
                <a:r>
                  <a:rPr lang="en-US" sz="2400" dirty="0"/>
                  <a:t>cm</a:t>
                </a:r>
              </a:p>
            </p:txBody>
          </p:sp>
        </mc:Choice>
        <mc:Fallback xmlns="">
          <p:sp>
            <p:nvSpPr>
              <p:cNvPr id="5" name="Rectangle 4"/>
              <p:cNvSpPr>
                <a:spLocks noRot="1" noChangeAspect="1" noMove="1" noResize="1" noEditPoints="1" noAdjustHandles="1" noChangeArrowheads="1" noChangeShapeType="1" noTextEdit="1"/>
              </p:cNvSpPr>
              <p:nvPr/>
            </p:nvSpPr>
            <p:spPr>
              <a:xfrm>
                <a:off x="457200" y="2133600"/>
                <a:ext cx="5791200" cy="461665"/>
              </a:xfrm>
              <a:prstGeom prst="rect">
                <a:avLst/>
              </a:prstGeom>
              <a:blipFill rotWithShape="1">
                <a:blip r:embed="rId4"/>
                <a:stretch>
                  <a:fillRect l="-1579" t="-9211" b="-3026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Rectangle 5"/>
              <p:cNvSpPr/>
              <p:nvPr/>
            </p:nvSpPr>
            <p:spPr>
              <a:xfrm>
                <a:off x="457200" y="4402696"/>
                <a:ext cx="6852406" cy="461665"/>
              </a:xfrm>
              <a:prstGeom prst="rect">
                <a:avLst/>
              </a:prstGeom>
            </p:spPr>
            <p:txBody>
              <a:bodyPr wrap="square">
                <a:spAutoFit/>
              </a:bodyPr>
              <a:lstStyle/>
              <a:p>
                <a:r>
                  <a:rPr lang="en-US" sz="2400" dirty="0" smtClean="0"/>
                  <a:t>Large gear arc = </a:t>
                </a:r>
                <a14:m>
                  <m:oMath xmlns:m="http://schemas.openxmlformats.org/officeDocument/2006/math">
                    <m:r>
                      <a:rPr lang="en-US" sz="2400">
                        <a:latin typeface="Cambria Math"/>
                      </a:rPr>
                      <m:t>2</m:t>
                    </m:r>
                    <m:r>
                      <m:rPr>
                        <m:sty m:val="p"/>
                      </m:rPr>
                      <a:rPr lang="el-GR" sz="2400" i="1">
                        <a:latin typeface="Cambria Math"/>
                        <a:ea typeface="Cambria Math"/>
                      </a:rPr>
                      <m:t>π</m:t>
                    </m:r>
                    <m:r>
                      <a:rPr lang="en-US" sz="2400" i="1">
                        <a:latin typeface="Cambria Math"/>
                        <a:ea typeface="Cambria Math"/>
                      </a:rPr>
                      <m:t>−</m:t>
                    </m:r>
                    <m:r>
                      <a:rPr lang="en-US" sz="2400" i="1">
                        <a:latin typeface="Cambria Math"/>
                      </a:rPr>
                      <m:t>2(</m:t>
                    </m:r>
                    <m:func>
                      <m:funcPr>
                        <m:ctrlPr>
                          <a:rPr lang="en-US" sz="2400" i="1" smtClean="0">
                            <a:latin typeface="Cambria Math"/>
                          </a:rPr>
                        </m:ctrlPr>
                      </m:funcPr>
                      <m:fName>
                        <m:r>
                          <a:rPr lang="en-US" sz="2400" b="0" i="1" smtClean="0">
                            <a:latin typeface="Cambria Math"/>
                          </a:rPr>
                          <m:t>1.462</m:t>
                        </m:r>
                      </m:fName>
                      <m:e>
                        <m:r>
                          <a:rPr lang="en-US" sz="2400" i="1">
                            <a:latin typeface="Cambria Math"/>
                          </a:rPr>
                          <m:t>)</m:t>
                        </m:r>
                        <m:r>
                          <a:rPr lang="en-US" sz="2400" i="1">
                            <a:latin typeface="Cambria Math"/>
                            <a:ea typeface="Cambria Math"/>
                          </a:rPr>
                          <m:t>∙7≈23.51</m:t>
                        </m:r>
                      </m:e>
                    </m:func>
                  </m:oMath>
                </a14:m>
                <a:r>
                  <a:rPr lang="en-US" sz="2400" dirty="0"/>
                  <a:t>cm</a:t>
                </a:r>
              </a:p>
            </p:txBody>
          </p:sp>
        </mc:Choice>
        <mc:Fallback xmlns="">
          <p:sp>
            <p:nvSpPr>
              <p:cNvPr id="6" name="Rectangle 5"/>
              <p:cNvSpPr>
                <a:spLocks noRot="1" noChangeAspect="1" noMove="1" noResize="1" noEditPoints="1" noAdjustHandles="1" noChangeArrowheads="1" noChangeShapeType="1" noTextEdit="1"/>
              </p:cNvSpPr>
              <p:nvPr/>
            </p:nvSpPr>
            <p:spPr>
              <a:xfrm>
                <a:off x="457200" y="4402696"/>
                <a:ext cx="6852406" cy="461665"/>
              </a:xfrm>
              <a:prstGeom prst="rect">
                <a:avLst/>
              </a:prstGeom>
              <a:blipFill rotWithShape="1">
                <a:blip r:embed="rId5"/>
                <a:stretch>
                  <a:fillRect l="-1335" t="-9211" b="-30263"/>
                </a:stretch>
              </a:blipFill>
            </p:spPr>
            <p:txBody>
              <a:bodyPr/>
              <a:lstStyle/>
              <a:p>
                <a:r>
                  <a:rPr lang="en-US">
                    <a:noFill/>
                  </a:rPr>
                  <a:t> </a:t>
                </a:r>
              </a:p>
            </p:txBody>
          </p:sp>
        </mc:Fallback>
      </mc:AlternateContent>
    </p:spTree>
    <p:extLst>
      <p:ext uri="{BB962C8B-B14F-4D97-AF65-F5344CB8AC3E}">
        <p14:creationId xmlns:p14="http://schemas.microsoft.com/office/powerpoint/2010/main" val="3141494093"/>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28601"/>
            <a:ext cx="6705600" cy="838199"/>
          </a:xfrm>
          <a:solidFill>
            <a:schemeClr val="bg2">
              <a:lumMod val="75000"/>
            </a:schemeClr>
          </a:solidFill>
          <a:scene3d>
            <a:camera prst="orthographicFront"/>
            <a:lightRig rig="threePt" dir="t"/>
          </a:scene3d>
          <a:sp3d>
            <a:bevelT w="165100" prst="coolSlant"/>
          </a:sp3d>
        </p:spPr>
        <p:txBody>
          <a:bodyPr/>
          <a:lstStyle/>
          <a:p>
            <a:r>
              <a:rPr lang="en-US" dirty="0" smtClean="0"/>
              <a:t>Examples &amp; Explanations</a:t>
            </a:r>
            <a:endParaRPr lang="en-US" dirty="0"/>
          </a:p>
        </p:txBody>
      </p:sp>
      <p:sp>
        <p:nvSpPr>
          <p:cNvPr id="3" name="Subtitle 2"/>
          <p:cNvSpPr>
            <a:spLocks noGrp="1"/>
          </p:cNvSpPr>
          <p:nvPr>
            <p:ph type="subTitle" idx="1"/>
          </p:nvPr>
        </p:nvSpPr>
        <p:spPr>
          <a:xfrm>
            <a:off x="228600" y="1219200"/>
            <a:ext cx="8610600" cy="990600"/>
          </a:xfrm>
        </p:spPr>
        <p:txBody>
          <a:bodyPr/>
          <a:lstStyle/>
          <a:p>
            <a:r>
              <a:rPr lang="en-US" sz="2800" dirty="0">
                <a:solidFill>
                  <a:schemeClr val="tx1"/>
                </a:solidFill>
              </a:rPr>
              <a:t>The total length is the sum of all four sections.</a:t>
            </a:r>
          </a:p>
          <a:p>
            <a:endParaRPr lang="en-US" sz="2800" dirty="0">
              <a:solidFill>
                <a:schemeClr val="tx1"/>
              </a:solidFill>
            </a:endParaRPr>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924800" y="5807075"/>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8600" y="5715000"/>
            <a:ext cx="5475858" cy="307777"/>
          </a:xfrm>
          <a:prstGeom prst="rect">
            <a:avLst/>
          </a:prstGeom>
          <a:noFill/>
        </p:spPr>
        <p:txBody>
          <a:bodyPr wrap="none" rtlCol="0">
            <a:spAutoFit/>
          </a:bodyPr>
          <a:lstStyle/>
          <a:p>
            <a:r>
              <a:rPr lang="en-US" sz="1400" dirty="0"/>
              <a:t>Adapted from </a:t>
            </a:r>
            <a:r>
              <a:rPr lang="en-US" sz="1400" i="1" dirty="0"/>
              <a:t>Illustrative Mathematics </a:t>
            </a:r>
            <a:r>
              <a:rPr lang="en-US" sz="1400" dirty="0"/>
              <a:t> G.C Two Wheels and a Belt</a:t>
            </a:r>
          </a:p>
        </p:txBody>
      </p:sp>
      <p:grpSp>
        <p:nvGrpSpPr>
          <p:cNvPr id="22" name="Group 21"/>
          <p:cNvGrpSpPr/>
          <p:nvPr/>
        </p:nvGrpSpPr>
        <p:grpSpPr>
          <a:xfrm>
            <a:off x="3749057" y="3050779"/>
            <a:ext cx="4585335" cy="1403350"/>
            <a:chOff x="0" y="0"/>
            <a:chExt cx="4585527" cy="1403350"/>
          </a:xfrm>
        </p:grpSpPr>
        <p:sp>
          <p:nvSpPr>
            <p:cNvPr id="23" name="Rectangle 22"/>
            <p:cNvSpPr/>
            <p:nvPr/>
          </p:nvSpPr>
          <p:spPr>
            <a:xfrm>
              <a:off x="0" y="0"/>
              <a:ext cx="4585527" cy="14033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24" name="Group 23"/>
            <p:cNvGrpSpPr/>
            <p:nvPr/>
          </p:nvGrpSpPr>
          <p:grpSpPr>
            <a:xfrm>
              <a:off x="63500" y="57150"/>
              <a:ext cx="4471671" cy="1294767"/>
              <a:chOff x="0" y="0"/>
              <a:chExt cx="4471807" cy="1294767"/>
            </a:xfrm>
          </p:grpSpPr>
          <p:grpSp>
            <p:nvGrpSpPr>
              <p:cNvPr id="25" name="Group 24"/>
              <p:cNvGrpSpPr/>
              <p:nvPr/>
            </p:nvGrpSpPr>
            <p:grpSpPr>
              <a:xfrm>
                <a:off x="0" y="0"/>
                <a:ext cx="4471807" cy="1294767"/>
                <a:chOff x="0" y="0"/>
                <a:chExt cx="4471807" cy="1294767"/>
              </a:xfrm>
            </p:grpSpPr>
            <p:grpSp>
              <p:nvGrpSpPr>
                <p:cNvPr id="43" name="Group 42"/>
                <p:cNvGrpSpPr/>
                <p:nvPr/>
              </p:nvGrpSpPr>
              <p:grpSpPr>
                <a:xfrm>
                  <a:off x="0" y="5936"/>
                  <a:ext cx="4471807" cy="1288831"/>
                  <a:chOff x="0" y="5936"/>
                  <a:chExt cx="4471807" cy="1288831"/>
                </a:xfrm>
              </p:grpSpPr>
              <p:grpSp>
                <p:nvGrpSpPr>
                  <p:cNvPr id="46" name="Group 45"/>
                  <p:cNvGrpSpPr/>
                  <p:nvPr/>
                </p:nvGrpSpPr>
                <p:grpSpPr>
                  <a:xfrm>
                    <a:off x="0" y="5936"/>
                    <a:ext cx="4471807" cy="1288831"/>
                    <a:chOff x="-160322" y="5938"/>
                    <a:chExt cx="4471896" cy="1289304"/>
                  </a:xfrm>
                </p:grpSpPr>
                <p:sp>
                  <p:nvSpPr>
                    <p:cNvPr id="49" name="Chord 48"/>
                    <p:cNvSpPr/>
                    <p:nvPr/>
                  </p:nvSpPr>
                  <p:spPr>
                    <a:xfrm>
                      <a:off x="0" y="374073"/>
                      <a:ext cx="557784" cy="557784"/>
                    </a:xfrm>
                    <a:prstGeom prst="chord">
                      <a:avLst>
                        <a:gd name="adj1" fmla="val 5426717"/>
                        <a:gd name="adj2" fmla="val 15903108"/>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cxnSp>
                  <p:nvCxnSpPr>
                    <p:cNvPr id="50" name="Straight Connector 49"/>
                    <p:cNvCxnSpPr/>
                    <p:nvPr/>
                  </p:nvCxnSpPr>
                  <p:spPr>
                    <a:xfrm flipV="1">
                      <a:off x="261244" y="5940"/>
                      <a:ext cx="3367107" cy="36743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267195" y="932213"/>
                      <a:ext cx="3394298" cy="3565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Chord 51"/>
                    <p:cNvSpPr/>
                    <p:nvPr/>
                  </p:nvSpPr>
                  <p:spPr>
                    <a:xfrm flipH="1">
                      <a:off x="3022270" y="5938"/>
                      <a:ext cx="1289304" cy="1289304"/>
                    </a:xfrm>
                    <a:prstGeom prst="chord">
                      <a:avLst>
                        <a:gd name="adj1" fmla="val 5325150"/>
                        <a:gd name="adj2" fmla="val 1620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53" name="Group 52"/>
                    <p:cNvGrpSpPr/>
                    <p:nvPr/>
                  </p:nvGrpSpPr>
                  <p:grpSpPr>
                    <a:xfrm>
                      <a:off x="11875" y="5938"/>
                      <a:ext cx="4283710" cy="1280160"/>
                      <a:chOff x="5939" y="0"/>
                      <a:chExt cx="4284616" cy="1280160"/>
                    </a:xfrm>
                  </p:grpSpPr>
                  <p:sp>
                    <p:nvSpPr>
                      <p:cNvPr id="57" name="Oval 56"/>
                      <p:cNvSpPr/>
                      <p:nvPr/>
                    </p:nvSpPr>
                    <p:spPr>
                      <a:xfrm>
                        <a:off x="5939" y="368135"/>
                        <a:ext cx="548640" cy="55778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58" name="Oval 57"/>
                      <p:cNvSpPr/>
                      <p:nvPr/>
                    </p:nvSpPr>
                    <p:spPr>
                      <a:xfrm>
                        <a:off x="3010395" y="0"/>
                        <a:ext cx="1280160" cy="1280160"/>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cxnSp>
                    <p:nvCxnSpPr>
                      <p:cNvPr id="59" name="Straight Connector 58"/>
                      <p:cNvCxnSpPr/>
                      <p:nvPr/>
                    </p:nvCxnSpPr>
                    <p:spPr>
                      <a:xfrm>
                        <a:off x="273132" y="641267"/>
                        <a:ext cx="3383280" cy="0"/>
                      </a:xfrm>
                      <a:prstGeom prst="line">
                        <a:avLst/>
                      </a:prstGeom>
                      <a:ln>
                        <a:solidFill>
                          <a:schemeClr val="tx1"/>
                        </a:solidFill>
                        <a:prstDash val="solid"/>
                        <a:headEnd type="none" w="sm" len="med"/>
                        <a:tailEnd type="none" w="sm" len="med"/>
                      </a:ln>
                    </p:spPr>
                    <p:style>
                      <a:lnRef idx="1">
                        <a:schemeClr val="accent1"/>
                      </a:lnRef>
                      <a:fillRef idx="0">
                        <a:schemeClr val="accent1"/>
                      </a:fillRef>
                      <a:effectRef idx="0">
                        <a:schemeClr val="accent1"/>
                      </a:effectRef>
                      <a:fontRef idx="minor">
                        <a:schemeClr val="tx1"/>
                      </a:fontRef>
                    </p:style>
                  </p:cxnSp>
                </p:grpSp>
                <p:sp>
                  <p:nvSpPr>
                    <p:cNvPr id="54" name="Text Box 331"/>
                    <p:cNvSpPr txBox="1"/>
                    <p:nvPr/>
                  </p:nvSpPr>
                  <p:spPr>
                    <a:xfrm>
                      <a:off x="-160322" y="415692"/>
                      <a:ext cx="469021" cy="231568"/>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3 cm</a:t>
                      </a:r>
                      <a:endParaRPr lang="en-US" sz="1100">
                        <a:effectLst/>
                        <a:ea typeface="Calibri"/>
                        <a:cs typeface="Times New Roman"/>
                      </a:endParaRPr>
                    </a:p>
                  </p:txBody>
                </p:sp>
                <p:sp>
                  <p:nvSpPr>
                    <p:cNvPr id="55" name="Text Box 332"/>
                    <p:cNvSpPr txBox="1"/>
                    <p:nvPr/>
                  </p:nvSpPr>
                  <p:spPr>
                    <a:xfrm>
                      <a:off x="1525979" y="611579"/>
                      <a:ext cx="581824" cy="23114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37 cm</a:t>
                      </a:r>
                      <a:endParaRPr lang="en-US" sz="1100">
                        <a:effectLst/>
                        <a:ea typeface="Calibri"/>
                        <a:cs typeface="Times New Roman"/>
                      </a:endParaRPr>
                    </a:p>
                  </p:txBody>
                </p:sp>
                <p:sp>
                  <p:nvSpPr>
                    <p:cNvPr id="56" name="Text Box 333"/>
                    <p:cNvSpPr txBox="1"/>
                    <p:nvPr/>
                  </p:nvSpPr>
                  <p:spPr>
                    <a:xfrm>
                      <a:off x="3574166" y="349761"/>
                      <a:ext cx="469021" cy="231568"/>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4 cm</a:t>
                      </a:r>
                      <a:endParaRPr lang="en-US" sz="1100">
                        <a:effectLst/>
                        <a:ea typeface="Calibri"/>
                        <a:cs typeface="Times New Roman"/>
                      </a:endParaRPr>
                    </a:p>
                  </p:txBody>
                </p:sp>
              </p:grpSp>
              <p:sp>
                <p:nvSpPr>
                  <p:cNvPr id="47" name="Text Box 337"/>
                  <p:cNvSpPr txBox="1"/>
                  <p:nvPr/>
                </p:nvSpPr>
                <p:spPr>
                  <a:xfrm>
                    <a:off x="3699163" y="5938"/>
                    <a:ext cx="469011" cy="23148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3 cm</a:t>
                    </a:r>
                    <a:endParaRPr lang="en-US" sz="1100">
                      <a:effectLst/>
                      <a:ea typeface="Calibri"/>
                      <a:cs typeface="Times New Roman"/>
                    </a:endParaRPr>
                  </a:p>
                </p:txBody>
              </p:sp>
              <p:sp>
                <p:nvSpPr>
                  <p:cNvPr id="48" name="Text Box 338"/>
                  <p:cNvSpPr txBox="1"/>
                  <p:nvPr/>
                </p:nvSpPr>
                <p:spPr>
                  <a:xfrm>
                    <a:off x="3521034" y="445325"/>
                    <a:ext cx="468630" cy="23114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Calibri"/>
                      </a:rPr>
                      <a:t>θ</a:t>
                    </a:r>
                    <a:endParaRPr lang="en-US" sz="1100">
                      <a:effectLst/>
                      <a:ea typeface="Calibri"/>
                      <a:cs typeface="Times New Roman"/>
                    </a:endParaRPr>
                  </a:p>
                </p:txBody>
              </p:sp>
            </p:grpSp>
            <p:cxnSp>
              <p:nvCxnSpPr>
                <p:cNvPr id="44" name="Straight Connector 43"/>
                <p:cNvCxnSpPr/>
                <p:nvPr/>
              </p:nvCxnSpPr>
              <p:spPr>
                <a:xfrm flipH="1" flipV="1">
                  <a:off x="3764478" y="0"/>
                  <a:ext cx="55245" cy="64643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Rectangle 44"/>
                <p:cNvSpPr/>
                <p:nvPr/>
              </p:nvSpPr>
              <p:spPr>
                <a:xfrm rot="21240000">
                  <a:off x="409698" y="190005"/>
                  <a:ext cx="3379434" cy="274320"/>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26" name="Rectangle 25"/>
              <p:cNvSpPr/>
              <p:nvPr/>
            </p:nvSpPr>
            <p:spPr>
              <a:xfrm rot="21240000">
                <a:off x="3722914" y="5938"/>
                <a:ext cx="45720" cy="45720"/>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40" name="Rectangle 39"/>
              <p:cNvSpPr/>
              <p:nvPr/>
            </p:nvSpPr>
            <p:spPr>
              <a:xfrm rot="21240000">
                <a:off x="409698" y="380010"/>
                <a:ext cx="45720" cy="45720"/>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41" name="Rectangle 40"/>
              <p:cNvSpPr/>
              <p:nvPr/>
            </p:nvSpPr>
            <p:spPr>
              <a:xfrm rot="21240000">
                <a:off x="433449" y="593766"/>
                <a:ext cx="45720" cy="45720"/>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42" name="Rectangle 41"/>
              <p:cNvSpPr/>
              <p:nvPr/>
            </p:nvSpPr>
            <p:spPr>
              <a:xfrm rot="21240000">
                <a:off x="3740727" y="243444"/>
                <a:ext cx="45720" cy="45720"/>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mc:AlternateContent xmlns:mc="http://schemas.openxmlformats.org/markup-compatibility/2006" xmlns:a14="http://schemas.microsoft.com/office/drawing/2010/main">
        <mc:Choice Requires="a14">
          <p:sp>
            <p:nvSpPr>
              <p:cNvPr id="6" name="Rectangle 5"/>
              <p:cNvSpPr/>
              <p:nvPr/>
            </p:nvSpPr>
            <p:spPr>
              <a:xfrm>
                <a:off x="457199" y="4402696"/>
                <a:ext cx="7323987" cy="461665"/>
              </a:xfrm>
              <a:prstGeom prst="rect">
                <a:avLst/>
              </a:prstGeom>
            </p:spPr>
            <p:txBody>
              <a:bodyPr wrap="square">
                <a:spAutoFit/>
              </a:bodyPr>
              <a:lstStyle/>
              <a:p>
                <a:r>
                  <a:rPr lang="en-US" sz="2400" dirty="0"/>
                  <a:t>Total Length </a:t>
                </a:r>
                <a14:m>
                  <m:oMath xmlns:m="http://schemas.openxmlformats.org/officeDocument/2006/math">
                    <m:r>
                      <a:rPr lang="en-US" sz="2400" i="1">
                        <a:latin typeface="Cambria Math"/>
                        <a:ea typeface="Cambria Math"/>
                      </a:rPr>
                      <m:t>≈</m:t>
                    </m:r>
                    <m:r>
                      <a:rPr lang="en-US" sz="2400">
                        <a:latin typeface="Cambria Math"/>
                      </a:rPr>
                      <m:t>2</m:t>
                    </m:r>
                    <m:r>
                      <a:rPr lang="el-GR" sz="2400" i="1">
                        <a:latin typeface="Cambria Math"/>
                        <a:ea typeface="Cambria Math"/>
                      </a:rPr>
                      <m:t>∙</m:t>
                    </m:r>
                    <m:r>
                      <a:rPr lang="en-US" sz="2400" i="1">
                        <a:latin typeface="Cambria Math"/>
                        <a:ea typeface="Cambria Math"/>
                      </a:rPr>
                      <m:t>36.78+8.77+23.51≈105.84</m:t>
                    </m:r>
                  </m:oMath>
                </a14:m>
                <a:r>
                  <a:rPr lang="en-US" sz="2400" dirty="0"/>
                  <a:t>cm</a:t>
                </a:r>
              </a:p>
            </p:txBody>
          </p:sp>
        </mc:Choice>
        <mc:Fallback xmlns="">
          <p:sp>
            <p:nvSpPr>
              <p:cNvPr id="6" name="Rectangle 5"/>
              <p:cNvSpPr>
                <a:spLocks noRot="1" noChangeAspect="1" noMove="1" noResize="1" noEditPoints="1" noAdjustHandles="1" noChangeArrowheads="1" noChangeShapeType="1" noTextEdit="1"/>
              </p:cNvSpPr>
              <p:nvPr/>
            </p:nvSpPr>
            <p:spPr>
              <a:xfrm>
                <a:off x="457199" y="4402696"/>
                <a:ext cx="7323987" cy="461665"/>
              </a:xfrm>
              <a:prstGeom prst="rect">
                <a:avLst/>
              </a:prstGeom>
              <a:blipFill rotWithShape="1">
                <a:blip r:embed="rId4"/>
                <a:stretch>
                  <a:fillRect l="-1249" t="-9211" b="-30263"/>
                </a:stretch>
              </a:blipFill>
            </p:spPr>
            <p:txBody>
              <a:bodyPr/>
              <a:lstStyle/>
              <a:p>
                <a:r>
                  <a:rPr lang="en-US">
                    <a:noFill/>
                  </a:rPr>
                  <a:t> </a:t>
                </a:r>
              </a:p>
            </p:txBody>
          </p:sp>
        </mc:Fallback>
      </mc:AlternateContent>
    </p:spTree>
    <p:extLst>
      <p:ext uri="{BB962C8B-B14F-4D97-AF65-F5344CB8AC3E}">
        <p14:creationId xmlns:p14="http://schemas.microsoft.com/office/powerpoint/2010/main" val="4242082549"/>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0800" y="274638"/>
            <a:ext cx="3886200" cy="715962"/>
          </a:xfrm>
          <a:solidFill>
            <a:schemeClr val="bg2">
              <a:lumMod val="75000"/>
            </a:schemeClr>
          </a:solidFill>
          <a:effectLst/>
          <a:scene3d>
            <a:camera prst="orthographicFront"/>
            <a:lightRig rig="threePt" dir="t"/>
          </a:scene3d>
          <a:sp3d>
            <a:bevelT w="165100" prst="coolSlant"/>
          </a:sp3d>
        </p:spPr>
        <p:txBody>
          <a:bodyPr/>
          <a:lstStyle/>
          <a:p>
            <a:r>
              <a:rPr lang="en-US" dirty="0" smtClean="0"/>
              <a:t>Resource List</a:t>
            </a:r>
            <a:endParaRPr lang="en-US" dirty="0"/>
          </a:p>
        </p:txBody>
      </p:sp>
      <p:sp>
        <p:nvSpPr>
          <p:cNvPr id="3" name="Content Placeholder 2"/>
          <p:cNvSpPr>
            <a:spLocks noGrp="1"/>
          </p:cNvSpPr>
          <p:nvPr>
            <p:ph idx="1"/>
          </p:nvPr>
        </p:nvSpPr>
        <p:spPr>
          <a:xfrm>
            <a:off x="457200" y="1219200"/>
            <a:ext cx="5638800" cy="4906963"/>
          </a:xfrm>
        </p:spPr>
        <p:txBody>
          <a:bodyPr/>
          <a:lstStyle/>
          <a:p>
            <a:pPr>
              <a:buNone/>
            </a:pPr>
            <a:r>
              <a:rPr lang="en-US" dirty="0" smtClean="0"/>
              <a:t>    The following list is provided as a sample of available resources and is for informational purposes only. It is your responsibility to investigate them to determine their value and appropriateness for your district. </a:t>
            </a:r>
            <a:r>
              <a:rPr lang="en-US" dirty="0" err="1" smtClean="0"/>
              <a:t>GaDOE</a:t>
            </a:r>
            <a:r>
              <a:rPr lang="en-US" dirty="0" smtClean="0"/>
              <a:t> does not endorse or recommend the purchase of or use of any particular resource. </a:t>
            </a:r>
            <a:endParaRPr lang="en-US" dirty="0"/>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543800" y="57150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Resources.jpg"/>
          <p:cNvPicPr>
            <a:picLocks noChangeAspect="1"/>
          </p:cNvPicPr>
          <p:nvPr/>
        </p:nvPicPr>
        <p:blipFill>
          <a:blip r:embed="rId4" cstate="print"/>
          <a:stretch>
            <a:fillRect/>
          </a:stretch>
        </p:blipFill>
        <p:spPr>
          <a:xfrm>
            <a:off x="6019800" y="1447800"/>
            <a:ext cx="2910898" cy="3886200"/>
          </a:xfrm>
          <a:prstGeom prst="rect">
            <a:avLst/>
          </a:prstGeom>
        </p:spPr>
      </p:pic>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0" y="762000"/>
            <a:ext cx="9144000" cy="5715000"/>
          </a:xfrm>
        </p:spPr>
        <p:txBody>
          <a:bodyPr/>
          <a:lstStyle/>
          <a:p>
            <a:pPr algn="l">
              <a:buFont typeface="Arial" pitchFamily="34" charset="0"/>
              <a:buChar char="•"/>
            </a:pPr>
            <a:r>
              <a:rPr lang="en-US" sz="2400" dirty="0" smtClean="0">
                <a:solidFill>
                  <a:schemeClr val="tx1"/>
                </a:solidFill>
              </a:rPr>
              <a:t> </a:t>
            </a:r>
            <a:r>
              <a:rPr lang="en-US" sz="2400" dirty="0" smtClean="0">
                <a:solidFill>
                  <a:schemeClr val="tx1"/>
                </a:solidFill>
                <a:latin typeface="Arial Narrow" pitchFamily="34" charset="0"/>
              </a:rPr>
              <a:t>CCGPS Resources</a:t>
            </a:r>
          </a:p>
          <a:p>
            <a:pPr lvl="1" algn="l">
              <a:buFont typeface="Wingdings" pitchFamily="2" charset="2"/>
              <a:buChar char="Ø"/>
            </a:pPr>
            <a:r>
              <a:rPr lang="en-US" sz="1600" dirty="0" smtClean="0">
                <a:solidFill>
                  <a:schemeClr val="tx1"/>
                </a:solidFill>
                <a:latin typeface="Arial Narrow" pitchFamily="34" charset="0"/>
              </a:rPr>
              <a:t> </a:t>
            </a:r>
            <a:r>
              <a:rPr lang="en-US" sz="2000" dirty="0" smtClean="0">
                <a:solidFill>
                  <a:schemeClr val="tx1"/>
                </a:solidFill>
                <a:latin typeface="Arial Narrow" pitchFamily="34" charset="0"/>
              </a:rPr>
              <a:t>SEDL videos - </a:t>
            </a:r>
            <a:r>
              <a:rPr lang="en-US" sz="2000" dirty="0" smtClean="0">
                <a:solidFill>
                  <a:schemeClr val="tx1"/>
                </a:solidFill>
                <a:latin typeface="Arial Narrow" pitchFamily="34" charset="0"/>
                <a:hlinkClick r:id="rId3"/>
              </a:rPr>
              <a:t>http://bit.ly/RwWTdc</a:t>
            </a:r>
            <a:r>
              <a:rPr lang="en-US" sz="2000" dirty="0" smtClean="0">
                <a:solidFill>
                  <a:schemeClr val="tx1"/>
                </a:solidFill>
                <a:latin typeface="Arial Narrow" pitchFamily="34" charset="0"/>
              </a:rPr>
              <a:t>  or </a:t>
            </a:r>
            <a:r>
              <a:rPr lang="en-US" sz="2000" dirty="0" smtClean="0">
                <a:solidFill>
                  <a:schemeClr val="tx1"/>
                </a:solidFill>
                <a:latin typeface="Arial Narrow" pitchFamily="34" charset="0"/>
                <a:hlinkClick r:id="rId4"/>
              </a:rPr>
              <a:t>http://bit.ly/yyhvtc</a:t>
            </a:r>
            <a:endParaRPr lang="en-US" sz="2000" dirty="0" smtClean="0">
              <a:solidFill>
                <a:schemeClr val="tx1"/>
              </a:solidFill>
              <a:latin typeface="Arial Narrow" pitchFamily="34" charset="0"/>
            </a:endParaRPr>
          </a:p>
          <a:p>
            <a:pPr lvl="1" algn="l">
              <a:buFont typeface="Wingdings" pitchFamily="2" charset="2"/>
              <a:buChar char="Ø"/>
            </a:pPr>
            <a:r>
              <a:rPr lang="en-US" sz="2000" dirty="0" smtClean="0">
                <a:solidFill>
                  <a:schemeClr val="tx1"/>
                </a:solidFill>
                <a:latin typeface="Arial Narrow" pitchFamily="34" charset="0"/>
              </a:rPr>
              <a:t> Illustrative Mathematics - </a:t>
            </a:r>
            <a:r>
              <a:rPr lang="en-US" sz="2000" dirty="0" smtClean="0">
                <a:solidFill>
                  <a:schemeClr val="tx1"/>
                </a:solidFill>
                <a:latin typeface="Arial Narrow" pitchFamily="34" charset="0"/>
                <a:hlinkClick r:id="rId5"/>
              </a:rPr>
              <a:t>http://www.illustrativemathematics.org/</a:t>
            </a:r>
            <a:endParaRPr lang="en-US" sz="2000" dirty="0" smtClean="0">
              <a:solidFill>
                <a:schemeClr val="tx1"/>
              </a:solidFill>
              <a:latin typeface="Arial Narrow" pitchFamily="34" charset="0"/>
            </a:endParaRPr>
          </a:p>
          <a:p>
            <a:pPr lvl="1" algn="l">
              <a:buFont typeface="Wingdings" pitchFamily="2" charset="2"/>
              <a:buChar char="Ø"/>
            </a:pPr>
            <a:r>
              <a:rPr lang="en-US" sz="2000" dirty="0">
                <a:solidFill>
                  <a:schemeClr val="tx1"/>
                </a:solidFill>
                <a:latin typeface="Arial Narrow" pitchFamily="34" charset="0"/>
              </a:rPr>
              <a:t> </a:t>
            </a:r>
            <a:r>
              <a:rPr lang="en-US" sz="2000" dirty="0" smtClean="0">
                <a:solidFill>
                  <a:schemeClr val="tx1"/>
                </a:solidFill>
                <a:latin typeface="Arial Narrow" pitchFamily="34" charset="0"/>
              </a:rPr>
              <a:t>Mathematics </a:t>
            </a:r>
            <a:r>
              <a:rPr lang="en-US" sz="2000" dirty="0">
                <a:solidFill>
                  <a:schemeClr val="tx1"/>
                </a:solidFill>
                <a:latin typeface="Arial Narrow" pitchFamily="34" charset="0"/>
              </a:rPr>
              <a:t>Vision Project - </a:t>
            </a:r>
            <a:r>
              <a:rPr lang="en-US" sz="2000" dirty="0">
                <a:solidFill>
                  <a:schemeClr val="tx1"/>
                </a:solidFill>
                <a:latin typeface="Arial Narrow" pitchFamily="34" charset="0"/>
                <a:hlinkClick r:id="rId6"/>
              </a:rPr>
              <a:t>http://</a:t>
            </a:r>
            <a:r>
              <a:rPr lang="en-US" sz="2000" dirty="0" smtClean="0">
                <a:solidFill>
                  <a:schemeClr val="tx1"/>
                </a:solidFill>
                <a:latin typeface="Arial Narrow" pitchFamily="34" charset="0"/>
                <a:hlinkClick r:id="rId6"/>
              </a:rPr>
              <a:t>www.mathematicsvisionproject.org/index.html</a:t>
            </a:r>
            <a:r>
              <a:rPr lang="en-US" sz="2000" dirty="0" smtClean="0">
                <a:solidFill>
                  <a:schemeClr val="tx1"/>
                </a:solidFill>
                <a:latin typeface="Arial Narrow" pitchFamily="34" charset="0"/>
              </a:rPr>
              <a:t> </a:t>
            </a:r>
          </a:p>
          <a:p>
            <a:pPr lvl="1" algn="l">
              <a:buFont typeface="Wingdings" pitchFamily="2" charset="2"/>
              <a:buChar char="Ø"/>
            </a:pPr>
            <a:r>
              <a:rPr lang="en-US" sz="2000" dirty="0" smtClean="0">
                <a:solidFill>
                  <a:schemeClr val="tx1"/>
                </a:solidFill>
                <a:latin typeface="Arial Narrow" pitchFamily="34" charset="0"/>
              </a:rPr>
              <a:t> Dana Center's CCSS Toolbox - </a:t>
            </a:r>
            <a:r>
              <a:rPr lang="en-US" sz="2000" dirty="0" smtClean="0">
                <a:solidFill>
                  <a:schemeClr val="tx1"/>
                </a:solidFill>
                <a:latin typeface="Arial Narrow" pitchFamily="34" charset="0"/>
                <a:hlinkClick r:id="rId7"/>
              </a:rPr>
              <a:t>http://www.ccsstoolbox.com/</a:t>
            </a:r>
            <a:endParaRPr lang="en-US" sz="2000" dirty="0" smtClean="0">
              <a:solidFill>
                <a:schemeClr val="tx1"/>
              </a:solidFill>
              <a:latin typeface="Arial Narrow" pitchFamily="34" charset="0"/>
            </a:endParaRPr>
          </a:p>
          <a:p>
            <a:pPr lvl="1" algn="l">
              <a:buFont typeface="Wingdings" pitchFamily="2" charset="2"/>
              <a:buChar char="Ø"/>
            </a:pPr>
            <a:r>
              <a:rPr lang="en-US" sz="2000" dirty="0" smtClean="0">
                <a:solidFill>
                  <a:schemeClr val="tx1"/>
                </a:solidFill>
                <a:latin typeface="Arial Narrow" pitchFamily="34" charset="0"/>
              </a:rPr>
              <a:t> Common Core Standards - </a:t>
            </a:r>
            <a:r>
              <a:rPr lang="en-US" sz="2000" dirty="0" smtClean="0">
                <a:solidFill>
                  <a:schemeClr val="tx1"/>
                </a:solidFill>
                <a:latin typeface="Arial Narrow" pitchFamily="34" charset="0"/>
                <a:hlinkClick r:id="rId8"/>
              </a:rPr>
              <a:t>http://www.corestandards.org/</a:t>
            </a:r>
            <a:endParaRPr lang="en-US" sz="2000" dirty="0" smtClean="0">
              <a:solidFill>
                <a:schemeClr val="tx1"/>
              </a:solidFill>
              <a:latin typeface="Arial Narrow" pitchFamily="34" charset="0"/>
            </a:endParaRPr>
          </a:p>
          <a:p>
            <a:pPr lvl="1" algn="l">
              <a:buFont typeface="Wingdings" pitchFamily="2" charset="2"/>
              <a:buChar char="Ø"/>
            </a:pPr>
            <a:r>
              <a:rPr lang="en-US" sz="2000" dirty="0" smtClean="0">
                <a:solidFill>
                  <a:schemeClr val="tx1"/>
                </a:solidFill>
                <a:latin typeface="Arial Narrow" pitchFamily="34" charset="0"/>
              </a:rPr>
              <a:t> Tools for the Common Core Standards - </a:t>
            </a:r>
            <a:r>
              <a:rPr lang="en-US" sz="2000" dirty="0" smtClean="0">
                <a:solidFill>
                  <a:schemeClr val="tx1"/>
                </a:solidFill>
                <a:latin typeface="Arial Narrow" pitchFamily="34" charset="0"/>
                <a:hlinkClick r:id="rId9"/>
              </a:rPr>
              <a:t>http://commoncoretools.me/</a:t>
            </a:r>
            <a:endParaRPr lang="en-US" sz="2000" dirty="0" smtClean="0">
              <a:solidFill>
                <a:schemeClr val="tx1"/>
              </a:solidFill>
              <a:latin typeface="Arial Narrow" pitchFamily="34" charset="0"/>
            </a:endParaRPr>
          </a:p>
          <a:p>
            <a:pPr lvl="1" algn="l">
              <a:buFont typeface="Wingdings" pitchFamily="2" charset="2"/>
              <a:buChar char="Ø"/>
            </a:pPr>
            <a:r>
              <a:rPr lang="en-US" sz="2000" dirty="0" smtClean="0">
                <a:solidFill>
                  <a:schemeClr val="tx1"/>
                </a:solidFill>
              </a:rPr>
              <a:t>  </a:t>
            </a:r>
            <a:r>
              <a:rPr lang="en-US" sz="2000" dirty="0" err="1" smtClean="0">
                <a:solidFill>
                  <a:schemeClr val="tx1"/>
                </a:solidFill>
              </a:rPr>
              <a:t>LearnZillion</a:t>
            </a:r>
            <a:r>
              <a:rPr lang="en-US" sz="2000" dirty="0" smtClean="0">
                <a:solidFill>
                  <a:schemeClr val="tx1"/>
                </a:solidFill>
              </a:rPr>
              <a:t> - </a:t>
            </a:r>
            <a:r>
              <a:rPr lang="en-US" sz="2000" dirty="0">
                <a:solidFill>
                  <a:schemeClr val="tx1"/>
                </a:solidFill>
                <a:hlinkClick r:id="rId10"/>
              </a:rPr>
              <a:t>http://learnzillion.com</a:t>
            </a:r>
            <a:r>
              <a:rPr lang="en-US" sz="2000" dirty="0" smtClean="0">
                <a:solidFill>
                  <a:schemeClr val="tx1"/>
                </a:solidFill>
                <a:hlinkClick r:id="rId10"/>
              </a:rPr>
              <a:t>/</a:t>
            </a:r>
            <a:r>
              <a:rPr lang="en-US" sz="2000" dirty="0" smtClean="0">
                <a:solidFill>
                  <a:schemeClr val="tx1"/>
                </a:solidFill>
              </a:rPr>
              <a:t> </a:t>
            </a:r>
            <a:endParaRPr lang="en-US" sz="2000" dirty="0" smtClean="0">
              <a:solidFill>
                <a:schemeClr val="tx1"/>
              </a:solidFill>
              <a:latin typeface="Arial Narrow" pitchFamily="34" charset="0"/>
            </a:endParaRPr>
          </a:p>
          <a:p>
            <a:pPr algn="l">
              <a:buFont typeface="Arial" pitchFamily="34" charset="0"/>
              <a:buChar char="•"/>
            </a:pPr>
            <a:r>
              <a:rPr lang="en-US" sz="2400" dirty="0" smtClean="0">
                <a:solidFill>
                  <a:schemeClr val="tx1"/>
                </a:solidFill>
                <a:latin typeface="Arial Narrow" pitchFamily="34" charset="0"/>
              </a:rPr>
              <a:t> Assessment Resources </a:t>
            </a:r>
          </a:p>
          <a:p>
            <a:pPr lvl="1" algn="l">
              <a:buFont typeface="Wingdings" pitchFamily="2" charset="2"/>
              <a:buChar char="Ø"/>
            </a:pPr>
            <a:r>
              <a:rPr lang="en-US" sz="1600" dirty="0" smtClean="0">
                <a:solidFill>
                  <a:schemeClr val="tx1"/>
                </a:solidFill>
                <a:latin typeface="Arial Narrow" pitchFamily="34" charset="0"/>
              </a:rPr>
              <a:t> </a:t>
            </a:r>
            <a:r>
              <a:rPr lang="en-US" sz="1800" dirty="0" smtClean="0">
                <a:solidFill>
                  <a:schemeClr val="tx1"/>
                </a:solidFill>
                <a:latin typeface="Arial Narrow" pitchFamily="34" charset="0"/>
              </a:rPr>
              <a:t> </a:t>
            </a:r>
            <a:r>
              <a:rPr lang="en-US" sz="2000" dirty="0" smtClean="0">
                <a:solidFill>
                  <a:schemeClr val="tx1"/>
                </a:solidFill>
                <a:latin typeface="Arial Narrow" pitchFamily="34" charset="0"/>
              </a:rPr>
              <a:t>MAP - </a:t>
            </a:r>
            <a:r>
              <a:rPr lang="en-US" sz="2000" dirty="0" smtClean="0">
                <a:solidFill>
                  <a:schemeClr val="tx1"/>
                </a:solidFill>
                <a:latin typeface="Arial Narrow" pitchFamily="34" charset="0"/>
                <a:hlinkClick r:id="rId11"/>
              </a:rPr>
              <a:t>http://www.map.mathshell.org.uk/materials/index.php</a:t>
            </a:r>
            <a:endParaRPr lang="en-US" sz="2000" dirty="0" smtClean="0">
              <a:solidFill>
                <a:schemeClr val="tx1"/>
              </a:solidFill>
              <a:latin typeface="Arial Narrow" pitchFamily="34" charset="0"/>
            </a:endParaRPr>
          </a:p>
          <a:p>
            <a:pPr lvl="1" algn="l">
              <a:buFont typeface="Wingdings" pitchFamily="2" charset="2"/>
              <a:buChar char="Ø"/>
            </a:pPr>
            <a:r>
              <a:rPr lang="en-US" sz="2000" dirty="0" smtClean="0">
                <a:solidFill>
                  <a:schemeClr val="tx1"/>
                </a:solidFill>
                <a:latin typeface="Arial Narrow" pitchFamily="34" charset="0"/>
              </a:rPr>
              <a:t> Illustrative Mathematics - </a:t>
            </a:r>
            <a:r>
              <a:rPr lang="en-US" sz="2000" dirty="0" smtClean="0">
                <a:solidFill>
                  <a:schemeClr val="tx1"/>
                </a:solidFill>
                <a:latin typeface="Arial Narrow" pitchFamily="34" charset="0"/>
                <a:hlinkClick r:id="rId12"/>
              </a:rPr>
              <a:t>http://illustrativemathematics.org/</a:t>
            </a:r>
            <a:endParaRPr lang="en-US" sz="2000" dirty="0" smtClean="0">
              <a:solidFill>
                <a:schemeClr val="tx1"/>
              </a:solidFill>
              <a:latin typeface="Arial Narrow" pitchFamily="34" charset="0"/>
            </a:endParaRPr>
          </a:p>
          <a:p>
            <a:pPr lvl="1" algn="l">
              <a:buFont typeface="Wingdings" pitchFamily="2" charset="2"/>
              <a:buChar char="Ø"/>
            </a:pPr>
            <a:r>
              <a:rPr lang="en-US" sz="2000" dirty="0" smtClean="0">
                <a:solidFill>
                  <a:schemeClr val="tx1"/>
                </a:solidFill>
                <a:latin typeface="Arial Narrow" pitchFamily="34" charset="0"/>
              </a:rPr>
              <a:t> CCSS Toolbox: PARCC Prototyping Project - </a:t>
            </a:r>
            <a:r>
              <a:rPr lang="en-US" sz="2000" dirty="0" smtClean="0">
                <a:solidFill>
                  <a:schemeClr val="tx1"/>
                </a:solidFill>
                <a:latin typeface="Arial Narrow" pitchFamily="34" charset="0"/>
                <a:hlinkClick r:id="rId13"/>
              </a:rPr>
              <a:t>http://www.ccsstoolbox.org/</a:t>
            </a:r>
            <a:endParaRPr lang="en-US" sz="2000" dirty="0" smtClean="0">
              <a:solidFill>
                <a:schemeClr val="tx1"/>
              </a:solidFill>
              <a:latin typeface="Arial Narrow" pitchFamily="34" charset="0"/>
            </a:endParaRPr>
          </a:p>
          <a:p>
            <a:pPr lvl="1" algn="l">
              <a:buFont typeface="Wingdings" pitchFamily="2" charset="2"/>
              <a:buChar char="Ø"/>
            </a:pPr>
            <a:r>
              <a:rPr lang="en-US" sz="2000" dirty="0" smtClean="0">
                <a:solidFill>
                  <a:schemeClr val="tx1"/>
                </a:solidFill>
                <a:latin typeface="Arial Narrow" pitchFamily="34" charset="0"/>
              </a:rPr>
              <a:t> </a:t>
            </a:r>
            <a:r>
              <a:rPr lang="en-US" sz="2000" dirty="0">
                <a:solidFill>
                  <a:schemeClr val="tx1"/>
                </a:solidFill>
                <a:latin typeface="Arial Narrow" pitchFamily="34" charset="0"/>
              </a:rPr>
              <a:t>Smarter Balanced - </a:t>
            </a:r>
            <a:r>
              <a:rPr lang="en-US" sz="2000" dirty="0">
                <a:hlinkClick r:id="rId14"/>
              </a:rPr>
              <a:t>http://www.smarterbalanced.org/smarter-balanced-assessments/</a:t>
            </a:r>
            <a:endParaRPr lang="en-US" sz="2000" dirty="0" smtClean="0">
              <a:solidFill>
                <a:schemeClr val="tx1"/>
              </a:solidFill>
              <a:latin typeface="Arial Narrow" pitchFamily="34" charset="0"/>
            </a:endParaRPr>
          </a:p>
          <a:p>
            <a:pPr lvl="1" algn="l">
              <a:buFont typeface="Wingdings" pitchFamily="2" charset="2"/>
              <a:buChar char="Ø"/>
            </a:pPr>
            <a:r>
              <a:rPr lang="en-US" sz="2000" dirty="0" smtClean="0">
                <a:solidFill>
                  <a:schemeClr val="tx1"/>
                </a:solidFill>
                <a:latin typeface="Arial Narrow" pitchFamily="34" charset="0"/>
              </a:rPr>
              <a:t> PARCC - </a:t>
            </a:r>
            <a:r>
              <a:rPr lang="en-US" sz="2000" dirty="0" smtClean="0">
                <a:solidFill>
                  <a:schemeClr val="tx1"/>
                </a:solidFill>
                <a:latin typeface="Arial Narrow" pitchFamily="34" charset="0"/>
                <a:hlinkClick r:id="rId15"/>
              </a:rPr>
              <a:t>http://www.parcconline.org/</a:t>
            </a:r>
            <a:r>
              <a:rPr lang="en-US" sz="2000" dirty="0" smtClean="0">
                <a:solidFill>
                  <a:schemeClr val="tx1"/>
                </a:solidFill>
                <a:latin typeface="Arial Narrow" pitchFamily="34" charset="0"/>
              </a:rPr>
              <a:t> </a:t>
            </a:r>
          </a:p>
          <a:p>
            <a:pPr lvl="1" algn="l">
              <a:buFont typeface="Wingdings" pitchFamily="2" charset="2"/>
              <a:buChar char="Ø"/>
            </a:pPr>
            <a:r>
              <a:rPr lang="en-US" sz="2000" dirty="0" smtClean="0">
                <a:solidFill>
                  <a:schemeClr val="tx1"/>
                </a:solidFill>
                <a:latin typeface="Arial Narrow" pitchFamily="34" charset="0"/>
              </a:rPr>
              <a:t>Online Assessment System - </a:t>
            </a:r>
            <a:r>
              <a:rPr lang="en-US" sz="2000" dirty="0" smtClean="0">
                <a:solidFill>
                  <a:schemeClr val="tx1"/>
                </a:solidFill>
                <a:latin typeface="Arial Narrow" pitchFamily="34" charset="0"/>
                <a:hlinkClick r:id="rId16"/>
              </a:rPr>
              <a:t>http://bit.ly/OoyaK5</a:t>
            </a:r>
            <a:r>
              <a:rPr lang="en-US" sz="2000" dirty="0" smtClean="0">
                <a:solidFill>
                  <a:schemeClr val="tx1"/>
                </a:solidFill>
                <a:latin typeface="Arial Narrow" pitchFamily="34" charset="0"/>
              </a:rPr>
              <a:t> </a:t>
            </a:r>
          </a:p>
          <a:p>
            <a:pPr lvl="1" algn="l"/>
            <a:endParaRPr lang="en-US" sz="2000" dirty="0" smtClean="0">
              <a:solidFill>
                <a:schemeClr val="tx1"/>
              </a:solidFill>
              <a:latin typeface="Arial Narrow" pitchFamily="34" charset="0"/>
            </a:endParaRPr>
          </a:p>
          <a:p>
            <a:pPr algn="l">
              <a:buFont typeface="Arial" pitchFamily="34" charset="0"/>
              <a:buChar char="•"/>
            </a:pPr>
            <a:endParaRPr lang="en-US" sz="1400" dirty="0">
              <a:solidFill>
                <a:schemeClr val="tx1"/>
              </a:solidFill>
            </a:endParaRPr>
          </a:p>
        </p:txBody>
      </p:sp>
      <p:pic>
        <p:nvPicPr>
          <p:cNvPr id="5" name="Picture 2" descr="C:\Users\Janet Wyche\AppData\Local\Temp\notesCB2CD5\CCGPS_LogoAPPLE2.jpg"/>
          <p:cNvPicPr>
            <a:picLocks noChangeAspect="1" noChangeArrowheads="1"/>
          </p:cNvPicPr>
          <p:nvPr/>
        </p:nvPicPr>
        <p:blipFill>
          <a:blip r:embed="rId17" cstate="print"/>
          <a:srcRect/>
          <a:stretch>
            <a:fillRect/>
          </a:stretch>
        </p:blipFill>
        <p:spPr bwMode="auto">
          <a:xfrm>
            <a:off x="7543800" y="1524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p:cNvSpPr>
            <a:spLocks noGrp="1"/>
          </p:cNvSpPr>
          <p:nvPr>
            <p:ph type="ctrTitle"/>
          </p:nvPr>
        </p:nvSpPr>
        <p:spPr>
          <a:xfrm>
            <a:off x="2743200" y="228601"/>
            <a:ext cx="3886200" cy="685799"/>
          </a:xfrm>
          <a:solidFill>
            <a:schemeClr val="bg2">
              <a:lumMod val="75000"/>
            </a:schemeClr>
          </a:solidFill>
          <a:scene3d>
            <a:camera prst="orthographicFront"/>
            <a:lightRig rig="threePt" dir="t"/>
          </a:scene3d>
          <a:sp3d>
            <a:bevelT w="165100" prst="coolSlant"/>
          </a:sp3d>
        </p:spPr>
        <p:txBody>
          <a:bodyPr/>
          <a:lstStyle/>
          <a:p>
            <a:r>
              <a:rPr lang="en-US" dirty="0" smtClean="0">
                <a:latin typeface="Arial Narrow" pitchFamily="34" charset="0"/>
              </a:rPr>
              <a:t>Resources</a:t>
            </a:r>
            <a:endParaRPr lang="en-US" dirty="0">
              <a:latin typeface="Arial Narrow" pitchFamily="34" charset="0"/>
            </a:endParaRPr>
          </a:p>
        </p:txBody>
      </p:sp>
    </p:spTree>
    <p:extLst>
      <p:ext uri="{BB962C8B-B14F-4D97-AF65-F5344CB8AC3E}">
        <p14:creationId xmlns:p14="http://schemas.microsoft.com/office/powerpoint/2010/main" val="1547796868"/>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743200" y="228601"/>
            <a:ext cx="3886200" cy="685799"/>
          </a:xfrm>
          <a:solidFill>
            <a:schemeClr val="bg2">
              <a:lumMod val="75000"/>
            </a:schemeClr>
          </a:solidFill>
          <a:scene3d>
            <a:camera prst="orthographicFront"/>
            <a:lightRig rig="threePt" dir="t"/>
          </a:scene3d>
          <a:sp3d>
            <a:bevelT w="165100" prst="coolSlant"/>
          </a:sp3d>
        </p:spPr>
        <p:txBody>
          <a:bodyPr/>
          <a:lstStyle/>
          <a:p>
            <a:r>
              <a:rPr lang="en-US" dirty="0" smtClean="0">
                <a:latin typeface="Arial Narrow" pitchFamily="34" charset="0"/>
              </a:rPr>
              <a:t>Resources</a:t>
            </a:r>
            <a:endParaRPr lang="en-US" dirty="0">
              <a:latin typeface="Arial Narrow" pitchFamily="34" charset="0"/>
            </a:endParaRPr>
          </a:p>
        </p:txBody>
      </p:sp>
      <p:sp>
        <p:nvSpPr>
          <p:cNvPr id="3" name="Subtitle 2"/>
          <p:cNvSpPr>
            <a:spLocks noGrp="1"/>
          </p:cNvSpPr>
          <p:nvPr>
            <p:ph type="subTitle" idx="1"/>
          </p:nvPr>
        </p:nvSpPr>
        <p:spPr>
          <a:xfrm>
            <a:off x="304800" y="914400"/>
            <a:ext cx="8610600" cy="5562600"/>
          </a:xfrm>
        </p:spPr>
        <p:txBody>
          <a:bodyPr/>
          <a:lstStyle/>
          <a:p>
            <a:pPr algn="l">
              <a:buFont typeface="Arial" pitchFamily="34" charset="0"/>
              <a:buChar char="•"/>
            </a:pPr>
            <a:r>
              <a:rPr lang="en-US" sz="2400" dirty="0" smtClean="0">
                <a:solidFill>
                  <a:schemeClr val="tx1"/>
                </a:solidFill>
                <a:latin typeface="Arial Narrow" pitchFamily="34" charset="0"/>
              </a:rPr>
              <a:t>   Professional Learning Resources</a:t>
            </a:r>
          </a:p>
          <a:p>
            <a:pPr lvl="1" algn="l">
              <a:buFont typeface="Wingdings" pitchFamily="2" charset="2"/>
              <a:buChar char="Ø"/>
            </a:pPr>
            <a:r>
              <a:rPr lang="en-US" sz="2000" dirty="0" smtClean="0">
                <a:solidFill>
                  <a:schemeClr val="tx1"/>
                </a:solidFill>
                <a:latin typeface="Arial Narrow" pitchFamily="34" charset="0"/>
              </a:rPr>
              <a:t> Inside Mathematics- </a:t>
            </a:r>
            <a:r>
              <a:rPr lang="en-US" sz="2000" dirty="0" smtClean="0">
                <a:solidFill>
                  <a:schemeClr val="tx1"/>
                </a:solidFill>
                <a:latin typeface="Arial Narrow" pitchFamily="34" charset="0"/>
                <a:hlinkClick r:id="rId3"/>
              </a:rPr>
              <a:t>http://www.insidemathematics.org/</a:t>
            </a:r>
            <a:endParaRPr lang="en-US" sz="2000" dirty="0" smtClean="0">
              <a:solidFill>
                <a:schemeClr val="tx1"/>
              </a:solidFill>
              <a:latin typeface="Arial Narrow" pitchFamily="34" charset="0"/>
            </a:endParaRPr>
          </a:p>
          <a:p>
            <a:pPr lvl="1" algn="l">
              <a:buFont typeface="Wingdings" pitchFamily="2" charset="2"/>
              <a:buChar char="Ø"/>
            </a:pPr>
            <a:r>
              <a:rPr lang="en-US" sz="2000" dirty="0" smtClean="0">
                <a:solidFill>
                  <a:schemeClr val="tx1"/>
                </a:solidFill>
                <a:latin typeface="Arial Narrow" pitchFamily="34" charset="0"/>
              </a:rPr>
              <a:t> Annenberg Learner - </a:t>
            </a:r>
            <a:r>
              <a:rPr lang="en-US" sz="2000" dirty="0" smtClean="0">
                <a:solidFill>
                  <a:schemeClr val="tx1"/>
                </a:solidFill>
                <a:latin typeface="Arial Narrow" pitchFamily="34" charset="0"/>
                <a:hlinkClick r:id="rId4"/>
              </a:rPr>
              <a:t>http://www.learner.org/index.html</a:t>
            </a:r>
            <a:endParaRPr lang="en-US" sz="2000" dirty="0" smtClean="0">
              <a:solidFill>
                <a:schemeClr val="tx1"/>
              </a:solidFill>
              <a:latin typeface="Arial Narrow" pitchFamily="34" charset="0"/>
            </a:endParaRPr>
          </a:p>
          <a:p>
            <a:pPr lvl="1" algn="l">
              <a:buFont typeface="Wingdings" pitchFamily="2" charset="2"/>
              <a:buChar char="Ø"/>
            </a:pPr>
            <a:r>
              <a:rPr lang="en-US" sz="2000" dirty="0" smtClean="0">
                <a:solidFill>
                  <a:schemeClr val="tx1"/>
                </a:solidFill>
                <a:latin typeface="Arial Narrow" pitchFamily="34" charset="0"/>
              </a:rPr>
              <a:t> </a:t>
            </a:r>
            <a:r>
              <a:rPr lang="en-US" sz="2000" dirty="0" err="1" smtClean="0">
                <a:solidFill>
                  <a:schemeClr val="tx1"/>
                </a:solidFill>
                <a:latin typeface="Arial Narrow" pitchFamily="34" charset="0"/>
              </a:rPr>
              <a:t>Edutopia</a:t>
            </a:r>
            <a:r>
              <a:rPr lang="en-US" sz="2000" dirty="0" smtClean="0">
                <a:solidFill>
                  <a:schemeClr val="tx1"/>
                </a:solidFill>
                <a:latin typeface="Arial Narrow" pitchFamily="34" charset="0"/>
              </a:rPr>
              <a:t> – </a:t>
            </a:r>
            <a:r>
              <a:rPr lang="en-US" sz="2000" dirty="0" smtClean="0">
                <a:solidFill>
                  <a:schemeClr val="tx1"/>
                </a:solidFill>
                <a:latin typeface="Arial Narrow" pitchFamily="34" charset="0"/>
                <a:hlinkClick r:id="rId5"/>
              </a:rPr>
              <a:t>http://www.edutopia.org</a:t>
            </a:r>
            <a:endParaRPr lang="en-US" sz="2000" dirty="0" smtClean="0">
              <a:solidFill>
                <a:schemeClr val="tx1"/>
              </a:solidFill>
              <a:latin typeface="Arial Narrow" pitchFamily="34" charset="0"/>
            </a:endParaRPr>
          </a:p>
          <a:p>
            <a:pPr lvl="1" algn="l">
              <a:buFont typeface="Wingdings" pitchFamily="2" charset="2"/>
              <a:buChar char="Ø"/>
            </a:pPr>
            <a:r>
              <a:rPr lang="en-US" sz="2000" dirty="0" smtClean="0">
                <a:solidFill>
                  <a:schemeClr val="tx1"/>
                </a:solidFill>
                <a:latin typeface="Arial Narrow" pitchFamily="34" charset="0"/>
              </a:rPr>
              <a:t> Teaching Channel - </a:t>
            </a:r>
            <a:r>
              <a:rPr lang="en-US" sz="2000" dirty="0" smtClean="0">
                <a:solidFill>
                  <a:schemeClr val="tx1"/>
                </a:solidFill>
                <a:latin typeface="Arial Narrow" pitchFamily="34" charset="0"/>
                <a:hlinkClick r:id="rId6"/>
              </a:rPr>
              <a:t>http://www.teachingchannel.org</a:t>
            </a:r>
            <a:endParaRPr lang="en-US" sz="2000" dirty="0" smtClean="0">
              <a:solidFill>
                <a:schemeClr val="tx1"/>
              </a:solidFill>
              <a:latin typeface="Arial Narrow" pitchFamily="34" charset="0"/>
            </a:endParaRPr>
          </a:p>
          <a:p>
            <a:pPr lvl="1" algn="l">
              <a:buFont typeface="Wingdings" pitchFamily="2" charset="2"/>
              <a:buChar char="Ø"/>
            </a:pPr>
            <a:r>
              <a:rPr lang="en-US" sz="1600" dirty="0" smtClean="0">
                <a:solidFill>
                  <a:schemeClr val="tx1"/>
                </a:solidFill>
                <a:latin typeface="Arial Narrow" pitchFamily="34" charset="0"/>
              </a:rPr>
              <a:t> </a:t>
            </a:r>
            <a:r>
              <a:rPr lang="en-US" sz="2000" dirty="0" smtClean="0">
                <a:solidFill>
                  <a:schemeClr val="tx1"/>
                </a:solidFill>
                <a:latin typeface="Arial Narrow" pitchFamily="34" charset="0"/>
              </a:rPr>
              <a:t>Ontario Ministry of Education - </a:t>
            </a:r>
            <a:r>
              <a:rPr lang="en-US" sz="2000" dirty="0" smtClean="0">
                <a:solidFill>
                  <a:schemeClr val="tx1"/>
                </a:solidFill>
                <a:latin typeface="Arial Narrow" pitchFamily="34" charset="0"/>
                <a:hlinkClick r:id="rId7"/>
              </a:rPr>
              <a:t>http://bit.ly/cGZlce</a:t>
            </a:r>
            <a:r>
              <a:rPr lang="en-US" sz="2000" dirty="0" smtClean="0">
                <a:solidFill>
                  <a:schemeClr val="tx1"/>
                </a:solidFill>
                <a:latin typeface="Arial Narrow" pitchFamily="34" charset="0"/>
              </a:rPr>
              <a:t> </a:t>
            </a:r>
          </a:p>
          <a:p>
            <a:pPr lvl="1" algn="l">
              <a:buFont typeface="Wingdings" pitchFamily="2" charset="2"/>
              <a:buChar char="Ø"/>
            </a:pPr>
            <a:r>
              <a:rPr lang="en-US" sz="2000" dirty="0">
                <a:solidFill>
                  <a:schemeClr val="tx1"/>
                </a:solidFill>
                <a:latin typeface="Arial Narrow" pitchFamily="34" charset="0"/>
              </a:rPr>
              <a:t>Achieve - </a:t>
            </a:r>
            <a:r>
              <a:rPr lang="en-US" sz="2000" dirty="0">
                <a:solidFill>
                  <a:schemeClr val="tx1"/>
                </a:solidFill>
                <a:latin typeface="Arial Narrow" pitchFamily="34" charset="0"/>
                <a:hlinkClick r:id="rId8"/>
              </a:rPr>
              <a:t>http://www.achieve.org</a:t>
            </a:r>
            <a:r>
              <a:rPr lang="en-US" sz="2000" dirty="0" smtClean="0">
                <a:solidFill>
                  <a:schemeClr val="tx1"/>
                </a:solidFill>
                <a:latin typeface="Arial Narrow" pitchFamily="34" charset="0"/>
                <a:hlinkClick r:id="rId8"/>
              </a:rPr>
              <a:t>/</a:t>
            </a:r>
            <a:r>
              <a:rPr lang="en-US" sz="2000" dirty="0" smtClean="0">
                <a:solidFill>
                  <a:schemeClr val="tx1"/>
                </a:solidFill>
                <a:latin typeface="Arial Narrow" pitchFamily="34" charset="0"/>
              </a:rPr>
              <a:t> </a:t>
            </a:r>
          </a:p>
          <a:p>
            <a:pPr algn="l">
              <a:buFont typeface="Arial" pitchFamily="34" charset="0"/>
              <a:buChar char="•"/>
            </a:pPr>
            <a:r>
              <a:rPr lang="en-US" sz="2400" dirty="0" smtClean="0">
                <a:solidFill>
                  <a:schemeClr val="tx1"/>
                </a:solidFill>
                <a:latin typeface="Arial Narrow" pitchFamily="34" charset="0"/>
              </a:rPr>
              <a:t>   Blogs</a:t>
            </a:r>
          </a:p>
          <a:p>
            <a:pPr lvl="1" algn="l">
              <a:buFont typeface="Wingdings" pitchFamily="2" charset="2"/>
              <a:buChar char="Ø"/>
            </a:pPr>
            <a:r>
              <a:rPr lang="en-US" sz="2000" dirty="0" smtClean="0">
                <a:solidFill>
                  <a:schemeClr val="tx1"/>
                </a:solidFill>
              </a:rPr>
              <a:t> Dan Meyer</a:t>
            </a:r>
            <a:r>
              <a:rPr lang="en-US" sz="2000" dirty="0" smtClean="0"/>
              <a:t>  – </a:t>
            </a:r>
            <a:r>
              <a:rPr lang="en-US" sz="2000" dirty="0" smtClean="0">
                <a:hlinkClick r:id="rId9"/>
              </a:rPr>
              <a:t>http://blog.mrmeyer.com/</a:t>
            </a:r>
            <a:endParaRPr lang="en-US" sz="2000" dirty="0" smtClean="0"/>
          </a:p>
          <a:p>
            <a:pPr lvl="1" algn="l">
              <a:buFont typeface="Wingdings" pitchFamily="2" charset="2"/>
              <a:buChar char="Ø"/>
            </a:pPr>
            <a:r>
              <a:rPr lang="en-US" sz="2000" dirty="0" smtClean="0">
                <a:solidFill>
                  <a:schemeClr val="tx1"/>
                </a:solidFill>
              </a:rPr>
              <a:t> Robert </a:t>
            </a:r>
            <a:r>
              <a:rPr lang="en-US" sz="2000" dirty="0" err="1" smtClean="0">
                <a:solidFill>
                  <a:schemeClr val="tx1"/>
                </a:solidFill>
              </a:rPr>
              <a:t>Kaplinsky</a:t>
            </a:r>
            <a:r>
              <a:rPr lang="en-US" sz="2000" dirty="0">
                <a:solidFill>
                  <a:schemeClr val="tx1"/>
                </a:solidFill>
              </a:rPr>
              <a:t> - </a:t>
            </a:r>
            <a:r>
              <a:rPr lang="en-US" sz="2000" dirty="0">
                <a:solidFill>
                  <a:schemeClr val="tx1"/>
                </a:solidFill>
                <a:hlinkClick r:id="rId10"/>
              </a:rPr>
              <a:t>http://robertkaplinsky.com</a:t>
            </a:r>
            <a:r>
              <a:rPr lang="en-US" sz="2000" dirty="0" smtClean="0">
                <a:solidFill>
                  <a:schemeClr val="tx1"/>
                </a:solidFill>
                <a:hlinkClick r:id="rId10"/>
              </a:rPr>
              <a:t>/</a:t>
            </a:r>
            <a:r>
              <a:rPr lang="en-US" sz="2000" dirty="0" smtClean="0">
                <a:solidFill>
                  <a:schemeClr val="tx1"/>
                </a:solidFill>
              </a:rPr>
              <a:t> </a:t>
            </a:r>
          </a:p>
          <a:p>
            <a:pPr marL="342900" indent="-342900" algn="l">
              <a:buFont typeface="Arial" pitchFamily="34" charset="0"/>
              <a:buChar char="•"/>
            </a:pPr>
            <a:r>
              <a:rPr lang="en-US" sz="2400" dirty="0" smtClean="0">
                <a:solidFill>
                  <a:schemeClr val="tx1"/>
                </a:solidFill>
              </a:rPr>
              <a:t>Books</a:t>
            </a:r>
          </a:p>
          <a:p>
            <a:pPr marL="800100" lvl="1" indent="-342900" algn="l">
              <a:buFont typeface="Wingdings" pitchFamily="2" charset="2"/>
              <a:buChar char="Ø"/>
            </a:pPr>
            <a:r>
              <a:rPr lang="en-US" sz="2000" dirty="0" smtClean="0">
                <a:solidFill>
                  <a:schemeClr val="tx1"/>
                </a:solidFill>
              </a:rPr>
              <a:t>Van </a:t>
            </a:r>
            <a:r>
              <a:rPr lang="en-US" sz="2000" dirty="0">
                <a:solidFill>
                  <a:schemeClr val="tx1"/>
                </a:solidFill>
              </a:rPr>
              <a:t>De </a:t>
            </a:r>
            <a:r>
              <a:rPr lang="en-US" sz="2000" dirty="0" err="1">
                <a:solidFill>
                  <a:schemeClr val="tx1"/>
                </a:solidFill>
              </a:rPr>
              <a:t>Walle</a:t>
            </a:r>
            <a:r>
              <a:rPr lang="en-US" sz="2000" dirty="0">
                <a:solidFill>
                  <a:schemeClr val="tx1"/>
                </a:solidFill>
              </a:rPr>
              <a:t> &amp; </a:t>
            </a:r>
            <a:r>
              <a:rPr lang="en-US" sz="2000" dirty="0" err="1">
                <a:solidFill>
                  <a:schemeClr val="tx1"/>
                </a:solidFill>
              </a:rPr>
              <a:t>Lovin</a:t>
            </a:r>
            <a:r>
              <a:rPr lang="en-US" sz="2000" dirty="0">
                <a:solidFill>
                  <a:schemeClr val="tx1"/>
                </a:solidFill>
              </a:rPr>
              <a:t>, </a:t>
            </a:r>
            <a:r>
              <a:rPr lang="en-US" sz="2000" i="1" dirty="0">
                <a:solidFill>
                  <a:schemeClr val="tx1"/>
                </a:solidFill>
              </a:rPr>
              <a:t>Teaching Student-Centered Mathematics, Grades 5-8</a:t>
            </a:r>
            <a:endParaRPr lang="en-US" sz="1400" dirty="0">
              <a:solidFill>
                <a:schemeClr val="tx1"/>
              </a:solidFill>
            </a:endParaRPr>
          </a:p>
        </p:txBody>
      </p:sp>
      <p:pic>
        <p:nvPicPr>
          <p:cNvPr id="4" name="Picture 2" descr="C:\Users\Janet Wyche\AppData\Local\Temp\notesCB2CD5\CCGPS_LogoAPPLE2.jpg"/>
          <p:cNvPicPr>
            <a:picLocks noChangeAspect="1" noChangeArrowheads="1"/>
          </p:cNvPicPr>
          <p:nvPr/>
        </p:nvPicPr>
        <p:blipFill>
          <a:blip r:embed="rId11" cstate="print"/>
          <a:srcRect/>
          <a:stretch>
            <a:fillRect/>
          </a:stretch>
        </p:blipFill>
        <p:spPr bwMode="auto">
          <a:xfrm>
            <a:off x="7543800" y="1524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33279279"/>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8125" t="14890" r="19375" b="5777"/>
          <a:stretch/>
        </p:blipFill>
        <p:spPr bwMode="auto">
          <a:xfrm>
            <a:off x="1371600" y="1003300"/>
            <a:ext cx="6350000" cy="4533900"/>
          </a:xfrm>
          <a:prstGeom prst="rect">
            <a:avLst/>
          </a:prstGeom>
          <a:noFill/>
          <a:ln>
            <a:noFill/>
          </a:ln>
          <a:effectLst/>
          <a:scene3d>
            <a:camera prst="orthographicFront"/>
            <a:lightRig rig="threePt" dir="t"/>
          </a:scene3d>
          <a:sp3d>
            <a:bevelT w="165100" prst="coolSlant"/>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Subtitle 2"/>
          <p:cNvSpPr>
            <a:spLocks noGrp="1"/>
          </p:cNvSpPr>
          <p:nvPr>
            <p:ph type="subTitle" idx="1"/>
          </p:nvPr>
        </p:nvSpPr>
        <p:spPr>
          <a:xfrm>
            <a:off x="0" y="990600"/>
            <a:ext cx="9144000" cy="5181600"/>
          </a:xfrm>
        </p:spPr>
        <p:txBody>
          <a:bodyPr/>
          <a:lstStyle/>
          <a:p>
            <a:pPr algn="l"/>
            <a:endParaRPr lang="en-US" sz="1400" dirty="0" smtClean="0">
              <a:solidFill>
                <a:schemeClr val="tx1"/>
              </a:solidFill>
            </a:endParaRPr>
          </a:p>
          <a:p>
            <a:pPr algn="l"/>
            <a:endParaRPr lang="en-US" sz="1400" dirty="0">
              <a:solidFill>
                <a:schemeClr val="tx1"/>
              </a:solidFill>
            </a:endParaRPr>
          </a:p>
          <a:p>
            <a:pPr algn="l"/>
            <a:endParaRPr lang="en-US" sz="1400" dirty="0" smtClean="0">
              <a:solidFill>
                <a:schemeClr val="tx1"/>
              </a:solidFill>
            </a:endParaRPr>
          </a:p>
          <a:p>
            <a:pPr algn="l"/>
            <a:endParaRPr lang="en-US" sz="1400" dirty="0">
              <a:solidFill>
                <a:schemeClr val="tx1"/>
              </a:solidFill>
            </a:endParaRPr>
          </a:p>
          <a:p>
            <a:pPr algn="l"/>
            <a:endParaRPr lang="en-US" sz="1400" dirty="0" smtClean="0">
              <a:solidFill>
                <a:schemeClr val="tx1"/>
              </a:solidFill>
            </a:endParaRPr>
          </a:p>
          <a:p>
            <a:pPr algn="l"/>
            <a:endParaRPr lang="en-US" sz="1400" dirty="0">
              <a:solidFill>
                <a:schemeClr val="tx1"/>
              </a:solidFill>
            </a:endParaRPr>
          </a:p>
          <a:p>
            <a:pPr algn="l"/>
            <a:endParaRPr lang="en-US" sz="1400" dirty="0" smtClean="0">
              <a:solidFill>
                <a:schemeClr val="tx1"/>
              </a:solidFill>
            </a:endParaRPr>
          </a:p>
          <a:p>
            <a:pPr algn="l"/>
            <a:endParaRPr lang="en-US" sz="1400" dirty="0">
              <a:solidFill>
                <a:schemeClr val="tx1"/>
              </a:solidFill>
            </a:endParaRPr>
          </a:p>
          <a:p>
            <a:pPr algn="l"/>
            <a:endParaRPr lang="en-US" sz="1400" dirty="0" smtClean="0">
              <a:solidFill>
                <a:schemeClr val="tx1"/>
              </a:solidFill>
            </a:endParaRPr>
          </a:p>
          <a:p>
            <a:pPr algn="l"/>
            <a:endParaRPr lang="en-US" sz="1400" dirty="0">
              <a:solidFill>
                <a:schemeClr val="tx1"/>
              </a:solidFill>
            </a:endParaRPr>
          </a:p>
          <a:p>
            <a:pPr algn="l"/>
            <a:endParaRPr lang="en-US" sz="1400" dirty="0" smtClean="0">
              <a:solidFill>
                <a:schemeClr val="tx1"/>
              </a:solidFill>
            </a:endParaRPr>
          </a:p>
          <a:p>
            <a:pPr algn="l"/>
            <a:endParaRPr lang="en-US" sz="1400" dirty="0">
              <a:solidFill>
                <a:schemeClr val="tx1"/>
              </a:solidFill>
            </a:endParaRPr>
          </a:p>
          <a:p>
            <a:pPr algn="l"/>
            <a:endParaRPr lang="en-US" sz="1400" dirty="0" smtClean="0">
              <a:solidFill>
                <a:schemeClr val="tx1"/>
              </a:solidFill>
            </a:endParaRPr>
          </a:p>
          <a:p>
            <a:pPr algn="l"/>
            <a:endParaRPr lang="en-US" sz="1400" dirty="0">
              <a:solidFill>
                <a:schemeClr val="tx1"/>
              </a:solidFill>
            </a:endParaRPr>
          </a:p>
          <a:p>
            <a:pPr algn="l"/>
            <a:endParaRPr lang="en-US" sz="1400" dirty="0" smtClean="0">
              <a:solidFill>
                <a:schemeClr val="tx1"/>
              </a:solidFill>
            </a:endParaRPr>
          </a:p>
          <a:p>
            <a:pPr algn="l"/>
            <a:endParaRPr lang="en-US" sz="1400" dirty="0">
              <a:solidFill>
                <a:schemeClr val="tx1"/>
              </a:solidFill>
            </a:endParaRPr>
          </a:p>
          <a:p>
            <a:pPr algn="l"/>
            <a:endParaRPr lang="en-US" sz="1400" dirty="0" smtClean="0">
              <a:solidFill>
                <a:schemeClr val="tx1"/>
              </a:solidFill>
            </a:endParaRPr>
          </a:p>
        </p:txBody>
      </p:sp>
      <p:pic>
        <p:nvPicPr>
          <p:cNvPr id="5" name="Picture 2" descr="C:\Users\Janet Wyche\AppData\Local\Temp\notesCB2CD5\CCGPS_LogoAPPLE2.jpg"/>
          <p:cNvPicPr>
            <a:picLocks noChangeAspect="1" noChangeArrowheads="1"/>
          </p:cNvPicPr>
          <p:nvPr/>
        </p:nvPicPr>
        <p:blipFill>
          <a:blip r:embed="rId4" cstate="print"/>
          <a:srcRect/>
          <a:stretch>
            <a:fillRect/>
          </a:stretch>
        </p:blipFill>
        <p:spPr bwMode="auto">
          <a:xfrm>
            <a:off x="7543800" y="1524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p:cNvSpPr>
            <a:spLocks noGrp="1"/>
          </p:cNvSpPr>
          <p:nvPr>
            <p:ph type="ctrTitle"/>
          </p:nvPr>
        </p:nvSpPr>
        <p:spPr>
          <a:xfrm>
            <a:off x="2743200" y="228601"/>
            <a:ext cx="3886200" cy="685799"/>
          </a:xfrm>
          <a:solidFill>
            <a:schemeClr val="bg2">
              <a:lumMod val="75000"/>
            </a:schemeClr>
          </a:solidFill>
          <a:scene3d>
            <a:camera prst="orthographicFront"/>
            <a:lightRig rig="threePt" dir="t"/>
          </a:scene3d>
          <a:sp3d>
            <a:bevelT w="165100" prst="coolSlant"/>
          </a:sp3d>
        </p:spPr>
        <p:txBody>
          <a:bodyPr/>
          <a:lstStyle/>
          <a:p>
            <a:r>
              <a:rPr lang="en-US" dirty="0" smtClean="0">
                <a:latin typeface="Arial Narrow" pitchFamily="34" charset="0"/>
              </a:rPr>
              <a:t>Resources</a:t>
            </a:r>
            <a:endParaRPr lang="en-US" dirty="0">
              <a:latin typeface="Arial Narrow" pitchFamily="34" charset="0"/>
            </a:endParaRPr>
          </a:p>
        </p:txBody>
      </p:sp>
      <p:sp>
        <p:nvSpPr>
          <p:cNvPr id="2" name="TextBox 1"/>
          <p:cNvSpPr txBox="1"/>
          <p:nvPr/>
        </p:nvSpPr>
        <p:spPr>
          <a:xfrm>
            <a:off x="457200" y="5562600"/>
            <a:ext cx="8305800" cy="523220"/>
          </a:xfrm>
          <a:prstGeom prst="rect">
            <a:avLst/>
          </a:prstGeom>
          <a:noFill/>
        </p:spPr>
        <p:txBody>
          <a:bodyPr wrap="square" rtlCol="0">
            <a:spAutoFit/>
          </a:bodyPr>
          <a:lstStyle/>
          <a:p>
            <a:pPr algn="ctr"/>
            <a:r>
              <a:rPr lang="en-US" sz="2800" dirty="0">
                <a:hlinkClick r:id="rId5"/>
              </a:rPr>
              <a:t>http://www.mathematicsvisionproject.org</a:t>
            </a:r>
            <a:r>
              <a:rPr lang="en-US" sz="2800" dirty="0" smtClean="0">
                <a:hlinkClick r:id="rId5"/>
              </a:rPr>
              <a:t>/</a:t>
            </a:r>
            <a:r>
              <a:rPr lang="en-US" sz="2800" dirty="0" smtClean="0"/>
              <a:t> </a:t>
            </a:r>
            <a:endParaRPr lang="en-US" sz="2800" dirty="0"/>
          </a:p>
        </p:txBody>
      </p:sp>
    </p:spTree>
    <p:extLst>
      <p:ext uri="{BB962C8B-B14F-4D97-AF65-F5344CB8AC3E}">
        <p14:creationId xmlns:p14="http://schemas.microsoft.com/office/powerpoint/2010/main" val="266837372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Slide Number Placeholder 3"/>
          <p:cNvSpPr>
            <a:spLocks noGrp="1"/>
          </p:cNvSpPr>
          <p:nvPr>
            <p:ph type="sldNum" sz="quarter" idx="11"/>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6F67BE2-9F1C-4B82-AABF-A644FB40887A}" type="slidenum">
              <a:rPr lang="en-US" smtClean="0">
                <a:solidFill>
                  <a:srgbClr val="000000"/>
                </a:solidFill>
              </a:rPr>
              <a:pPr fontAlgn="base">
                <a:spcBef>
                  <a:spcPct val="0"/>
                </a:spcBef>
                <a:spcAft>
                  <a:spcPct val="0"/>
                </a:spcAft>
                <a:defRPr/>
              </a:pPr>
              <a:t>12</a:t>
            </a:fld>
            <a:endParaRPr lang="en-US" dirty="0" smtClean="0">
              <a:solidFill>
                <a:srgbClr val="000000"/>
              </a:solidFill>
            </a:endParaRPr>
          </a:p>
        </p:txBody>
      </p:sp>
      <p:sp>
        <p:nvSpPr>
          <p:cNvPr id="9219" name="TextBox 5"/>
          <p:cNvSpPr txBox="1">
            <a:spLocks noChangeArrowheads="1"/>
          </p:cNvSpPr>
          <p:nvPr/>
        </p:nvSpPr>
        <p:spPr bwMode="auto">
          <a:xfrm>
            <a:off x="762000" y="1905000"/>
            <a:ext cx="7543800" cy="203200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en-US" sz="2000" b="1"/>
          </a:p>
          <a:p>
            <a:pPr algn="ctr" eaLnBrk="1" hangingPunct="1"/>
            <a:r>
              <a:rPr lang="en-US" sz="4400"/>
              <a:t>The Georgia Formative Item Bank</a:t>
            </a:r>
          </a:p>
          <a:p>
            <a:pPr algn="ctr" eaLnBrk="1" hangingPunct="1"/>
            <a:endParaRPr lang="en-US"/>
          </a:p>
        </p:txBody>
      </p:sp>
      <p:sp>
        <p:nvSpPr>
          <p:cNvPr id="9220" name="TextBox 1"/>
          <p:cNvSpPr txBox="1">
            <a:spLocks noChangeArrowheads="1"/>
          </p:cNvSpPr>
          <p:nvPr/>
        </p:nvSpPr>
        <p:spPr bwMode="auto">
          <a:xfrm>
            <a:off x="1295400" y="685800"/>
            <a:ext cx="6858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p>
        </p:txBody>
      </p:sp>
      <p:sp>
        <p:nvSpPr>
          <p:cNvPr id="9221" name="TextBox 6"/>
          <p:cNvSpPr txBox="1">
            <a:spLocks noChangeArrowheads="1"/>
          </p:cNvSpPr>
          <p:nvPr/>
        </p:nvSpPr>
        <p:spPr bwMode="auto">
          <a:xfrm>
            <a:off x="1447800" y="838200"/>
            <a:ext cx="6858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p>
        </p:txBody>
      </p:sp>
    </p:spTree>
    <p:extLst>
      <p:ext uri="{BB962C8B-B14F-4D97-AF65-F5344CB8AC3E}">
        <p14:creationId xmlns:p14="http://schemas.microsoft.com/office/powerpoint/2010/main" val="2184691147"/>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750" t="15556" r="11000" b="8089"/>
          <a:stretch/>
        </p:blipFill>
        <p:spPr bwMode="auto">
          <a:xfrm>
            <a:off x="152400" y="990600"/>
            <a:ext cx="8763000" cy="4363710"/>
          </a:xfrm>
          <a:prstGeom prst="rect">
            <a:avLst/>
          </a:prstGeom>
          <a:noFill/>
          <a:ln>
            <a:noFill/>
          </a:ln>
          <a:effectLst/>
          <a:scene3d>
            <a:camera prst="orthographicFront"/>
            <a:lightRig rig="threePt" dir="t"/>
          </a:scene3d>
          <a:sp3d>
            <a:bevelT w="165100" prst="coolSlant"/>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Subtitle 2"/>
          <p:cNvSpPr>
            <a:spLocks noGrp="1"/>
          </p:cNvSpPr>
          <p:nvPr>
            <p:ph type="subTitle" idx="1"/>
          </p:nvPr>
        </p:nvSpPr>
        <p:spPr>
          <a:xfrm>
            <a:off x="0" y="990600"/>
            <a:ext cx="9144000" cy="5181600"/>
          </a:xfrm>
        </p:spPr>
        <p:txBody>
          <a:bodyPr/>
          <a:lstStyle/>
          <a:p>
            <a:pPr algn="l"/>
            <a:endParaRPr lang="en-US" sz="1400" dirty="0" smtClean="0">
              <a:solidFill>
                <a:schemeClr val="tx1"/>
              </a:solidFill>
            </a:endParaRPr>
          </a:p>
          <a:p>
            <a:pPr algn="l"/>
            <a:endParaRPr lang="en-US" sz="1400" dirty="0">
              <a:solidFill>
                <a:schemeClr val="tx1"/>
              </a:solidFill>
            </a:endParaRPr>
          </a:p>
          <a:p>
            <a:pPr algn="l"/>
            <a:endParaRPr lang="en-US" sz="1400" dirty="0" smtClean="0">
              <a:solidFill>
                <a:schemeClr val="tx1"/>
              </a:solidFill>
            </a:endParaRPr>
          </a:p>
          <a:p>
            <a:pPr algn="l"/>
            <a:endParaRPr lang="en-US" sz="1400" dirty="0">
              <a:solidFill>
                <a:schemeClr val="tx1"/>
              </a:solidFill>
            </a:endParaRPr>
          </a:p>
          <a:p>
            <a:pPr algn="l"/>
            <a:endParaRPr lang="en-US" sz="1400" dirty="0" smtClean="0">
              <a:solidFill>
                <a:schemeClr val="tx1"/>
              </a:solidFill>
            </a:endParaRPr>
          </a:p>
          <a:p>
            <a:pPr algn="l"/>
            <a:endParaRPr lang="en-US" sz="1400" dirty="0">
              <a:solidFill>
                <a:schemeClr val="tx1"/>
              </a:solidFill>
            </a:endParaRPr>
          </a:p>
          <a:p>
            <a:pPr algn="l"/>
            <a:endParaRPr lang="en-US" sz="1400" dirty="0" smtClean="0">
              <a:solidFill>
                <a:schemeClr val="tx1"/>
              </a:solidFill>
            </a:endParaRPr>
          </a:p>
          <a:p>
            <a:pPr algn="l"/>
            <a:endParaRPr lang="en-US" sz="1400" dirty="0">
              <a:solidFill>
                <a:schemeClr val="tx1"/>
              </a:solidFill>
            </a:endParaRPr>
          </a:p>
          <a:p>
            <a:pPr algn="l"/>
            <a:endParaRPr lang="en-US" sz="1400" dirty="0" smtClean="0">
              <a:solidFill>
                <a:schemeClr val="tx1"/>
              </a:solidFill>
            </a:endParaRPr>
          </a:p>
          <a:p>
            <a:pPr algn="l"/>
            <a:endParaRPr lang="en-US" sz="1400" dirty="0">
              <a:solidFill>
                <a:schemeClr val="tx1"/>
              </a:solidFill>
            </a:endParaRPr>
          </a:p>
          <a:p>
            <a:pPr algn="l"/>
            <a:endParaRPr lang="en-US" sz="1400" dirty="0" smtClean="0">
              <a:solidFill>
                <a:schemeClr val="tx1"/>
              </a:solidFill>
            </a:endParaRPr>
          </a:p>
          <a:p>
            <a:pPr algn="l"/>
            <a:endParaRPr lang="en-US" sz="1400" dirty="0">
              <a:solidFill>
                <a:schemeClr val="tx1"/>
              </a:solidFill>
            </a:endParaRPr>
          </a:p>
          <a:p>
            <a:pPr algn="l"/>
            <a:endParaRPr lang="en-US" sz="1400" dirty="0" smtClean="0">
              <a:solidFill>
                <a:schemeClr val="tx1"/>
              </a:solidFill>
            </a:endParaRPr>
          </a:p>
          <a:p>
            <a:pPr algn="l"/>
            <a:endParaRPr lang="en-US" sz="1400" dirty="0">
              <a:solidFill>
                <a:schemeClr val="tx1"/>
              </a:solidFill>
            </a:endParaRPr>
          </a:p>
          <a:p>
            <a:pPr algn="l"/>
            <a:endParaRPr lang="en-US" sz="1400" dirty="0" smtClean="0">
              <a:solidFill>
                <a:schemeClr val="tx1"/>
              </a:solidFill>
            </a:endParaRPr>
          </a:p>
          <a:p>
            <a:pPr algn="l"/>
            <a:endParaRPr lang="en-US" sz="1400" dirty="0">
              <a:solidFill>
                <a:schemeClr val="tx1"/>
              </a:solidFill>
            </a:endParaRPr>
          </a:p>
          <a:p>
            <a:pPr algn="l"/>
            <a:endParaRPr lang="en-US" sz="1400" dirty="0" smtClean="0">
              <a:solidFill>
                <a:schemeClr val="tx1"/>
              </a:solidFill>
            </a:endParaRPr>
          </a:p>
        </p:txBody>
      </p:sp>
      <p:pic>
        <p:nvPicPr>
          <p:cNvPr id="5" name="Picture 2" descr="C:\Users\Janet Wyche\AppData\Local\Temp\notesCB2CD5\CCGPS_LogoAPPLE2.jpg"/>
          <p:cNvPicPr>
            <a:picLocks noChangeAspect="1" noChangeArrowheads="1"/>
          </p:cNvPicPr>
          <p:nvPr/>
        </p:nvPicPr>
        <p:blipFill>
          <a:blip r:embed="rId4" cstate="print"/>
          <a:srcRect/>
          <a:stretch>
            <a:fillRect/>
          </a:stretch>
        </p:blipFill>
        <p:spPr bwMode="auto">
          <a:xfrm>
            <a:off x="7543800" y="1524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p:cNvSpPr>
            <a:spLocks noGrp="1"/>
          </p:cNvSpPr>
          <p:nvPr>
            <p:ph type="ctrTitle"/>
          </p:nvPr>
        </p:nvSpPr>
        <p:spPr>
          <a:xfrm>
            <a:off x="2743200" y="228601"/>
            <a:ext cx="3886200" cy="685799"/>
          </a:xfrm>
          <a:solidFill>
            <a:schemeClr val="bg2">
              <a:lumMod val="75000"/>
            </a:schemeClr>
          </a:solidFill>
          <a:scene3d>
            <a:camera prst="orthographicFront"/>
            <a:lightRig rig="threePt" dir="t"/>
          </a:scene3d>
          <a:sp3d>
            <a:bevelT w="165100" prst="coolSlant"/>
          </a:sp3d>
        </p:spPr>
        <p:txBody>
          <a:bodyPr/>
          <a:lstStyle/>
          <a:p>
            <a:r>
              <a:rPr lang="en-US" dirty="0" smtClean="0">
                <a:latin typeface="Arial Narrow" pitchFamily="34" charset="0"/>
              </a:rPr>
              <a:t>Resources</a:t>
            </a:r>
            <a:endParaRPr lang="en-US" dirty="0">
              <a:latin typeface="Arial Narrow" pitchFamily="34" charset="0"/>
            </a:endParaRPr>
          </a:p>
        </p:txBody>
      </p:sp>
      <p:sp>
        <p:nvSpPr>
          <p:cNvPr id="2" name="TextBox 1"/>
          <p:cNvSpPr txBox="1"/>
          <p:nvPr/>
        </p:nvSpPr>
        <p:spPr>
          <a:xfrm>
            <a:off x="609600" y="5562600"/>
            <a:ext cx="8305800" cy="523220"/>
          </a:xfrm>
          <a:prstGeom prst="rect">
            <a:avLst/>
          </a:prstGeom>
          <a:noFill/>
        </p:spPr>
        <p:txBody>
          <a:bodyPr wrap="square" rtlCol="0">
            <a:spAutoFit/>
          </a:bodyPr>
          <a:lstStyle/>
          <a:p>
            <a:pPr algn="ctr"/>
            <a:r>
              <a:rPr lang="en-US" sz="2800" dirty="0">
                <a:hlinkClick r:id="rId5"/>
              </a:rPr>
              <a:t>http://www.mathematicsvisionproject.org</a:t>
            </a:r>
            <a:r>
              <a:rPr lang="en-US" sz="2800" dirty="0" smtClean="0">
                <a:hlinkClick r:id="rId5"/>
              </a:rPr>
              <a:t>/</a:t>
            </a:r>
            <a:r>
              <a:rPr lang="en-US" sz="2800" dirty="0" smtClean="0"/>
              <a:t> </a:t>
            </a:r>
            <a:endParaRPr lang="en-US" sz="2800" dirty="0"/>
          </a:p>
        </p:txBody>
      </p:sp>
    </p:spTree>
    <p:extLst>
      <p:ext uri="{BB962C8B-B14F-4D97-AF65-F5344CB8AC3E}">
        <p14:creationId xmlns:p14="http://schemas.microsoft.com/office/powerpoint/2010/main" val="3759812337"/>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743200" y="228601"/>
            <a:ext cx="3886200" cy="685799"/>
          </a:xfrm>
          <a:solidFill>
            <a:schemeClr val="bg2">
              <a:lumMod val="75000"/>
            </a:schemeClr>
          </a:solidFill>
          <a:scene3d>
            <a:camera prst="orthographicFront"/>
            <a:lightRig rig="threePt" dir="t"/>
          </a:scene3d>
          <a:sp3d>
            <a:bevelT w="165100" prst="coolSlant"/>
          </a:sp3d>
        </p:spPr>
        <p:txBody>
          <a:bodyPr/>
          <a:lstStyle/>
          <a:p>
            <a:r>
              <a:rPr lang="en-US" dirty="0" smtClean="0">
                <a:latin typeface="Arial Narrow" pitchFamily="34" charset="0"/>
              </a:rPr>
              <a:t>Feedback</a:t>
            </a:r>
            <a:endParaRPr lang="en-US" dirty="0">
              <a:latin typeface="Arial Narrow" pitchFamily="34" charset="0"/>
            </a:endParaRPr>
          </a:p>
        </p:txBody>
      </p:sp>
      <p:sp>
        <p:nvSpPr>
          <p:cNvPr id="3" name="Subtitle 2"/>
          <p:cNvSpPr>
            <a:spLocks noGrp="1"/>
          </p:cNvSpPr>
          <p:nvPr>
            <p:ph type="subTitle" idx="1"/>
          </p:nvPr>
        </p:nvSpPr>
        <p:spPr>
          <a:xfrm>
            <a:off x="228600" y="762000"/>
            <a:ext cx="8686800" cy="5334000"/>
          </a:xfrm>
        </p:spPr>
        <p:txBody>
          <a:bodyPr/>
          <a:lstStyle/>
          <a:p>
            <a:pPr algn="l">
              <a:buFont typeface="Arial" pitchFamily="34" charset="0"/>
              <a:buChar char="•"/>
            </a:pPr>
            <a:endParaRPr lang="en-US" sz="2000" dirty="0" smtClean="0">
              <a:solidFill>
                <a:schemeClr val="tx1"/>
              </a:solidFill>
              <a:latin typeface="Arial Narrow" pitchFamily="34" charset="0"/>
            </a:endParaRPr>
          </a:p>
          <a:p>
            <a:pPr fontAlgn="auto">
              <a:spcAft>
                <a:spcPts val="0"/>
              </a:spcAft>
              <a:defRPr/>
            </a:pPr>
            <a:r>
              <a:rPr lang="en-US" sz="2000" dirty="0" smtClean="0">
                <a:solidFill>
                  <a:schemeClr val="tx1"/>
                </a:solidFill>
                <a:latin typeface="Arial Narrow" pitchFamily="34" charset="0"/>
                <a:hlinkClick r:id="rId3"/>
              </a:rPr>
              <a:t>http://ccgpsmathematics9-10.wikispaces.com/</a:t>
            </a:r>
            <a:endParaRPr lang="en-US" sz="2000" dirty="0" smtClean="0">
              <a:solidFill>
                <a:schemeClr val="tx1"/>
              </a:solidFill>
              <a:latin typeface="Arial Narrow" pitchFamily="34" charset="0"/>
            </a:endParaRPr>
          </a:p>
          <a:p>
            <a:pPr fontAlgn="auto">
              <a:spcAft>
                <a:spcPts val="0"/>
              </a:spcAft>
              <a:defRPr/>
            </a:pPr>
            <a:r>
              <a:rPr lang="en-US" sz="2000" dirty="0" smtClean="0">
                <a:solidFill>
                  <a:schemeClr val="tx1"/>
                </a:solidFill>
                <a:latin typeface="Arial Narrow" pitchFamily="34" charset="0"/>
              </a:rPr>
              <a:t>James Pratt – </a:t>
            </a:r>
            <a:r>
              <a:rPr lang="en-US" sz="2000" dirty="0" smtClean="0">
                <a:solidFill>
                  <a:schemeClr val="tx1"/>
                </a:solidFill>
                <a:latin typeface="Arial Narrow" pitchFamily="34" charset="0"/>
                <a:hlinkClick r:id="rId4"/>
              </a:rPr>
              <a:t>jpratt@doe.k12.ga.us</a:t>
            </a:r>
            <a:r>
              <a:rPr lang="en-US" sz="2000" dirty="0" smtClean="0">
                <a:solidFill>
                  <a:schemeClr val="tx1"/>
                </a:solidFill>
                <a:latin typeface="Arial Narrow" pitchFamily="34" charset="0"/>
              </a:rPr>
              <a:t>            Brooke Kline – </a:t>
            </a:r>
            <a:r>
              <a:rPr lang="en-US" sz="2000" dirty="0" smtClean="0">
                <a:solidFill>
                  <a:schemeClr val="tx1"/>
                </a:solidFill>
                <a:latin typeface="Arial Narrow" pitchFamily="34" charset="0"/>
                <a:hlinkClick r:id="rId5"/>
              </a:rPr>
              <a:t>bkline@doe.k12.ga.us</a:t>
            </a:r>
            <a:endParaRPr lang="en-US" sz="2000" dirty="0" smtClean="0">
              <a:solidFill>
                <a:schemeClr val="tx1"/>
              </a:solidFill>
              <a:latin typeface="Arial Narrow" pitchFamily="34" charset="0"/>
            </a:endParaRPr>
          </a:p>
          <a:p>
            <a:pPr fontAlgn="auto">
              <a:spcAft>
                <a:spcPts val="0"/>
              </a:spcAft>
              <a:defRPr/>
            </a:pPr>
            <a:r>
              <a:rPr lang="en-US" sz="2000" dirty="0" smtClean="0">
                <a:solidFill>
                  <a:schemeClr val="tx1"/>
                </a:solidFill>
                <a:latin typeface="Arial Narrow" pitchFamily="34" charset="0"/>
              </a:rPr>
              <a:t>Secondary Mathematics Specialists</a:t>
            </a:r>
          </a:p>
          <a:p>
            <a:pPr lvl="1" algn="l"/>
            <a:endParaRPr lang="en-US" sz="2400" dirty="0" smtClean="0">
              <a:solidFill>
                <a:schemeClr val="tx1"/>
              </a:solidFill>
            </a:endParaRPr>
          </a:p>
          <a:p>
            <a:pPr algn="l"/>
            <a:endParaRPr lang="en-US" dirty="0" smtClean="0">
              <a:solidFill>
                <a:schemeClr val="tx1"/>
              </a:solidFill>
            </a:endParaRPr>
          </a:p>
        </p:txBody>
      </p:sp>
      <p:pic>
        <p:nvPicPr>
          <p:cNvPr id="4" name="Picture 2" descr="C:\Users\Janet Wyche\AppData\Local\Temp\notesCB2CD5\CCGPS_LogoAPPLE2.jpg"/>
          <p:cNvPicPr>
            <a:picLocks noChangeAspect="1" noChangeArrowheads="1"/>
          </p:cNvPicPr>
          <p:nvPr/>
        </p:nvPicPr>
        <p:blipFill>
          <a:blip r:embed="rId6" cstate="print"/>
          <a:srcRect/>
          <a:stretch>
            <a:fillRect/>
          </a:stretch>
        </p:blipFill>
        <p:spPr bwMode="auto">
          <a:xfrm>
            <a:off x="7848600" y="5807075"/>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71800" y="2362200"/>
            <a:ext cx="3276600" cy="3689876"/>
          </a:xfrm>
          <a:prstGeom prst="rect">
            <a:avLst/>
          </a:prstGeom>
          <a:scene3d>
            <a:camera prst="orthographicFront"/>
            <a:lightRig rig="threePt" dir="t"/>
          </a:scene3d>
          <a:sp3d>
            <a:bevelT w="165100" prst="coolSlant"/>
          </a:sp3d>
        </p:spPr>
      </p:pic>
    </p:spTree>
    <p:extLst>
      <p:ext uri="{BB962C8B-B14F-4D97-AF65-F5344CB8AC3E}">
        <p14:creationId xmlns:p14="http://schemas.microsoft.com/office/powerpoint/2010/main" val="943338374"/>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3"/>
          <p:cNvSpPr>
            <a:spLocks noGrp="1"/>
          </p:cNvSpPr>
          <p:nvPr>
            <p:ph type="title"/>
          </p:nvPr>
        </p:nvSpPr>
        <p:spPr>
          <a:xfrm>
            <a:off x="152400" y="304800"/>
            <a:ext cx="8763000" cy="2514600"/>
          </a:xfrm>
        </p:spPr>
        <p:txBody>
          <a:bodyPr/>
          <a:lstStyle/>
          <a:p>
            <a:pPr eaLnBrk="1" hangingPunct="1"/>
            <a:r>
              <a:rPr lang="en-US" dirty="0" smtClean="0">
                <a:latin typeface="Arial Narrow" pitchFamily="34" charset="0"/>
              </a:rPr>
              <a:t>Thank You!</a:t>
            </a:r>
            <a:br>
              <a:rPr lang="en-US" dirty="0" smtClean="0">
                <a:latin typeface="Arial Narrow" pitchFamily="34" charset="0"/>
              </a:rPr>
            </a:br>
            <a:r>
              <a:rPr lang="en-US" sz="2000" dirty="0" smtClean="0">
                <a:latin typeface="Arial Narrow" pitchFamily="34" charset="0"/>
              </a:rPr>
              <a:t> </a:t>
            </a:r>
            <a:r>
              <a:rPr lang="en-US" sz="2000" b="0" dirty="0" smtClean="0">
                <a:latin typeface="Arial Narrow" pitchFamily="34" charset="0"/>
              </a:rPr>
              <a:t>Please visit </a:t>
            </a:r>
            <a:r>
              <a:rPr lang="en-US" sz="2000" b="0" dirty="0" smtClean="0">
                <a:latin typeface="Arial Narrow" pitchFamily="34" charset="0"/>
                <a:hlinkClick r:id="rId3"/>
              </a:rPr>
              <a:t>http://ccgpsmathematics9-12.wikispaces.com/</a:t>
            </a:r>
            <a:r>
              <a:rPr lang="en-US" sz="2000" b="0" dirty="0" smtClean="0">
                <a:latin typeface="Arial Narrow" pitchFamily="34" charset="0"/>
              </a:rPr>
              <a:t>  to share your feedback, ask questions, and share your ideas and resources!</a:t>
            </a:r>
            <a:br>
              <a:rPr lang="en-US" sz="2000" b="0" dirty="0" smtClean="0">
                <a:latin typeface="Arial Narrow" pitchFamily="34" charset="0"/>
              </a:rPr>
            </a:br>
            <a:r>
              <a:rPr lang="en-US" sz="2000" b="0" dirty="0" smtClean="0">
                <a:latin typeface="Arial Narrow" pitchFamily="34" charset="0"/>
              </a:rPr>
              <a:t>Please visit </a:t>
            </a:r>
            <a:r>
              <a:rPr lang="en-US" sz="2000" b="0" dirty="0" smtClean="0">
                <a:latin typeface="Arial Narrow" pitchFamily="34" charset="0"/>
                <a:hlinkClick r:id="rId4"/>
              </a:rPr>
              <a:t>https://www.georgiastandards.org/Common-Core/Pages/Math.aspx</a:t>
            </a:r>
            <a:r>
              <a:rPr lang="en-US" sz="2000" b="0" dirty="0" smtClean="0">
                <a:latin typeface="Arial Narrow" pitchFamily="34" charset="0"/>
              </a:rPr>
              <a:t/>
            </a:r>
            <a:br>
              <a:rPr lang="en-US" sz="2000" b="0" dirty="0" smtClean="0">
                <a:latin typeface="Arial Narrow" pitchFamily="34" charset="0"/>
              </a:rPr>
            </a:br>
            <a:r>
              <a:rPr lang="en-US" sz="2000" b="0" dirty="0" smtClean="0">
                <a:latin typeface="Arial Narrow" pitchFamily="34" charset="0"/>
              </a:rPr>
              <a:t>to join the 9-12 Mathematics email </a:t>
            </a:r>
            <a:r>
              <a:rPr lang="en-US" sz="2000" b="0" dirty="0" err="1" smtClean="0">
                <a:latin typeface="Arial Narrow" pitchFamily="34" charset="0"/>
              </a:rPr>
              <a:t>listserve</a:t>
            </a:r>
            <a:r>
              <a:rPr lang="en-US" sz="2000" b="0" dirty="0" smtClean="0">
                <a:latin typeface="Arial Narrow" pitchFamily="34" charset="0"/>
              </a:rPr>
              <a:t>.</a:t>
            </a:r>
            <a:br>
              <a:rPr lang="en-US" sz="2000" b="0" dirty="0" smtClean="0">
                <a:latin typeface="Arial Narrow" pitchFamily="34" charset="0"/>
              </a:rPr>
            </a:br>
            <a:r>
              <a:rPr lang="en-US" sz="2000" dirty="0"/>
              <a:t>Follow on Twitter!</a:t>
            </a:r>
            <a:br>
              <a:rPr lang="en-US" sz="2000" dirty="0"/>
            </a:br>
            <a:r>
              <a:rPr lang="en-US" sz="2000" dirty="0"/>
              <a:t>Follow @</a:t>
            </a:r>
            <a:r>
              <a:rPr lang="en-US" sz="2000" dirty="0" err="1" smtClean="0"/>
              <a:t>GaDOEMath</a:t>
            </a:r>
            <a:endParaRPr lang="en-US" b="0" dirty="0" smtClean="0">
              <a:latin typeface="Arial Narrow" pitchFamily="34" charset="0"/>
            </a:endParaRPr>
          </a:p>
        </p:txBody>
      </p:sp>
      <p:sp>
        <p:nvSpPr>
          <p:cNvPr id="46083" name="Content Placeholder 5"/>
          <p:cNvSpPr>
            <a:spLocks noGrp="1"/>
          </p:cNvSpPr>
          <p:nvPr>
            <p:ph sz="half" idx="1"/>
          </p:nvPr>
        </p:nvSpPr>
        <p:spPr>
          <a:xfrm>
            <a:off x="457200" y="2895600"/>
            <a:ext cx="4038600" cy="1752600"/>
          </a:xfrm>
        </p:spPr>
        <p:txBody>
          <a:bodyPr/>
          <a:lstStyle/>
          <a:p>
            <a:pPr algn="ctr">
              <a:buFont typeface="Arial" charset="0"/>
              <a:buNone/>
            </a:pPr>
            <a:r>
              <a:rPr lang="en-US" b="1" dirty="0" smtClean="0">
                <a:latin typeface="Arial Narrow" pitchFamily="34" charset="0"/>
              </a:rPr>
              <a:t>Brooke Kline</a:t>
            </a:r>
          </a:p>
          <a:p>
            <a:pPr algn="ctr">
              <a:buFont typeface="Arial" charset="0"/>
              <a:buNone/>
            </a:pPr>
            <a:r>
              <a:rPr lang="en-US" dirty="0" smtClean="0">
                <a:latin typeface="Arial Narrow" pitchFamily="34" charset="0"/>
              </a:rPr>
              <a:t>Program Specialist (6‐12)</a:t>
            </a:r>
          </a:p>
          <a:p>
            <a:pPr algn="ctr">
              <a:buFont typeface="Arial" charset="0"/>
              <a:buNone/>
            </a:pPr>
            <a:r>
              <a:rPr lang="en-US" dirty="0" smtClean="0">
                <a:latin typeface="Arial Narrow" pitchFamily="34" charset="0"/>
                <a:hlinkClick r:id="rId5"/>
              </a:rPr>
              <a:t>bkline@doe.k12.ga.us</a:t>
            </a:r>
            <a:endParaRPr lang="en-US" dirty="0" smtClean="0">
              <a:latin typeface="Arial Narrow" pitchFamily="34" charset="0"/>
            </a:endParaRPr>
          </a:p>
          <a:p>
            <a:pPr algn="ctr">
              <a:buFont typeface="Arial" charset="0"/>
              <a:buNone/>
            </a:pPr>
            <a:endParaRPr lang="en-US" dirty="0" smtClean="0"/>
          </a:p>
          <a:p>
            <a:endParaRPr lang="en-US" dirty="0" smtClean="0"/>
          </a:p>
        </p:txBody>
      </p:sp>
      <p:sp>
        <p:nvSpPr>
          <p:cNvPr id="46084" name="Content Placeholder 6"/>
          <p:cNvSpPr>
            <a:spLocks noGrp="1"/>
          </p:cNvSpPr>
          <p:nvPr>
            <p:ph sz="half" idx="2"/>
          </p:nvPr>
        </p:nvSpPr>
        <p:spPr>
          <a:xfrm>
            <a:off x="4648200" y="2895600"/>
            <a:ext cx="4038600" cy="1828800"/>
          </a:xfrm>
        </p:spPr>
        <p:txBody>
          <a:bodyPr/>
          <a:lstStyle/>
          <a:p>
            <a:pPr algn="ctr">
              <a:buFont typeface="Arial" charset="0"/>
              <a:buNone/>
            </a:pPr>
            <a:r>
              <a:rPr lang="en-US" b="1" dirty="0" smtClean="0">
                <a:latin typeface="Arial Narrow" pitchFamily="34" charset="0"/>
              </a:rPr>
              <a:t>James Pratt</a:t>
            </a:r>
          </a:p>
          <a:p>
            <a:pPr algn="ctr">
              <a:buFont typeface="Arial" charset="0"/>
              <a:buNone/>
            </a:pPr>
            <a:r>
              <a:rPr lang="en-US" dirty="0" smtClean="0">
                <a:latin typeface="Arial Narrow" pitchFamily="34" charset="0"/>
              </a:rPr>
              <a:t>Program Specialist (6-12)</a:t>
            </a:r>
          </a:p>
          <a:p>
            <a:pPr algn="ctr">
              <a:buFont typeface="Arial" charset="0"/>
              <a:buNone/>
            </a:pPr>
            <a:r>
              <a:rPr lang="en-US" dirty="0" smtClean="0">
                <a:latin typeface="Arial Narrow" pitchFamily="34" charset="0"/>
                <a:hlinkClick r:id="rId6"/>
              </a:rPr>
              <a:t>jpratt@doe.k12.ga.us</a:t>
            </a:r>
            <a:endParaRPr lang="en-US" dirty="0" smtClean="0">
              <a:latin typeface="Arial Narrow" pitchFamily="34" charset="0"/>
            </a:endParaRPr>
          </a:p>
          <a:p>
            <a:pPr algn="ctr">
              <a:buFont typeface="Arial" charset="0"/>
              <a:buNone/>
            </a:pPr>
            <a:endParaRPr lang="en-US" dirty="0" smtClean="0"/>
          </a:p>
        </p:txBody>
      </p:sp>
      <p:sp>
        <p:nvSpPr>
          <p:cNvPr id="46085" name="TextBox 7"/>
          <p:cNvSpPr txBox="1">
            <a:spLocks noChangeArrowheads="1"/>
          </p:cNvSpPr>
          <p:nvPr/>
        </p:nvSpPr>
        <p:spPr bwMode="auto">
          <a:xfrm>
            <a:off x="533400" y="5105400"/>
            <a:ext cx="184731" cy="646331"/>
          </a:xfrm>
          <a:prstGeom prst="rect">
            <a:avLst/>
          </a:prstGeom>
          <a:noFill/>
          <a:ln w="9525">
            <a:noFill/>
            <a:miter lim="800000"/>
            <a:headEnd/>
            <a:tailEnd/>
          </a:ln>
        </p:spPr>
        <p:txBody>
          <a:bodyPr wrap="none">
            <a:spAutoFit/>
          </a:bodyPr>
          <a:lstStyle/>
          <a:p>
            <a:endParaRPr lang="en-US" dirty="0"/>
          </a:p>
          <a:p>
            <a:endParaRPr lang="en-US" dirty="0"/>
          </a:p>
        </p:txBody>
      </p:sp>
      <p:sp>
        <p:nvSpPr>
          <p:cNvPr id="6" name="TextBox 5"/>
          <p:cNvSpPr txBox="1"/>
          <p:nvPr/>
        </p:nvSpPr>
        <p:spPr>
          <a:xfrm>
            <a:off x="990600" y="4800600"/>
            <a:ext cx="7162800" cy="830997"/>
          </a:xfrm>
          <a:prstGeom prst="rect">
            <a:avLst/>
          </a:prstGeom>
          <a:noFill/>
        </p:spPr>
        <p:txBody>
          <a:bodyPr wrap="square" rtlCol="0">
            <a:spAutoFit/>
          </a:bodyPr>
          <a:lstStyle/>
          <a:p>
            <a:pPr algn="ctr"/>
            <a:r>
              <a:rPr lang="en-US" sz="2400" dirty="0" smtClean="0">
                <a:latin typeface="Arial Narrow" pitchFamily="34" charset="0"/>
              </a:rPr>
              <a:t>These materials are for nonprofit educational purposes only.  Any other use may constitute copyright infringement.</a:t>
            </a:r>
            <a:endParaRPr lang="en-US" sz="2400" dirty="0">
              <a:latin typeface="Arial Narrow" pitchFamily="34" charset="0"/>
            </a:endParaRPr>
          </a:p>
        </p:txBody>
      </p:sp>
      <p:pic>
        <p:nvPicPr>
          <p:cNvPr id="7" name="Picture 2" descr="C:\Users\Janet Wyche\AppData\Local\Temp\notesCB2CD5\CCGPS_LogoAPPLE2.jpg"/>
          <p:cNvPicPr>
            <a:picLocks noChangeAspect="1" noChangeArrowheads="1"/>
          </p:cNvPicPr>
          <p:nvPr/>
        </p:nvPicPr>
        <p:blipFill>
          <a:blip r:embed="rId7" cstate="print"/>
          <a:srcRect/>
          <a:stretch>
            <a:fillRect/>
          </a:stretch>
        </p:blipFill>
        <p:spPr bwMode="auto">
          <a:xfrm>
            <a:off x="7543800" y="57150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8952903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Number Placeholder 5"/>
          <p:cNvSpPr>
            <a:spLocks noGrp="1"/>
          </p:cNvSpPr>
          <p:nvPr>
            <p:ph type="sldNum" sz="quarter" idx="11"/>
          </p:nvPr>
        </p:nvSpPr>
        <p:spPr bwMode="auto">
          <a:xfrm>
            <a:off x="6553200" y="6245225"/>
            <a:ext cx="2133600" cy="476250"/>
          </a:xfrm>
          <a:ln>
            <a:miter lim="800000"/>
            <a:headEnd/>
            <a:tailEnd/>
          </a:ln>
        </p:spPr>
        <p:txBody>
          <a:bodyPr wrap="square" numCol="1" anchorCtr="0" compatLnSpc="1">
            <a:prstTxWarp prst="textNoShape">
              <a:avLst/>
            </a:prstTxWarp>
          </a:bodyPr>
          <a:lstStyle/>
          <a:p>
            <a:pPr fontAlgn="base">
              <a:spcBef>
                <a:spcPct val="0"/>
              </a:spcBef>
              <a:spcAft>
                <a:spcPct val="0"/>
              </a:spcAft>
              <a:defRPr/>
            </a:pPr>
            <a:fld id="{9810AB46-8EEB-433A-8E79-0B95DDB48A33}" type="slidenum">
              <a:rPr lang="en-US" smtClean="0">
                <a:solidFill>
                  <a:srgbClr val="000000"/>
                </a:solidFill>
              </a:rPr>
              <a:pPr fontAlgn="base">
                <a:spcBef>
                  <a:spcPct val="0"/>
                </a:spcBef>
                <a:spcAft>
                  <a:spcPct val="0"/>
                </a:spcAft>
                <a:defRPr/>
              </a:pPr>
              <a:t>13</a:t>
            </a:fld>
            <a:endParaRPr lang="en-US" smtClean="0">
              <a:solidFill>
                <a:srgbClr val="000000"/>
              </a:solidFill>
            </a:endParaRPr>
          </a:p>
        </p:txBody>
      </p:sp>
      <p:sp>
        <p:nvSpPr>
          <p:cNvPr id="19459" name="Rectangle 2"/>
          <p:cNvSpPr>
            <a:spLocks noGrp="1" noChangeArrowheads="1"/>
          </p:cNvSpPr>
          <p:nvPr>
            <p:ph type="title"/>
          </p:nvPr>
        </p:nvSpPr>
        <p:spPr>
          <a:xfrm>
            <a:off x="457200" y="381000"/>
            <a:ext cx="8305800" cy="1371600"/>
          </a:xfrm>
          <a:ln>
            <a:solidFill>
              <a:schemeClr val="tx2">
                <a:lumMod val="75000"/>
              </a:schemeClr>
            </a:solidFill>
          </a:ln>
        </p:spPr>
        <p:txBody>
          <a:bodyPr/>
          <a:lstStyle/>
          <a:p>
            <a:pPr eaLnBrk="1" hangingPunct="1">
              <a:defRPr/>
            </a:pPr>
            <a:r>
              <a:rPr lang="en-US" i="1" dirty="0" smtClean="0">
                <a:latin typeface="+mn-lt"/>
                <a:cs typeface="Calibri" pitchFamily="34" charset="0"/>
              </a:rPr>
              <a:t>Purpose of the Formative Item Bank</a:t>
            </a:r>
          </a:p>
        </p:txBody>
      </p:sp>
      <p:sp>
        <p:nvSpPr>
          <p:cNvPr id="10244" name="Rectangle 3"/>
          <p:cNvSpPr>
            <a:spLocks noGrp="1" noChangeArrowheads="1"/>
          </p:cNvSpPr>
          <p:nvPr>
            <p:ph type="body" idx="1"/>
          </p:nvPr>
        </p:nvSpPr>
        <p:spPr>
          <a:xfrm>
            <a:off x="457200" y="1676400"/>
            <a:ext cx="8229600" cy="4267200"/>
          </a:xfrm>
        </p:spPr>
        <p:txBody>
          <a:bodyPr/>
          <a:lstStyle/>
          <a:p>
            <a:pPr eaLnBrk="1" hangingPunct="1">
              <a:lnSpc>
                <a:spcPct val="90000"/>
              </a:lnSpc>
              <a:buFontTx/>
              <a:buNone/>
            </a:pPr>
            <a:r>
              <a:rPr lang="en-US" smtClean="0"/>
              <a:t>	</a:t>
            </a:r>
          </a:p>
          <a:p>
            <a:pPr eaLnBrk="1" hangingPunct="1">
              <a:lnSpc>
                <a:spcPct val="90000"/>
              </a:lnSpc>
              <a:buFontTx/>
              <a:buNone/>
            </a:pPr>
            <a:r>
              <a:rPr lang="en-US" smtClean="0"/>
              <a:t>	The purpose of the Formative Item Bank is to provide items and tasks used to assess students’ knowledge while they are learning the state-mandated standards. The items will provide an opportunity for students to show what they know and show teachers what students do and do not understand.</a:t>
            </a:r>
          </a:p>
        </p:txBody>
      </p:sp>
    </p:spTree>
    <p:custDataLst>
      <p:tags r:id="rId1"/>
    </p:custDataLst>
    <p:extLst>
      <p:ext uri="{BB962C8B-B14F-4D97-AF65-F5344CB8AC3E}">
        <p14:creationId xmlns:p14="http://schemas.microsoft.com/office/powerpoint/2010/main" val="8808625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ln>
            <a:solidFill>
              <a:schemeClr val="tx2">
                <a:lumMod val="75000"/>
              </a:schemeClr>
            </a:solidFill>
          </a:ln>
        </p:spPr>
        <p:txBody>
          <a:bodyPr/>
          <a:lstStyle/>
          <a:p>
            <a:pPr>
              <a:defRPr/>
            </a:pPr>
            <a:r>
              <a:rPr lang="en-US" i="1" dirty="0" smtClean="0"/>
              <a:t>The Georgia Formative Item Bank</a:t>
            </a:r>
          </a:p>
        </p:txBody>
      </p:sp>
      <p:sp>
        <p:nvSpPr>
          <p:cNvPr id="11267" name="Content Placeholder 2"/>
          <p:cNvSpPr>
            <a:spLocks noGrp="1"/>
          </p:cNvSpPr>
          <p:nvPr>
            <p:ph idx="1"/>
          </p:nvPr>
        </p:nvSpPr>
        <p:spPr>
          <a:xfrm>
            <a:off x="457200" y="1447800"/>
            <a:ext cx="8229600" cy="4525963"/>
          </a:xfrm>
        </p:spPr>
        <p:txBody>
          <a:bodyPr/>
          <a:lstStyle/>
          <a:p>
            <a:r>
              <a:rPr lang="en-US" sz="2400" smtClean="0"/>
              <a:t>Bank of over 1600+ classroom assessment items aligned with the state’s content standards in ELA and Mathematics</a:t>
            </a:r>
          </a:p>
          <a:p>
            <a:r>
              <a:rPr lang="en-US" sz="2400" smtClean="0"/>
              <a:t>Created for exclusive use in Georgia classrooms</a:t>
            </a:r>
          </a:p>
          <a:p>
            <a:r>
              <a:rPr lang="en-US" sz="2400" smtClean="0"/>
              <a:t>Piloted with Georgia students</a:t>
            </a:r>
          </a:p>
          <a:p>
            <a:r>
              <a:rPr lang="en-US" sz="2400" smtClean="0"/>
              <a:t>Reviewed by Georgia educators</a:t>
            </a:r>
          </a:p>
          <a:p>
            <a:r>
              <a:rPr lang="en-US" sz="2400" smtClean="0"/>
              <a:t>Housed in the Georgia Online Assessment System (OAS)</a:t>
            </a:r>
          </a:p>
          <a:p>
            <a:r>
              <a:rPr lang="en-US" sz="2400" smtClean="0"/>
              <a:t>Preponderance of items at DOK 3 and 4</a:t>
            </a:r>
          </a:p>
          <a:p>
            <a:r>
              <a:rPr lang="en-US" sz="2400" smtClean="0"/>
              <a:t>Item, rubric and scored student sample papers provided</a:t>
            </a:r>
          </a:p>
          <a:p>
            <a:r>
              <a:rPr lang="en-US" sz="2400" smtClean="0"/>
              <a:t>Available to ALL Georgia Teachers!</a:t>
            </a:r>
          </a:p>
          <a:p>
            <a:pPr lvl="1"/>
            <a:r>
              <a:rPr lang="en-US" sz="2000" smtClean="0"/>
              <a:t>700+ items piloted in spring 2012; currently in OAS</a:t>
            </a:r>
          </a:p>
          <a:p>
            <a:pPr lvl="1"/>
            <a:r>
              <a:rPr lang="en-US" sz="2000" smtClean="0"/>
              <a:t>900+ new items piloted in spring 2013; available in OAS fall of 2013</a:t>
            </a:r>
          </a:p>
        </p:txBody>
      </p:sp>
      <p:sp>
        <p:nvSpPr>
          <p:cNvPr id="2" name="Slide Number Placeholder 1"/>
          <p:cNvSpPr>
            <a:spLocks noGrp="1"/>
          </p:cNvSpPr>
          <p:nvPr>
            <p:ph type="sldNum" sz="quarter" idx="11"/>
          </p:nvPr>
        </p:nvSpPr>
        <p:spPr/>
        <p:txBody>
          <a:bodyPr/>
          <a:lstStyle/>
          <a:p>
            <a:pPr>
              <a:defRPr/>
            </a:pPr>
            <a:fld id="{E67DD3DD-2409-4E70-B1D3-C88C012CF685}" type="slidenum">
              <a:rPr lang="en-US" smtClean="0"/>
              <a:pPr>
                <a:defRPr/>
              </a:pPr>
              <a:t>14</a:t>
            </a:fld>
            <a:endParaRPr lang="en-US"/>
          </a:p>
        </p:txBody>
      </p:sp>
    </p:spTree>
    <p:extLst>
      <p:ext uri="{BB962C8B-B14F-4D97-AF65-F5344CB8AC3E}">
        <p14:creationId xmlns:p14="http://schemas.microsoft.com/office/powerpoint/2010/main" val="268226914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3"/>
          <p:cNvSpPr>
            <a:spLocks noGrp="1"/>
          </p:cNvSpPr>
          <p:nvPr>
            <p:ph type="title" idx="4294967295"/>
          </p:nvPr>
        </p:nvSpPr>
        <p:spPr>
          <a:xfrm>
            <a:off x="457200" y="304800"/>
            <a:ext cx="8229600" cy="838200"/>
          </a:xfrm>
          <a:ln>
            <a:solidFill>
              <a:schemeClr val="tx2">
                <a:lumMod val="75000"/>
              </a:schemeClr>
            </a:solidFill>
          </a:ln>
        </p:spPr>
        <p:txBody>
          <a:bodyPr/>
          <a:lstStyle/>
          <a:p>
            <a:pPr eaLnBrk="1" hangingPunct="1">
              <a:defRPr/>
            </a:pPr>
            <a:r>
              <a:rPr lang="en-US" sz="4000" i="1" dirty="0" smtClean="0"/>
              <a:t>Formative Item Bank Use</a:t>
            </a:r>
          </a:p>
        </p:txBody>
      </p:sp>
      <p:sp>
        <p:nvSpPr>
          <p:cNvPr id="9219" name="Content Placeholder 4"/>
          <p:cNvSpPr>
            <a:spLocks noGrp="1"/>
          </p:cNvSpPr>
          <p:nvPr>
            <p:ph idx="4294967295"/>
          </p:nvPr>
        </p:nvSpPr>
        <p:spPr>
          <a:xfrm>
            <a:off x="533400" y="1295400"/>
            <a:ext cx="8229600" cy="5257800"/>
          </a:xfrm>
        </p:spPr>
        <p:txBody>
          <a:bodyPr/>
          <a:lstStyle/>
          <a:p>
            <a:pPr marL="0" indent="0" eaLnBrk="1" hangingPunct="1">
              <a:lnSpc>
                <a:spcPct val="90000"/>
              </a:lnSpc>
              <a:buFont typeface="Arial" charset="0"/>
              <a:buNone/>
              <a:defRPr/>
            </a:pPr>
            <a:r>
              <a:rPr lang="en-US" sz="2800" dirty="0" smtClean="0"/>
              <a:t>The Georgia Formative Item Bank can be used in order to:</a:t>
            </a:r>
          </a:p>
          <a:p>
            <a:pPr eaLnBrk="1" hangingPunct="1">
              <a:lnSpc>
                <a:spcPct val="90000"/>
              </a:lnSpc>
              <a:defRPr/>
            </a:pPr>
            <a:r>
              <a:rPr lang="en-US" sz="2800" dirty="0" smtClean="0"/>
              <a:t>Prepare students for the more rigorous expectations of the state-mandated standards.</a:t>
            </a:r>
          </a:p>
          <a:p>
            <a:pPr lvl="1" eaLnBrk="1" hangingPunct="1">
              <a:lnSpc>
                <a:spcPct val="90000"/>
              </a:lnSpc>
              <a:defRPr/>
            </a:pPr>
            <a:r>
              <a:rPr lang="en-US" sz="2400" dirty="0" smtClean="0"/>
              <a:t>To show these expectations, students must engage with a variety of item formats beyond multiple-choice</a:t>
            </a:r>
          </a:p>
          <a:p>
            <a:pPr eaLnBrk="1" hangingPunct="1">
              <a:lnSpc>
                <a:spcPct val="90000"/>
              </a:lnSpc>
              <a:defRPr/>
            </a:pPr>
            <a:r>
              <a:rPr lang="en-US" sz="2800" dirty="0" smtClean="0"/>
              <a:t>Provide students practice with open- and constructed-response items</a:t>
            </a:r>
          </a:p>
          <a:p>
            <a:pPr eaLnBrk="1" hangingPunct="1">
              <a:lnSpc>
                <a:spcPct val="90000"/>
              </a:lnSpc>
              <a:defRPr/>
            </a:pPr>
            <a:r>
              <a:rPr lang="en-US" sz="2800" dirty="0" smtClean="0"/>
              <a:t>Provide educators insight and access to evaluating open-ended response items</a:t>
            </a:r>
          </a:p>
          <a:p>
            <a:pPr marL="0" indent="0" eaLnBrk="1" hangingPunct="1">
              <a:lnSpc>
                <a:spcPct val="90000"/>
              </a:lnSpc>
              <a:buFont typeface="Arial" charset="0"/>
              <a:buNone/>
              <a:defRPr/>
            </a:pPr>
            <a:endParaRPr lang="en-US" sz="2800" dirty="0" smtClean="0"/>
          </a:p>
        </p:txBody>
      </p:sp>
      <p:sp>
        <p:nvSpPr>
          <p:cNvPr id="2" name="Slide Number Placeholder 1"/>
          <p:cNvSpPr>
            <a:spLocks noGrp="1"/>
          </p:cNvSpPr>
          <p:nvPr>
            <p:ph type="sldNum" sz="quarter" idx="11"/>
          </p:nvPr>
        </p:nvSpPr>
        <p:spPr/>
        <p:txBody>
          <a:bodyPr/>
          <a:lstStyle/>
          <a:p>
            <a:pPr>
              <a:defRPr/>
            </a:pPr>
            <a:fld id="{AD8FEE83-1FEE-4DE6-9095-A725782C9B53}" type="slidenum">
              <a:rPr lang="en-US" smtClean="0"/>
              <a:pPr>
                <a:defRPr/>
              </a:pPr>
              <a:t>15</a:t>
            </a:fld>
            <a:endParaRPr lang="en-US"/>
          </a:p>
        </p:txBody>
      </p:sp>
    </p:spTree>
    <p:extLst>
      <p:ext uri="{BB962C8B-B14F-4D97-AF65-F5344CB8AC3E}">
        <p14:creationId xmlns:p14="http://schemas.microsoft.com/office/powerpoint/2010/main" val="233602908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3"/>
          <p:cNvSpPr>
            <a:spLocks noGrp="1"/>
          </p:cNvSpPr>
          <p:nvPr>
            <p:ph type="title"/>
          </p:nvPr>
        </p:nvSpPr>
        <p:spPr>
          <a:xfrm>
            <a:off x="457200" y="152400"/>
            <a:ext cx="8229600" cy="914400"/>
          </a:xfrm>
          <a:ln>
            <a:solidFill>
              <a:schemeClr val="tx2">
                <a:lumMod val="75000"/>
              </a:schemeClr>
            </a:solidFill>
          </a:ln>
        </p:spPr>
        <p:txBody>
          <a:bodyPr/>
          <a:lstStyle/>
          <a:p>
            <a:pPr>
              <a:defRPr/>
            </a:pPr>
            <a:r>
              <a:rPr lang="en-US" sz="3600" i="1" dirty="0" smtClean="0"/>
              <a:t>The Nature of Georgia’s Formative Item Bank</a:t>
            </a:r>
          </a:p>
        </p:txBody>
      </p:sp>
      <p:sp>
        <p:nvSpPr>
          <p:cNvPr id="13315" name="Content Placeholder 4"/>
          <p:cNvSpPr>
            <a:spLocks noGrp="1"/>
          </p:cNvSpPr>
          <p:nvPr>
            <p:ph idx="1"/>
          </p:nvPr>
        </p:nvSpPr>
        <p:spPr>
          <a:xfrm>
            <a:off x="381000" y="1066800"/>
            <a:ext cx="8229600" cy="4953000"/>
          </a:xfrm>
        </p:spPr>
        <p:txBody>
          <a:bodyPr/>
          <a:lstStyle/>
          <a:p>
            <a:r>
              <a:rPr lang="en-US" sz="2800" smtClean="0"/>
              <a:t>Items created for Georgia educators as an instructional resource to be used formatively during instruction</a:t>
            </a:r>
          </a:p>
          <a:p>
            <a:pPr lvl="1"/>
            <a:r>
              <a:rPr lang="en-US" sz="2400" smtClean="0"/>
              <a:t>Provide information about student performance throughout the academic year to inform instruction and interventions</a:t>
            </a:r>
          </a:p>
          <a:p>
            <a:pPr lvl="1"/>
            <a:r>
              <a:rPr lang="en-US" sz="2400" smtClean="0"/>
              <a:t>Reteach, remediate, move forward, enrich</a:t>
            </a:r>
          </a:p>
          <a:p>
            <a:pPr lvl="1"/>
            <a:r>
              <a:rPr lang="en-US" sz="2400" smtClean="0"/>
              <a:t>Low stakes; grading discouraged</a:t>
            </a:r>
          </a:p>
          <a:p>
            <a:r>
              <a:rPr lang="en-US" sz="2400" smtClean="0"/>
              <a:t>Support Georgia educators foster learning with an informative tool that keeps students, parents, administrators and educators themselves informed of students’ current position on the pathway to proficiency.</a:t>
            </a:r>
          </a:p>
          <a:p>
            <a:endParaRPr lang="en-US" sz="2400" smtClean="0"/>
          </a:p>
        </p:txBody>
      </p:sp>
      <p:sp>
        <p:nvSpPr>
          <p:cNvPr id="2" name="5-Point Star 1"/>
          <p:cNvSpPr/>
          <p:nvPr/>
        </p:nvSpPr>
        <p:spPr>
          <a:xfrm>
            <a:off x="8032750" y="6400800"/>
            <a:ext cx="304800" cy="3048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 name="Slide Number Placeholder 2"/>
          <p:cNvSpPr>
            <a:spLocks noGrp="1"/>
          </p:cNvSpPr>
          <p:nvPr>
            <p:ph type="sldNum" sz="quarter" idx="11"/>
          </p:nvPr>
        </p:nvSpPr>
        <p:spPr/>
        <p:txBody>
          <a:bodyPr/>
          <a:lstStyle/>
          <a:p>
            <a:pPr>
              <a:defRPr/>
            </a:pPr>
            <a:fld id="{0FC0638C-6FFE-4C47-AFCF-8AB1699CA326}" type="slidenum">
              <a:rPr lang="en-US" smtClean="0"/>
              <a:pPr>
                <a:defRPr/>
              </a:pPr>
              <a:t>16</a:t>
            </a:fld>
            <a:endParaRPr lang="en-US" dirty="0"/>
          </a:p>
        </p:txBody>
      </p:sp>
    </p:spTree>
    <p:extLst>
      <p:ext uri="{BB962C8B-B14F-4D97-AF65-F5344CB8AC3E}">
        <p14:creationId xmlns:p14="http://schemas.microsoft.com/office/powerpoint/2010/main" val="269931872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ln>
            <a:solidFill>
              <a:schemeClr val="tx2">
                <a:lumMod val="75000"/>
              </a:schemeClr>
            </a:solidFill>
          </a:ln>
        </p:spPr>
        <p:txBody>
          <a:bodyPr/>
          <a:lstStyle/>
          <a:p>
            <a:pPr>
              <a:defRPr/>
            </a:pPr>
            <a:r>
              <a:rPr lang="en-US" sz="4000" i="1" dirty="0" smtClean="0"/>
              <a:t>The Nature of Georgia’s Formative Item Bank (continued)</a:t>
            </a:r>
          </a:p>
        </p:txBody>
      </p:sp>
      <p:sp>
        <p:nvSpPr>
          <p:cNvPr id="14339" name="Content Placeholder 2"/>
          <p:cNvSpPr>
            <a:spLocks noGrp="1"/>
          </p:cNvSpPr>
          <p:nvPr>
            <p:ph idx="1"/>
          </p:nvPr>
        </p:nvSpPr>
        <p:spPr/>
        <p:txBody>
          <a:bodyPr/>
          <a:lstStyle/>
          <a:p>
            <a:r>
              <a:rPr lang="en-US" smtClean="0"/>
              <a:t>Aligned with state-mandated content standards in English Language Arts (ELA) and Mathematics, grades 3 – HS</a:t>
            </a:r>
          </a:p>
          <a:p>
            <a:r>
              <a:rPr lang="en-US" smtClean="0"/>
              <a:t>Various formats, but </a:t>
            </a:r>
            <a:r>
              <a:rPr lang="en-US" smtClean="0">
                <a:solidFill>
                  <a:srgbClr val="FF0000"/>
                </a:solidFill>
              </a:rPr>
              <a:t>primarily constructed -  response</a:t>
            </a:r>
            <a:r>
              <a:rPr lang="en-US" smtClean="0"/>
              <a:t>, in order to measure the full expectations of what students need to know and be able to do to be on the trajectory of exiting high school college- and career-ready</a:t>
            </a:r>
          </a:p>
          <a:p>
            <a:endParaRPr lang="en-US" smtClean="0"/>
          </a:p>
        </p:txBody>
      </p:sp>
      <p:sp>
        <p:nvSpPr>
          <p:cNvPr id="4" name="Slide Number Placeholder 3"/>
          <p:cNvSpPr>
            <a:spLocks noGrp="1"/>
          </p:cNvSpPr>
          <p:nvPr>
            <p:ph type="sldNum" sz="quarter" idx="11"/>
          </p:nvPr>
        </p:nvSpPr>
        <p:spPr>
          <a:xfrm>
            <a:off x="6553200" y="6245225"/>
            <a:ext cx="2133600" cy="476250"/>
          </a:xfrm>
        </p:spPr>
        <p:txBody>
          <a:bodyPr/>
          <a:lstStyle/>
          <a:p>
            <a:pPr>
              <a:defRPr/>
            </a:pPr>
            <a:fld id="{842AF1C0-42AA-40AA-8FEB-58A16A744156}" type="slidenum">
              <a:rPr lang="en-US" smtClean="0"/>
              <a:pPr>
                <a:defRPr/>
              </a:pPr>
              <a:t>17</a:t>
            </a:fld>
            <a:endParaRPr lang="en-US"/>
          </a:p>
        </p:txBody>
      </p:sp>
      <p:pic>
        <p:nvPicPr>
          <p:cNvPr id="14341"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77200" y="6400800"/>
            <a:ext cx="377825" cy="38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1987808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457200" y="228600"/>
            <a:ext cx="8229600" cy="792163"/>
          </a:xfrm>
          <a:ln>
            <a:solidFill>
              <a:schemeClr val="tx2">
                <a:lumMod val="75000"/>
              </a:schemeClr>
            </a:solidFill>
          </a:ln>
        </p:spPr>
        <p:txBody>
          <a:bodyPr/>
          <a:lstStyle/>
          <a:p>
            <a:pPr>
              <a:defRPr/>
            </a:pPr>
            <a:r>
              <a:rPr lang="en-US" i="1" dirty="0" smtClean="0"/>
              <a:t>Item Content</a:t>
            </a:r>
          </a:p>
        </p:txBody>
      </p:sp>
      <p:sp>
        <p:nvSpPr>
          <p:cNvPr id="3" name="Content Placeholder 2"/>
          <p:cNvSpPr>
            <a:spLocks noGrp="1"/>
          </p:cNvSpPr>
          <p:nvPr>
            <p:ph idx="1"/>
          </p:nvPr>
        </p:nvSpPr>
        <p:spPr>
          <a:xfrm>
            <a:off x="457200" y="1066800"/>
            <a:ext cx="8229600" cy="4906963"/>
          </a:xfrm>
        </p:spPr>
        <p:txBody>
          <a:bodyPr>
            <a:normAutofit lnSpcReduction="10000"/>
          </a:bodyPr>
          <a:lstStyle/>
          <a:p>
            <a:pPr>
              <a:buFont typeface="Arial" pitchFamily="34" charset="0"/>
              <a:buChar char="•"/>
              <a:defRPr/>
            </a:pPr>
            <a:r>
              <a:rPr lang="en-US" dirty="0" smtClean="0"/>
              <a:t>Georgia’s Content Standards</a:t>
            </a:r>
          </a:p>
          <a:p>
            <a:pPr lvl="1">
              <a:buFont typeface="Arial" pitchFamily="34" charset="0"/>
              <a:buChar char="–"/>
              <a:defRPr/>
            </a:pPr>
            <a:r>
              <a:rPr lang="en-US" dirty="0" smtClean="0"/>
              <a:t>Mathematics:  Grades 3 – 8; high school Coordinate Algebra, Analytic Geometry and Advanced Algebra</a:t>
            </a:r>
          </a:p>
          <a:p>
            <a:pPr lvl="1">
              <a:buFont typeface="Arial" pitchFamily="34" charset="0"/>
              <a:buChar char="–"/>
              <a:defRPr/>
            </a:pPr>
            <a:r>
              <a:rPr lang="en-US" dirty="0" smtClean="0"/>
              <a:t>English/Language Arts (including Reading):  Grades 3 – 8; high school 9</a:t>
            </a:r>
            <a:r>
              <a:rPr lang="en-US" baseline="30000" dirty="0" smtClean="0"/>
              <a:t>th</a:t>
            </a:r>
            <a:r>
              <a:rPr lang="en-US" dirty="0" smtClean="0"/>
              <a:t> and 10</a:t>
            </a:r>
            <a:r>
              <a:rPr lang="en-US" baseline="30000" dirty="0" smtClean="0"/>
              <a:t>th</a:t>
            </a:r>
            <a:r>
              <a:rPr lang="en-US" dirty="0" smtClean="0"/>
              <a:t> grade literature and American Literature</a:t>
            </a:r>
          </a:p>
          <a:p>
            <a:pPr>
              <a:buFont typeface="Arial" pitchFamily="34" charset="0"/>
              <a:buChar char="•"/>
              <a:defRPr/>
            </a:pPr>
            <a:r>
              <a:rPr lang="en-US" dirty="0" smtClean="0"/>
              <a:t>Items aligned to multiple standards</a:t>
            </a:r>
          </a:p>
          <a:p>
            <a:pPr lvl="1">
              <a:buFont typeface="Arial" pitchFamily="34" charset="0"/>
              <a:buChar char="–"/>
              <a:defRPr/>
            </a:pPr>
            <a:r>
              <a:rPr lang="en-US" dirty="0" smtClean="0"/>
              <a:t>One primary standard</a:t>
            </a:r>
          </a:p>
          <a:p>
            <a:pPr lvl="1">
              <a:buFont typeface="Arial" pitchFamily="34" charset="0"/>
              <a:buChar char="–"/>
              <a:defRPr/>
            </a:pPr>
            <a:r>
              <a:rPr lang="en-US" dirty="0" smtClean="0"/>
              <a:t>One or more secondary standards</a:t>
            </a:r>
          </a:p>
          <a:p>
            <a:pPr>
              <a:buFont typeface="Arial" pitchFamily="34" charset="0"/>
              <a:buChar char="•"/>
              <a:defRPr/>
            </a:pPr>
            <a:r>
              <a:rPr lang="en-US" dirty="0" smtClean="0"/>
              <a:t>Alignment verified by Georgia educators</a:t>
            </a:r>
            <a:endParaRPr lang="en-US" dirty="0"/>
          </a:p>
        </p:txBody>
      </p:sp>
      <p:sp>
        <p:nvSpPr>
          <p:cNvPr id="2" name="Slide Number Placeholder 1"/>
          <p:cNvSpPr>
            <a:spLocks noGrp="1"/>
          </p:cNvSpPr>
          <p:nvPr>
            <p:ph type="sldNum" sz="quarter" idx="11"/>
          </p:nvPr>
        </p:nvSpPr>
        <p:spPr/>
        <p:txBody>
          <a:bodyPr/>
          <a:lstStyle/>
          <a:p>
            <a:pPr>
              <a:defRPr/>
            </a:pPr>
            <a:fld id="{A2EE1200-1644-4918-94C8-786B3AEB6523}" type="slidenum">
              <a:rPr lang="en-US" smtClean="0"/>
              <a:pPr>
                <a:defRPr/>
              </a:pPr>
              <a:t>18</a:t>
            </a:fld>
            <a:endParaRPr lang="en-US"/>
          </a:p>
        </p:txBody>
      </p:sp>
    </p:spTree>
    <p:extLst>
      <p:ext uri="{BB962C8B-B14F-4D97-AF65-F5344CB8AC3E}">
        <p14:creationId xmlns:p14="http://schemas.microsoft.com/office/powerpoint/2010/main" val="299788751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ln>
            <a:solidFill>
              <a:schemeClr val="tx1"/>
            </a:solidFill>
          </a:ln>
        </p:spPr>
        <p:txBody>
          <a:bodyPr/>
          <a:lstStyle/>
          <a:p>
            <a:pPr>
              <a:defRPr/>
            </a:pPr>
            <a:r>
              <a:rPr lang="en-US" dirty="0" smtClean="0"/>
              <a:t>Valuable Features of Formative Items – Mathematics </a:t>
            </a:r>
            <a:r>
              <a:rPr lang="en-US" dirty="0" smtClean="0">
                <a:solidFill>
                  <a:schemeClr val="accent2">
                    <a:lumMod val="75000"/>
                  </a:schemeClr>
                </a:solidFill>
              </a:rPr>
              <a:t>	</a:t>
            </a:r>
          </a:p>
        </p:txBody>
      </p:sp>
      <p:sp>
        <p:nvSpPr>
          <p:cNvPr id="3" name="Content Placeholder 2"/>
          <p:cNvSpPr>
            <a:spLocks noGrp="1"/>
          </p:cNvSpPr>
          <p:nvPr>
            <p:ph idx="1"/>
          </p:nvPr>
        </p:nvSpPr>
        <p:spPr>
          <a:xfrm>
            <a:off x="304800" y="1752600"/>
            <a:ext cx="8229600" cy="4343400"/>
          </a:xfrm>
        </p:spPr>
        <p:txBody>
          <a:bodyPr>
            <a:normAutofit/>
          </a:bodyPr>
          <a:lstStyle/>
          <a:p>
            <a:pPr lvl="1">
              <a:buFont typeface="Arial" pitchFamily="34" charset="0"/>
              <a:buChar char="•"/>
              <a:defRPr/>
            </a:pPr>
            <a:r>
              <a:rPr lang="en-US" dirty="0" smtClean="0"/>
              <a:t>Items include intentional focus on assessing processes used by students as well as the required content </a:t>
            </a:r>
          </a:p>
          <a:p>
            <a:pPr lvl="1">
              <a:buFont typeface="Arial" pitchFamily="34" charset="0"/>
              <a:buChar char="•"/>
              <a:defRPr/>
            </a:pPr>
            <a:r>
              <a:rPr lang="en-US" dirty="0" smtClean="0"/>
              <a:t>Items applied in real-world context</a:t>
            </a:r>
          </a:p>
          <a:p>
            <a:pPr lvl="1">
              <a:buFont typeface="Arial" pitchFamily="34" charset="0"/>
              <a:buChar char="•"/>
              <a:defRPr/>
            </a:pPr>
            <a:r>
              <a:rPr lang="en-US" dirty="0" smtClean="0"/>
              <a:t>Writing requirements, such as explanations and reasoning</a:t>
            </a:r>
          </a:p>
          <a:p>
            <a:pPr lvl="1">
              <a:buFont typeface="Arial" pitchFamily="34" charset="0"/>
              <a:buChar char="•"/>
              <a:defRPr/>
            </a:pPr>
            <a:r>
              <a:rPr lang="en-US" dirty="0" smtClean="0"/>
              <a:t>Student responses on constructed-response items/tasks</a:t>
            </a:r>
          </a:p>
          <a:p>
            <a:pPr lvl="2">
              <a:buFont typeface="Calibri" pitchFamily="34" charset="0"/>
              <a:buChar char="−"/>
              <a:defRPr/>
            </a:pPr>
            <a:r>
              <a:rPr lang="en-US" dirty="0" smtClean="0"/>
              <a:t>make student knowledge and skills transparent to teachers</a:t>
            </a:r>
          </a:p>
          <a:p>
            <a:pPr lvl="2">
              <a:buFont typeface="Calibri" pitchFamily="34" charset="0"/>
              <a:buChar char="−"/>
              <a:defRPr/>
            </a:pPr>
            <a:r>
              <a:rPr lang="en-US" dirty="0" smtClean="0"/>
              <a:t>illuminate </a:t>
            </a:r>
            <a:r>
              <a:rPr lang="en-US" dirty="0"/>
              <a:t>student misconceptions </a:t>
            </a:r>
            <a:r>
              <a:rPr lang="en-US" dirty="0" smtClean="0"/>
              <a:t> </a:t>
            </a:r>
          </a:p>
          <a:p>
            <a:pPr lvl="1">
              <a:buFont typeface="Arial" pitchFamily="34" charset="0"/>
              <a:buChar char="–"/>
              <a:defRPr/>
            </a:pPr>
            <a:endParaRPr lang="en-US" dirty="0" smtClean="0"/>
          </a:p>
          <a:p>
            <a:pPr lvl="1">
              <a:buFont typeface="Arial" pitchFamily="34" charset="0"/>
              <a:buChar char="–"/>
              <a:defRPr/>
            </a:pPr>
            <a:endParaRPr lang="en-US" dirty="0"/>
          </a:p>
        </p:txBody>
      </p:sp>
      <p:sp>
        <p:nvSpPr>
          <p:cNvPr id="2" name="Slide Number Placeholder 1"/>
          <p:cNvSpPr>
            <a:spLocks noGrp="1"/>
          </p:cNvSpPr>
          <p:nvPr>
            <p:ph type="sldNum" sz="quarter" idx="11"/>
          </p:nvPr>
        </p:nvSpPr>
        <p:spPr/>
        <p:txBody>
          <a:bodyPr/>
          <a:lstStyle/>
          <a:p>
            <a:pPr>
              <a:defRPr/>
            </a:pPr>
            <a:fld id="{DD7451E9-48E2-438B-AC92-4DFB86C53ED3}" type="slidenum">
              <a:rPr lang="en-US" smtClean="0"/>
              <a:pPr>
                <a:defRPr/>
              </a:pPr>
              <a:t>19</a:t>
            </a:fld>
            <a:endParaRPr lang="en-US"/>
          </a:p>
        </p:txBody>
      </p:sp>
    </p:spTree>
    <p:extLst>
      <p:ext uri="{BB962C8B-B14F-4D97-AF65-F5344CB8AC3E}">
        <p14:creationId xmlns:p14="http://schemas.microsoft.com/office/powerpoint/2010/main" val="97340051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152400" y="152400"/>
            <a:ext cx="8839200" cy="3581400"/>
          </a:xfrm>
        </p:spPr>
        <p:txBody>
          <a:bodyPr/>
          <a:lstStyle/>
          <a:p>
            <a:r>
              <a:rPr lang="en-US" dirty="0" smtClean="0"/>
              <a:t>CCGPS Mathematics</a:t>
            </a:r>
            <a:br>
              <a:rPr lang="en-US" dirty="0" smtClean="0"/>
            </a:br>
            <a:r>
              <a:rPr lang="en-US" dirty="0" smtClean="0"/>
              <a:t>Unit-by-Unit Grade Level Webinar</a:t>
            </a:r>
            <a:r>
              <a:rPr lang="en-US" sz="4000" smtClean="0"/>
              <a:t/>
            </a:r>
            <a:br>
              <a:rPr lang="en-US" sz="4000" smtClean="0"/>
            </a:br>
            <a:r>
              <a:rPr lang="en-US" sz="3200" smtClean="0"/>
              <a:t>Analytic Geometry</a:t>
            </a:r>
            <a:r>
              <a:rPr lang="en-US" sz="3200" dirty="0" smtClean="0"/>
              <a:t/>
            </a:r>
            <a:br>
              <a:rPr lang="en-US" sz="3200" dirty="0" smtClean="0"/>
            </a:br>
            <a:r>
              <a:rPr lang="en-US" sz="3200" dirty="0" smtClean="0"/>
              <a:t>Unit 3: Circles and Volume</a:t>
            </a:r>
            <a:r>
              <a:rPr lang="en-US" sz="4000" dirty="0" smtClean="0"/>
              <a:t/>
            </a:r>
            <a:br>
              <a:rPr lang="en-US" sz="4000" dirty="0" smtClean="0"/>
            </a:br>
            <a:r>
              <a:rPr lang="en-US" sz="2400" dirty="0" smtClean="0"/>
              <a:t>August 13, 2013</a:t>
            </a:r>
          </a:p>
        </p:txBody>
      </p:sp>
      <p:sp>
        <p:nvSpPr>
          <p:cNvPr id="3" name="Subtitle 2"/>
          <p:cNvSpPr>
            <a:spLocks noGrp="1"/>
          </p:cNvSpPr>
          <p:nvPr>
            <p:ph type="subTitle" idx="1"/>
          </p:nvPr>
        </p:nvSpPr>
        <p:spPr>
          <a:xfrm>
            <a:off x="1295400" y="3733800"/>
            <a:ext cx="6705600" cy="2590800"/>
          </a:xfrm>
        </p:spPr>
        <p:txBody>
          <a:bodyPr rtlCol="0">
            <a:noAutofit/>
          </a:bodyPr>
          <a:lstStyle/>
          <a:p>
            <a:pPr fontAlgn="auto">
              <a:spcAft>
                <a:spcPts val="0"/>
              </a:spcAft>
              <a:buFont typeface="Arial" pitchFamily="34" charset="0"/>
              <a:buNone/>
              <a:defRPr/>
            </a:pPr>
            <a:r>
              <a:rPr lang="en-US" sz="2400" dirty="0" smtClean="0">
                <a:solidFill>
                  <a:schemeClr val="tx1"/>
                </a:solidFill>
              </a:rPr>
              <a:t>James Pratt – </a:t>
            </a:r>
            <a:r>
              <a:rPr lang="en-US" sz="2400" dirty="0" smtClean="0">
                <a:solidFill>
                  <a:schemeClr val="tx1"/>
                </a:solidFill>
                <a:hlinkClick r:id="rId3"/>
              </a:rPr>
              <a:t>jpratt@doe.k12.ga.us</a:t>
            </a:r>
            <a:endParaRPr lang="en-US" sz="2400" dirty="0" smtClean="0">
              <a:solidFill>
                <a:schemeClr val="tx1"/>
              </a:solidFill>
            </a:endParaRPr>
          </a:p>
          <a:p>
            <a:pPr fontAlgn="auto">
              <a:spcAft>
                <a:spcPts val="0"/>
              </a:spcAft>
              <a:buFont typeface="Arial" pitchFamily="34" charset="0"/>
              <a:buNone/>
              <a:defRPr/>
            </a:pPr>
            <a:r>
              <a:rPr lang="en-US" sz="2400" dirty="0" smtClean="0">
                <a:solidFill>
                  <a:schemeClr val="tx1"/>
                </a:solidFill>
              </a:rPr>
              <a:t>Brooke Kline – </a:t>
            </a:r>
            <a:r>
              <a:rPr lang="en-US" sz="2400" dirty="0" smtClean="0">
                <a:solidFill>
                  <a:schemeClr val="tx1"/>
                </a:solidFill>
                <a:hlinkClick r:id="rId4"/>
              </a:rPr>
              <a:t>bkline@doe.k12.ga.us</a:t>
            </a:r>
            <a:endParaRPr lang="en-US" sz="2400" dirty="0" smtClean="0">
              <a:solidFill>
                <a:schemeClr val="tx1"/>
              </a:solidFill>
            </a:endParaRPr>
          </a:p>
          <a:p>
            <a:pPr fontAlgn="auto">
              <a:spcAft>
                <a:spcPts val="0"/>
              </a:spcAft>
              <a:buFont typeface="Arial" pitchFamily="34" charset="0"/>
              <a:buNone/>
              <a:defRPr/>
            </a:pPr>
            <a:r>
              <a:rPr lang="en-US" sz="2400" dirty="0" smtClean="0">
                <a:solidFill>
                  <a:schemeClr val="tx1"/>
                </a:solidFill>
              </a:rPr>
              <a:t>Secondary Mathematics Specialists</a:t>
            </a:r>
          </a:p>
          <a:p>
            <a:pPr fontAlgn="auto">
              <a:spcAft>
                <a:spcPts val="0"/>
              </a:spcAft>
              <a:buFont typeface="Arial" pitchFamily="34" charset="0"/>
              <a:buNone/>
              <a:defRPr/>
            </a:pPr>
            <a:endParaRPr lang="en-US" sz="1100" dirty="0" smtClean="0">
              <a:solidFill>
                <a:schemeClr val="tx1"/>
              </a:solidFill>
            </a:endParaRPr>
          </a:p>
          <a:p>
            <a:pPr fontAlgn="auto">
              <a:spcAft>
                <a:spcPts val="0"/>
              </a:spcAft>
              <a:buFont typeface="Arial" pitchFamily="34" charset="0"/>
              <a:buNone/>
              <a:defRPr/>
            </a:pPr>
            <a:r>
              <a:rPr lang="en-US" sz="2400" dirty="0" smtClean="0">
                <a:solidFill>
                  <a:schemeClr val="tx1"/>
                </a:solidFill>
              </a:rPr>
              <a:t>These materials are for nonprofit educational purposes only.  Any other use may constitute copyright infringement. </a:t>
            </a:r>
            <a:endParaRPr lang="en-US" sz="2400" dirty="0">
              <a:solidFill>
                <a:schemeClr val="tx1"/>
              </a:solidFill>
            </a:endParaRPr>
          </a:p>
        </p:txBody>
      </p:sp>
      <p:pic>
        <p:nvPicPr>
          <p:cNvPr id="4" name="Picture 2" descr="C:\Users\Janet Wyche\AppData\Local\Temp\notesCB2CD5\CCGPS_LogoAPPLE2.jpg"/>
          <p:cNvPicPr>
            <a:picLocks noChangeAspect="1" noChangeArrowheads="1"/>
          </p:cNvPicPr>
          <p:nvPr/>
        </p:nvPicPr>
        <p:blipFill>
          <a:blip r:embed="rId5" cstate="print"/>
          <a:srcRect/>
          <a:stretch>
            <a:fillRect/>
          </a:stretch>
        </p:blipFill>
        <p:spPr bwMode="auto">
          <a:xfrm>
            <a:off x="7924800" y="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685800" y="381000"/>
            <a:ext cx="7772400" cy="792163"/>
          </a:xfrm>
          <a:ln>
            <a:solidFill>
              <a:schemeClr val="accent1">
                <a:lumMod val="75000"/>
              </a:schemeClr>
            </a:solidFill>
          </a:ln>
        </p:spPr>
        <p:txBody>
          <a:bodyPr/>
          <a:lstStyle/>
          <a:p>
            <a:pPr>
              <a:defRPr/>
            </a:pPr>
            <a:r>
              <a:rPr lang="en-US" i="1" dirty="0" smtClean="0"/>
              <a:t>Item Formats</a:t>
            </a:r>
          </a:p>
        </p:txBody>
      </p:sp>
      <p:sp>
        <p:nvSpPr>
          <p:cNvPr id="3" name="Content Placeholder 2"/>
          <p:cNvSpPr>
            <a:spLocks noGrp="1"/>
          </p:cNvSpPr>
          <p:nvPr>
            <p:ph idx="1"/>
          </p:nvPr>
        </p:nvSpPr>
        <p:spPr>
          <a:xfrm>
            <a:off x="457200" y="1371600"/>
            <a:ext cx="8229600" cy="4525963"/>
          </a:xfrm>
        </p:spPr>
        <p:txBody>
          <a:bodyPr>
            <a:normAutofit fontScale="92500" lnSpcReduction="20000"/>
          </a:bodyPr>
          <a:lstStyle/>
          <a:p>
            <a:pPr>
              <a:buFont typeface="Arial" pitchFamily="34" charset="0"/>
              <a:buChar char="•"/>
              <a:defRPr/>
            </a:pPr>
            <a:r>
              <a:rPr lang="en-US" dirty="0" smtClean="0"/>
              <a:t>Multiple Choice</a:t>
            </a:r>
          </a:p>
          <a:p>
            <a:pPr>
              <a:buFont typeface="Arial" pitchFamily="34" charset="0"/>
              <a:buChar char="•"/>
              <a:defRPr/>
            </a:pPr>
            <a:r>
              <a:rPr lang="en-US" dirty="0" smtClean="0">
                <a:solidFill>
                  <a:srgbClr val="FF0000"/>
                </a:solidFill>
              </a:rPr>
              <a:t>Primarily</a:t>
            </a:r>
            <a:r>
              <a:rPr lang="en-US" dirty="0" smtClean="0"/>
              <a:t> </a:t>
            </a:r>
            <a:r>
              <a:rPr lang="en-US" dirty="0">
                <a:solidFill>
                  <a:srgbClr val="FF0000"/>
                </a:solidFill>
              </a:rPr>
              <a:t>Constructed-response </a:t>
            </a:r>
          </a:p>
          <a:p>
            <a:pPr lvl="1">
              <a:buFont typeface="Arial" pitchFamily="34" charset="0"/>
              <a:buChar char="–"/>
              <a:defRPr/>
            </a:pPr>
            <a:r>
              <a:rPr lang="en-US" dirty="0"/>
              <a:t>Extended Response</a:t>
            </a:r>
          </a:p>
          <a:p>
            <a:pPr lvl="1">
              <a:buFont typeface="Arial" pitchFamily="34" charset="0"/>
              <a:buChar char="–"/>
              <a:defRPr/>
            </a:pPr>
            <a:r>
              <a:rPr lang="en-US" dirty="0" err="1"/>
              <a:t>Scaffolded</a:t>
            </a:r>
            <a:endParaRPr lang="en-US" dirty="0"/>
          </a:p>
          <a:p>
            <a:pPr>
              <a:buFont typeface="Arial" pitchFamily="34" charset="0"/>
              <a:buChar char="•"/>
              <a:defRPr/>
            </a:pPr>
            <a:r>
              <a:rPr lang="en-US" dirty="0" smtClean="0"/>
              <a:t>Constructed-response items require students to provide explanations/rationales, provide evidence, and/or to show work </a:t>
            </a:r>
          </a:p>
          <a:p>
            <a:pPr>
              <a:buFont typeface="Arial" pitchFamily="34" charset="0"/>
              <a:buChar char="•"/>
              <a:defRPr/>
            </a:pPr>
            <a:r>
              <a:rPr lang="en-US" dirty="0" smtClean="0"/>
              <a:t>Preponderance of items at DOK 3 and 4</a:t>
            </a:r>
          </a:p>
          <a:p>
            <a:pPr>
              <a:buFont typeface="Arial" pitchFamily="34" charset="0"/>
              <a:buChar char="•"/>
              <a:defRPr/>
            </a:pPr>
            <a:r>
              <a:rPr lang="en-US" dirty="0" smtClean="0"/>
              <a:t>Provide teachers with evidence of true student understanding of content and process</a:t>
            </a:r>
          </a:p>
          <a:p>
            <a:pPr>
              <a:buFont typeface="Arial" pitchFamily="34" charset="0"/>
              <a:buChar char="•"/>
              <a:defRPr/>
            </a:pPr>
            <a:endParaRPr lang="en-US" dirty="0"/>
          </a:p>
        </p:txBody>
      </p:sp>
      <p:sp>
        <p:nvSpPr>
          <p:cNvPr id="2" name="Slide Number Placeholder 1"/>
          <p:cNvSpPr>
            <a:spLocks noGrp="1"/>
          </p:cNvSpPr>
          <p:nvPr>
            <p:ph type="sldNum" sz="quarter" idx="11"/>
          </p:nvPr>
        </p:nvSpPr>
        <p:spPr/>
        <p:txBody>
          <a:bodyPr/>
          <a:lstStyle/>
          <a:p>
            <a:pPr>
              <a:defRPr/>
            </a:pPr>
            <a:fld id="{43626FA6-8E7F-497C-BE77-5C19CF82A6B6}" type="slidenum">
              <a:rPr lang="en-US" smtClean="0"/>
              <a:pPr>
                <a:defRPr/>
              </a:pPr>
              <a:t>20</a:t>
            </a:fld>
            <a:endParaRPr lang="en-US"/>
          </a:p>
        </p:txBody>
      </p:sp>
    </p:spTree>
    <p:extLst>
      <p:ext uri="{BB962C8B-B14F-4D97-AF65-F5344CB8AC3E}">
        <p14:creationId xmlns:p14="http://schemas.microsoft.com/office/powerpoint/2010/main" val="377264615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idx="4294967295"/>
          </p:nvPr>
        </p:nvSpPr>
        <p:spPr>
          <a:ln>
            <a:solidFill>
              <a:schemeClr val="tx2">
                <a:lumMod val="75000"/>
              </a:schemeClr>
            </a:solidFill>
          </a:ln>
        </p:spPr>
        <p:txBody>
          <a:bodyPr/>
          <a:lstStyle/>
          <a:p>
            <a:pPr>
              <a:defRPr/>
            </a:pPr>
            <a:r>
              <a:rPr lang="en-US" i="1" dirty="0" smtClean="0"/>
              <a:t>Multiple Choice Items</a:t>
            </a:r>
          </a:p>
        </p:txBody>
      </p:sp>
      <p:sp>
        <p:nvSpPr>
          <p:cNvPr id="18435" name="Content Placeholder 2"/>
          <p:cNvSpPr>
            <a:spLocks noGrp="1"/>
          </p:cNvSpPr>
          <p:nvPr>
            <p:ph idx="4294967295"/>
          </p:nvPr>
        </p:nvSpPr>
        <p:spPr>
          <a:xfrm>
            <a:off x="457200" y="1295400"/>
            <a:ext cx="8229600" cy="4648200"/>
          </a:xfrm>
        </p:spPr>
        <p:txBody>
          <a:bodyPr/>
          <a:lstStyle/>
          <a:p>
            <a:endParaRPr lang="en-US" sz="2000" smtClean="0">
              <a:solidFill>
                <a:srgbClr val="663300"/>
              </a:solidFill>
            </a:endParaRPr>
          </a:p>
          <a:p>
            <a:r>
              <a:rPr lang="en-US" smtClean="0"/>
              <a:t>Have four answer options</a:t>
            </a:r>
          </a:p>
          <a:p>
            <a:r>
              <a:rPr lang="en-US" smtClean="0"/>
              <a:t>Distractors (incorrect answers) should be believable and represent common conceptual and/or application errors</a:t>
            </a:r>
          </a:p>
          <a:p>
            <a:r>
              <a:rPr lang="en-US" smtClean="0"/>
              <a:t>Distractor rationales should assist teachers to identify specific student misconceptions to inform instruction</a:t>
            </a:r>
          </a:p>
          <a:p>
            <a:pPr>
              <a:buFontTx/>
              <a:buNone/>
            </a:pPr>
            <a:endParaRPr lang="en-US" smtClean="0">
              <a:solidFill>
                <a:srgbClr val="663300"/>
              </a:solidFill>
            </a:endParaRPr>
          </a:p>
          <a:p>
            <a:endParaRPr lang="en-US" smtClean="0"/>
          </a:p>
        </p:txBody>
      </p:sp>
      <p:sp>
        <p:nvSpPr>
          <p:cNvPr id="18436" name="Slide Number Placeholder 3"/>
          <p:cNvSpPr txBox="1">
            <a:spLocks noGrp="1"/>
          </p:cNvSpPr>
          <p:nvPr/>
        </p:nvSpPr>
        <p:spPr bwMode="auto">
          <a:xfrm>
            <a:off x="3124200" y="6245225"/>
            <a:ext cx="2895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fld id="{73FBAC76-3B66-4D22-BB1C-C98582F6DFE6}" type="slidenum">
              <a:rPr lang="en-US" sz="1400"/>
              <a:pPr algn="ctr"/>
              <a:t>21</a:t>
            </a:fld>
            <a:endParaRPr lang="en-US" sz="1400"/>
          </a:p>
        </p:txBody>
      </p:sp>
      <p:sp>
        <p:nvSpPr>
          <p:cNvPr id="2" name="Slide Number Placeholder 1"/>
          <p:cNvSpPr>
            <a:spLocks noGrp="1"/>
          </p:cNvSpPr>
          <p:nvPr>
            <p:ph type="sldNum" sz="quarter" idx="11"/>
          </p:nvPr>
        </p:nvSpPr>
        <p:spPr/>
        <p:txBody>
          <a:bodyPr/>
          <a:lstStyle/>
          <a:p>
            <a:pPr>
              <a:defRPr/>
            </a:pPr>
            <a:fld id="{E3693838-B323-4197-BE9B-3126DEAA70C3}" type="slidenum">
              <a:rPr lang="en-US" smtClean="0"/>
              <a:pPr>
                <a:defRPr/>
              </a:pPr>
              <a:t>21</a:t>
            </a:fld>
            <a:endParaRPr lang="en-US"/>
          </a:p>
        </p:txBody>
      </p:sp>
    </p:spTree>
    <p:custDataLst>
      <p:tags r:id="rId1"/>
    </p:custDataLst>
    <p:extLst>
      <p:ext uri="{BB962C8B-B14F-4D97-AF65-F5344CB8AC3E}">
        <p14:creationId xmlns:p14="http://schemas.microsoft.com/office/powerpoint/2010/main" val="222586725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ln>
            <a:solidFill>
              <a:schemeClr val="accent1">
                <a:lumMod val="75000"/>
              </a:schemeClr>
            </a:solidFill>
          </a:ln>
        </p:spPr>
        <p:txBody>
          <a:bodyPr/>
          <a:lstStyle/>
          <a:p>
            <a:pPr>
              <a:defRPr/>
            </a:pPr>
            <a:r>
              <a:rPr lang="en-US" i="1" dirty="0" smtClean="0"/>
              <a:t>Extended Response Items</a:t>
            </a:r>
          </a:p>
        </p:txBody>
      </p:sp>
      <p:sp>
        <p:nvSpPr>
          <p:cNvPr id="19459" name="Content Placeholder 2"/>
          <p:cNvSpPr>
            <a:spLocks noGrp="1"/>
          </p:cNvSpPr>
          <p:nvPr>
            <p:ph idx="1"/>
          </p:nvPr>
        </p:nvSpPr>
        <p:spPr>
          <a:xfrm>
            <a:off x="457200" y="1371600"/>
            <a:ext cx="8229600" cy="4648200"/>
          </a:xfrm>
        </p:spPr>
        <p:txBody>
          <a:bodyPr/>
          <a:lstStyle/>
          <a:p>
            <a:r>
              <a:rPr lang="en-US" smtClean="0"/>
              <a:t>May address multiple standards, multiple domains, and/or multiple areas of the curriculum </a:t>
            </a:r>
          </a:p>
          <a:p>
            <a:r>
              <a:rPr lang="en-US" smtClean="0"/>
              <a:t>May allow for multiple correct responses and/or varying methods of arriving at a correct answer</a:t>
            </a:r>
          </a:p>
          <a:p>
            <a:r>
              <a:rPr lang="en-US" smtClean="0"/>
              <a:t>Scored through use of a rubric and associated student exemplars</a:t>
            </a:r>
          </a:p>
          <a:p>
            <a:endParaRPr lang="en-US" smtClean="0"/>
          </a:p>
          <a:p>
            <a:endParaRPr lang="en-US" smtClean="0"/>
          </a:p>
        </p:txBody>
      </p:sp>
      <p:sp>
        <p:nvSpPr>
          <p:cNvPr id="4" name="Slide Number Placeholder 3"/>
          <p:cNvSpPr>
            <a:spLocks noGrp="1"/>
          </p:cNvSpPr>
          <p:nvPr>
            <p:ph type="sldNum" sz="quarter" idx="11"/>
          </p:nvPr>
        </p:nvSpPr>
        <p:spPr>
          <a:xfrm>
            <a:off x="3124200" y="6245225"/>
            <a:ext cx="2895600" cy="476250"/>
          </a:xfrm>
        </p:spPr>
        <p:txBody>
          <a:bodyPr/>
          <a:lstStyle/>
          <a:p>
            <a:pPr algn="ctr">
              <a:defRPr/>
            </a:pPr>
            <a:fld id="{8A2C22D1-927F-4244-9808-EDD887A97A20}" type="slidenum">
              <a:rPr lang="en-US" smtClean="0"/>
              <a:pPr algn="ctr">
                <a:defRPr/>
              </a:pPr>
              <a:t>22</a:t>
            </a:fld>
            <a:endParaRPr lang="en-US"/>
          </a:p>
        </p:txBody>
      </p:sp>
    </p:spTree>
    <p:custDataLst>
      <p:tags r:id="rId1"/>
    </p:custDataLst>
    <p:extLst>
      <p:ext uri="{BB962C8B-B14F-4D97-AF65-F5344CB8AC3E}">
        <p14:creationId xmlns:p14="http://schemas.microsoft.com/office/powerpoint/2010/main" val="212494929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sz="4000" smtClean="0"/>
              <a:t>Example of Extended Response Item </a:t>
            </a:r>
            <a:r>
              <a:rPr lang="en-US" smtClean="0"/>
              <a:t/>
            </a:r>
            <a:br>
              <a:rPr lang="en-US" smtClean="0"/>
            </a:br>
            <a:r>
              <a:rPr lang="en-US" sz="3200" smtClean="0"/>
              <a:t>Math—Advanced Algebra</a:t>
            </a:r>
          </a:p>
        </p:txBody>
      </p:sp>
      <p:sp>
        <p:nvSpPr>
          <p:cNvPr id="4" name="Slide Number Placeholder 3"/>
          <p:cNvSpPr>
            <a:spLocks noGrp="1"/>
          </p:cNvSpPr>
          <p:nvPr>
            <p:ph type="sldNum" sz="quarter" idx="11"/>
          </p:nvPr>
        </p:nvSpPr>
        <p:spPr/>
        <p:txBody>
          <a:bodyPr/>
          <a:lstStyle/>
          <a:p>
            <a:pPr>
              <a:defRPr/>
            </a:pPr>
            <a:fld id="{FCE3C193-F103-4578-A021-74FFE65D2B29}" type="slidenum">
              <a:rPr lang="en-US" smtClean="0"/>
              <a:pPr>
                <a:defRPr/>
              </a:pPr>
              <a:t>23</a:t>
            </a:fld>
            <a:endParaRPr lang="en-US"/>
          </a:p>
        </p:txBody>
      </p:sp>
      <p:pic>
        <p:nvPicPr>
          <p:cNvPr id="20484"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t="8594"/>
          <a:stretch>
            <a:fillRect/>
          </a:stretch>
        </p:blipFill>
        <p:spPr bwMode="auto">
          <a:xfrm>
            <a:off x="1371600" y="2006600"/>
            <a:ext cx="5715000" cy="4297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485" name="TextBox 10"/>
          <p:cNvSpPr txBox="1">
            <a:spLocks noChangeArrowheads="1"/>
          </p:cNvSpPr>
          <p:nvPr/>
        </p:nvSpPr>
        <p:spPr bwMode="auto">
          <a:xfrm>
            <a:off x="838200" y="1600200"/>
            <a:ext cx="7724775" cy="369888"/>
          </a:xfrm>
          <a:prstGeom prst="rect">
            <a:avLst/>
          </a:prstGeom>
          <a:noFill/>
          <a:ln w="9525">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t>Advanced Algebra, Standards A.REI.2; A.REI.4; A.APR.6, A.REI.1; DOK 3</a:t>
            </a:r>
          </a:p>
        </p:txBody>
      </p:sp>
      <p:pic>
        <p:nvPicPr>
          <p:cNvPr id="2048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8800" y="6364288"/>
            <a:ext cx="2578100" cy="493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1039632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381000" y="274638"/>
            <a:ext cx="8305800" cy="868362"/>
          </a:xfrm>
          <a:ln>
            <a:solidFill>
              <a:schemeClr val="accent1">
                <a:lumMod val="75000"/>
              </a:schemeClr>
            </a:solidFill>
          </a:ln>
        </p:spPr>
        <p:txBody>
          <a:bodyPr/>
          <a:lstStyle/>
          <a:p>
            <a:pPr>
              <a:defRPr/>
            </a:pPr>
            <a:r>
              <a:rPr lang="en-US" i="1" dirty="0" err="1" smtClean="0"/>
              <a:t>Scaffolded</a:t>
            </a:r>
            <a:r>
              <a:rPr lang="en-US" i="1" dirty="0" smtClean="0"/>
              <a:t> Items</a:t>
            </a:r>
          </a:p>
        </p:txBody>
      </p:sp>
      <p:sp>
        <p:nvSpPr>
          <p:cNvPr id="21507" name="Content Placeholder 2"/>
          <p:cNvSpPr>
            <a:spLocks noGrp="1"/>
          </p:cNvSpPr>
          <p:nvPr>
            <p:ph idx="1"/>
          </p:nvPr>
        </p:nvSpPr>
        <p:spPr>
          <a:xfrm>
            <a:off x="457200" y="1295400"/>
            <a:ext cx="8229600" cy="4525963"/>
          </a:xfrm>
        </p:spPr>
        <p:txBody>
          <a:bodyPr/>
          <a:lstStyle/>
          <a:p>
            <a:r>
              <a:rPr lang="en-US" smtClean="0"/>
              <a:t>Include a sequence of items or tasks</a:t>
            </a:r>
          </a:p>
          <a:p>
            <a:r>
              <a:rPr lang="en-US" smtClean="0"/>
              <a:t>Designed to demonstrate deeper understanding</a:t>
            </a:r>
          </a:p>
          <a:p>
            <a:r>
              <a:rPr lang="en-US" smtClean="0"/>
              <a:t>May be multi-standard and multi-domain</a:t>
            </a:r>
          </a:p>
          <a:p>
            <a:r>
              <a:rPr lang="en-US" smtClean="0"/>
              <a:t>May guide a student to mapping out a response to a more extended task</a:t>
            </a:r>
          </a:p>
          <a:p>
            <a:r>
              <a:rPr lang="en-US" smtClean="0"/>
              <a:t>Scored through use of a rubric and associated student exemplars</a:t>
            </a:r>
          </a:p>
          <a:p>
            <a:endParaRPr lang="en-US" smtClean="0"/>
          </a:p>
          <a:p>
            <a:endParaRPr lang="en-US" smtClean="0"/>
          </a:p>
        </p:txBody>
      </p:sp>
      <p:sp>
        <p:nvSpPr>
          <p:cNvPr id="12292" name="Slide Number Placeholder 3"/>
          <p:cNvSpPr>
            <a:spLocks noGrp="1"/>
          </p:cNvSpPr>
          <p:nvPr>
            <p:ph type="sldNum" sz="quarter" idx="11"/>
          </p:nvPr>
        </p:nvSpPr>
        <p:spPr bwMode="auto">
          <a:xfrm>
            <a:off x="6019800" y="6381750"/>
            <a:ext cx="2895600" cy="476250"/>
          </a:xfrm>
          <a:ln>
            <a:miter lim="800000"/>
            <a:headEnd/>
            <a:tailEnd/>
          </a:ln>
        </p:spPr>
        <p:txBody>
          <a:bodyPr wrap="square" numCol="1" anchorCtr="0" compatLnSpc="1">
            <a:prstTxWarp prst="textNoShape">
              <a:avLst/>
            </a:prstTxWarp>
          </a:bodyPr>
          <a:lstStyle/>
          <a:p>
            <a:pPr fontAlgn="base">
              <a:spcBef>
                <a:spcPct val="0"/>
              </a:spcBef>
              <a:spcAft>
                <a:spcPct val="0"/>
              </a:spcAft>
              <a:defRPr/>
            </a:pPr>
            <a:fld id="{F71C6B34-C5F4-4037-9150-89AB5A607EAF}" type="slidenum">
              <a:rPr lang="en-US" smtClean="0">
                <a:solidFill>
                  <a:schemeClr val="tx1"/>
                </a:solidFill>
              </a:rPr>
              <a:pPr fontAlgn="base">
                <a:spcBef>
                  <a:spcPct val="0"/>
                </a:spcBef>
                <a:spcAft>
                  <a:spcPct val="0"/>
                </a:spcAft>
                <a:defRPr/>
              </a:pPr>
              <a:t>24</a:t>
            </a:fld>
            <a:endParaRPr lang="en-US" smtClean="0">
              <a:solidFill>
                <a:schemeClr val="tx1"/>
              </a:solidFill>
            </a:endParaRPr>
          </a:p>
        </p:txBody>
      </p:sp>
    </p:spTree>
    <p:custDataLst>
      <p:tags r:id="rId1"/>
    </p:custDataLst>
    <p:extLst>
      <p:ext uri="{BB962C8B-B14F-4D97-AF65-F5344CB8AC3E}">
        <p14:creationId xmlns:p14="http://schemas.microsoft.com/office/powerpoint/2010/main" val="100904020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smtClean="0"/>
              <a:t>Example of Scaffolded Item</a:t>
            </a:r>
            <a:br>
              <a:rPr lang="en-US" smtClean="0"/>
            </a:br>
            <a:r>
              <a:rPr lang="en-US" smtClean="0"/>
              <a:t>Math—Analytic Geometry  </a:t>
            </a:r>
          </a:p>
        </p:txBody>
      </p:sp>
      <p:sp>
        <p:nvSpPr>
          <p:cNvPr id="4" name="Slide Number Placeholder 3"/>
          <p:cNvSpPr>
            <a:spLocks noGrp="1"/>
          </p:cNvSpPr>
          <p:nvPr>
            <p:ph type="sldNum" sz="quarter" idx="11"/>
          </p:nvPr>
        </p:nvSpPr>
        <p:spPr/>
        <p:txBody>
          <a:bodyPr/>
          <a:lstStyle/>
          <a:p>
            <a:pPr>
              <a:defRPr/>
            </a:pPr>
            <a:fld id="{E8F0B173-4919-47D2-BBE0-5322CFCBE8DB}" type="slidenum">
              <a:rPr lang="en-US" smtClean="0"/>
              <a:pPr>
                <a:defRPr/>
              </a:pPr>
              <a:t>25</a:t>
            </a:fld>
            <a:endParaRPr lang="en-US"/>
          </a:p>
        </p:txBody>
      </p:sp>
      <p:pic>
        <p:nvPicPr>
          <p:cNvPr id="22532"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l="525" t="6619" r="-2"/>
          <a:stretch>
            <a:fillRect/>
          </a:stretch>
        </p:blipFill>
        <p:spPr>
          <a:xfrm>
            <a:off x="2286000" y="1900238"/>
            <a:ext cx="4659313" cy="4576762"/>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533" name="TextBox 5"/>
          <p:cNvSpPr txBox="1">
            <a:spLocks noChangeArrowheads="1"/>
          </p:cNvSpPr>
          <p:nvPr/>
        </p:nvSpPr>
        <p:spPr bwMode="auto">
          <a:xfrm>
            <a:off x="1295400" y="1447800"/>
            <a:ext cx="6049963" cy="369888"/>
          </a:xfrm>
          <a:prstGeom prst="rect">
            <a:avLst/>
          </a:prstGeom>
          <a:noFill/>
          <a:ln w="9525">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t>Analystic Geometry Standards G.SRT.6; G.SRT.5; DOK 4</a:t>
            </a:r>
          </a:p>
        </p:txBody>
      </p:sp>
      <p:pic>
        <p:nvPicPr>
          <p:cNvPr id="2253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6380163"/>
            <a:ext cx="2578100" cy="493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2428627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457200" y="533400"/>
            <a:ext cx="8229600" cy="715963"/>
          </a:xfrm>
          <a:ln>
            <a:solidFill>
              <a:schemeClr val="accent1">
                <a:lumMod val="75000"/>
              </a:schemeClr>
            </a:solidFill>
          </a:ln>
        </p:spPr>
        <p:txBody>
          <a:bodyPr/>
          <a:lstStyle/>
          <a:p>
            <a:pPr>
              <a:defRPr/>
            </a:pPr>
            <a:r>
              <a:rPr lang="en-US" i="1" dirty="0" smtClean="0"/>
              <a:t>Rubrics</a:t>
            </a:r>
          </a:p>
        </p:txBody>
      </p:sp>
      <p:sp>
        <p:nvSpPr>
          <p:cNvPr id="23555" name="Content Placeholder 2"/>
          <p:cNvSpPr>
            <a:spLocks noGrp="1"/>
          </p:cNvSpPr>
          <p:nvPr>
            <p:ph idx="1"/>
          </p:nvPr>
        </p:nvSpPr>
        <p:spPr>
          <a:xfrm>
            <a:off x="838200" y="1600200"/>
            <a:ext cx="7239000" cy="4525963"/>
          </a:xfrm>
        </p:spPr>
        <p:txBody>
          <a:bodyPr/>
          <a:lstStyle/>
          <a:p>
            <a:r>
              <a:rPr lang="en-US" sz="3600" smtClean="0"/>
              <a:t>Holistic</a:t>
            </a:r>
          </a:p>
          <a:p>
            <a:r>
              <a:rPr lang="en-US" sz="3600" smtClean="0"/>
              <a:t>5-point scale (0 – 4)</a:t>
            </a:r>
          </a:p>
          <a:p>
            <a:pPr lvl="1"/>
            <a:r>
              <a:rPr lang="en-US" sz="3200" smtClean="0"/>
              <a:t>4: Thoroughly Demonstrated</a:t>
            </a:r>
          </a:p>
          <a:p>
            <a:pPr lvl="1"/>
            <a:r>
              <a:rPr lang="en-US" sz="3200" smtClean="0"/>
              <a:t>3: Clearly Demonstrated</a:t>
            </a:r>
          </a:p>
          <a:p>
            <a:pPr lvl="1"/>
            <a:r>
              <a:rPr lang="en-US" sz="3200" smtClean="0"/>
              <a:t>2: Basically Demonstrated</a:t>
            </a:r>
          </a:p>
          <a:p>
            <a:pPr lvl="1"/>
            <a:r>
              <a:rPr lang="en-US" sz="3200" smtClean="0"/>
              <a:t>1: Minimally Demonstrated</a:t>
            </a:r>
          </a:p>
          <a:p>
            <a:pPr lvl="1"/>
            <a:r>
              <a:rPr lang="en-US" sz="3200" smtClean="0"/>
              <a:t>0: Incorrect or Irrelevant</a:t>
            </a:r>
          </a:p>
          <a:p>
            <a:pPr lvl="1"/>
            <a:endParaRPr lang="en-US" smtClean="0"/>
          </a:p>
        </p:txBody>
      </p:sp>
      <p:sp>
        <p:nvSpPr>
          <p:cNvPr id="2" name="Slide Number Placeholder 1"/>
          <p:cNvSpPr>
            <a:spLocks noGrp="1"/>
          </p:cNvSpPr>
          <p:nvPr>
            <p:ph type="sldNum" sz="quarter" idx="11"/>
          </p:nvPr>
        </p:nvSpPr>
        <p:spPr/>
        <p:txBody>
          <a:bodyPr/>
          <a:lstStyle/>
          <a:p>
            <a:pPr>
              <a:defRPr/>
            </a:pPr>
            <a:fld id="{EFDEE0E4-7247-4BA6-AFC6-547EA3339486}" type="slidenum">
              <a:rPr lang="en-US" smtClean="0"/>
              <a:pPr>
                <a:defRPr/>
              </a:pPr>
              <a:t>26</a:t>
            </a:fld>
            <a:endParaRPr lang="en-US"/>
          </a:p>
        </p:txBody>
      </p:sp>
    </p:spTree>
    <p:extLst>
      <p:ext uri="{BB962C8B-B14F-4D97-AF65-F5344CB8AC3E}">
        <p14:creationId xmlns:p14="http://schemas.microsoft.com/office/powerpoint/2010/main" val="349460842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533400" y="152400"/>
            <a:ext cx="8077200" cy="914400"/>
          </a:xfrm>
          <a:ln>
            <a:solidFill>
              <a:schemeClr val="tx2"/>
            </a:solidFill>
            <a:miter lim="800000"/>
            <a:headEnd/>
            <a:tailEnd/>
          </a:ln>
        </p:spPr>
        <p:txBody>
          <a:bodyPr/>
          <a:lstStyle/>
          <a:p>
            <a:r>
              <a:rPr lang="en-US" smtClean="0"/>
              <a:t>Rubric</a:t>
            </a:r>
          </a:p>
        </p:txBody>
      </p:sp>
      <p:sp>
        <p:nvSpPr>
          <p:cNvPr id="4" name="Slide Number Placeholder 3"/>
          <p:cNvSpPr>
            <a:spLocks noGrp="1"/>
          </p:cNvSpPr>
          <p:nvPr>
            <p:ph type="sldNum" sz="quarter" idx="11"/>
          </p:nvPr>
        </p:nvSpPr>
        <p:spPr/>
        <p:txBody>
          <a:bodyPr/>
          <a:lstStyle/>
          <a:p>
            <a:pPr>
              <a:defRPr/>
            </a:pPr>
            <a:fld id="{7AD66E43-2CC4-438C-87BF-D3B86FF7DD93}" type="slidenum">
              <a:rPr lang="en-US" smtClean="0"/>
              <a:pPr>
                <a:defRPr/>
              </a:pPr>
              <a:t>27</a:t>
            </a:fld>
            <a:endParaRPr lang="en-US"/>
          </a:p>
        </p:txBody>
      </p:sp>
      <p:pic>
        <p:nvPicPr>
          <p:cNvPr id="24580"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a:xfrm>
            <a:off x="1371600" y="1157288"/>
            <a:ext cx="6178550" cy="573087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4101300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685800" y="152400"/>
            <a:ext cx="7924800" cy="685800"/>
          </a:xfrm>
          <a:ln>
            <a:solidFill>
              <a:schemeClr val="accent1">
                <a:lumMod val="75000"/>
              </a:schemeClr>
            </a:solidFill>
          </a:ln>
        </p:spPr>
        <p:txBody>
          <a:bodyPr/>
          <a:lstStyle/>
          <a:p>
            <a:pPr>
              <a:defRPr/>
            </a:pPr>
            <a:r>
              <a:rPr lang="en-US" i="1" dirty="0" smtClean="0"/>
              <a:t>Exemplar Papers</a:t>
            </a:r>
          </a:p>
        </p:txBody>
      </p:sp>
      <p:sp>
        <p:nvSpPr>
          <p:cNvPr id="3" name="Content Placeholder 2"/>
          <p:cNvSpPr>
            <a:spLocks noGrp="1"/>
          </p:cNvSpPr>
          <p:nvPr>
            <p:ph idx="1"/>
          </p:nvPr>
        </p:nvSpPr>
        <p:spPr>
          <a:xfrm>
            <a:off x="457200" y="914400"/>
            <a:ext cx="8229600" cy="4525963"/>
          </a:xfrm>
        </p:spPr>
        <p:txBody>
          <a:bodyPr>
            <a:normAutofit fontScale="92500" lnSpcReduction="10000"/>
          </a:bodyPr>
          <a:lstStyle/>
          <a:p>
            <a:pPr>
              <a:buFont typeface="Arial" pitchFamily="34" charset="0"/>
              <a:buChar char="•"/>
              <a:defRPr/>
            </a:pPr>
            <a:r>
              <a:rPr lang="en-US" sz="3000" dirty="0" smtClean="0"/>
              <a:t>Prototype answer – the “ideal” response</a:t>
            </a:r>
          </a:p>
          <a:p>
            <a:pPr>
              <a:buFont typeface="Arial" pitchFamily="34" charset="0"/>
              <a:buChar char="•"/>
              <a:defRPr/>
            </a:pPr>
            <a:r>
              <a:rPr lang="en-US" sz="3000" dirty="0" smtClean="0"/>
              <a:t>Set </a:t>
            </a:r>
            <a:r>
              <a:rPr lang="en-US" sz="3000" dirty="0"/>
              <a:t>of </a:t>
            </a:r>
            <a:r>
              <a:rPr lang="en-US" sz="3000" dirty="0" smtClean="0"/>
              <a:t>responses from </a:t>
            </a:r>
            <a:r>
              <a:rPr lang="en-US" sz="3000" dirty="0"/>
              <a:t>actual Georgia students, collected during item pilots</a:t>
            </a:r>
          </a:p>
          <a:p>
            <a:pPr>
              <a:buFont typeface="Arial" pitchFamily="34" charset="0"/>
              <a:buChar char="•"/>
              <a:defRPr/>
            </a:pPr>
            <a:r>
              <a:rPr lang="en-US" sz="3000" dirty="0"/>
              <a:t>Samples scored by </a:t>
            </a:r>
            <a:r>
              <a:rPr lang="en-US" sz="3000" dirty="0" smtClean="0"/>
              <a:t>trained raters using rubric </a:t>
            </a:r>
            <a:endParaRPr lang="en-US" sz="3000" dirty="0"/>
          </a:p>
          <a:p>
            <a:pPr>
              <a:buFont typeface="Arial" pitchFamily="34" charset="0"/>
              <a:buChar char="•"/>
              <a:defRPr/>
            </a:pPr>
            <a:r>
              <a:rPr lang="en-US" sz="3000" dirty="0" smtClean="0"/>
              <a:t>Papers allow teachers to review and compare their own students’ work to the sample responses for each score point</a:t>
            </a:r>
          </a:p>
          <a:p>
            <a:pPr lvl="1">
              <a:buFont typeface="Arial" pitchFamily="34" charset="0"/>
              <a:buChar char="–"/>
              <a:defRPr/>
            </a:pPr>
            <a:r>
              <a:rPr lang="en-US" sz="2600" dirty="0" smtClean="0"/>
              <a:t>Helps standardize expectations of the standards</a:t>
            </a:r>
          </a:p>
          <a:p>
            <a:pPr>
              <a:buFont typeface="Arial" pitchFamily="34" charset="0"/>
              <a:buChar char="•"/>
              <a:defRPr/>
            </a:pPr>
            <a:r>
              <a:rPr lang="en-US" sz="3000" dirty="0" smtClean="0"/>
              <a:t>Score point and annotations provided for each sample item response</a:t>
            </a:r>
          </a:p>
          <a:p>
            <a:pPr>
              <a:buFont typeface="Arial" pitchFamily="34" charset="0"/>
              <a:buChar char="•"/>
              <a:defRPr/>
            </a:pPr>
            <a:endParaRPr lang="en-US" dirty="0" smtClean="0"/>
          </a:p>
          <a:p>
            <a:pPr>
              <a:buFont typeface="Arial" pitchFamily="34" charset="0"/>
              <a:buChar char="•"/>
              <a:defRPr/>
            </a:pPr>
            <a:endParaRPr lang="en-US" dirty="0" smtClean="0"/>
          </a:p>
          <a:p>
            <a:pPr>
              <a:buFont typeface="Arial" pitchFamily="34" charset="0"/>
              <a:buChar char="•"/>
              <a:defRPr/>
            </a:pPr>
            <a:endParaRPr lang="en-US" dirty="0"/>
          </a:p>
        </p:txBody>
      </p:sp>
      <p:sp>
        <p:nvSpPr>
          <p:cNvPr id="25604" name="TextBox 3"/>
          <p:cNvSpPr txBox="1">
            <a:spLocks noChangeArrowheads="1"/>
          </p:cNvSpPr>
          <p:nvPr/>
        </p:nvSpPr>
        <p:spPr bwMode="auto">
          <a:xfrm>
            <a:off x="381000" y="5181600"/>
            <a:ext cx="83820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400" i="1"/>
              <a:t>Note: The pilot was conducted using standard administration procedures in order to ensure that results were comparable across the state.  When items/tasks are used during instruction, these administration rules do not have to apply and student results may vary; thus, teachers may want to modify the rubrics and even raise expectations.  </a:t>
            </a:r>
            <a:r>
              <a:rPr lang="en-US" sz="1400" b="1" i="1"/>
              <a:t>Rubrics and exemplars should remain focused on high expectations.</a:t>
            </a:r>
          </a:p>
        </p:txBody>
      </p:sp>
      <p:sp>
        <p:nvSpPr>
          <p:cNvPr id="2" name="Slide Number Placeholder 1"/>
          <p:cNvSpPr>
            <a:spLocks noGrp="1"/>
          </p:cNvSpPr>
          <p:nvPr>
            <p:ph type="sldNum" sz="quarter" idx="11"/>
          </p:nvPr>
        </p:nvSpPr>
        <p:spPr/>
        <p:txBody>
          <a:bodyPr/>
          <a:lstStyle/>
          <a:p>
            <a:pPr>
              <a:defRPr/>
            </a:pPr>
            <a:fld id="{36EC3E16-27C6-4B3F-AB43-8DB0350F6845}" type="slidenum">
              <a:rPr lang="en-US" smtClean="0"/>
              <a:pPr>
                <a:defRPr/>
              </a:pPr>
              <a:t>28</a:t>
            </a:fld>
            <a:endParaRPr lang="en-US"/>
          </a:p>
        </p:txBody>
      </p:sp>
    </p:spTree>
    <p:extLst>
      <p:ext uri="{BB962C8B-B14F-4D97-AF65-F5344CB8AC3E}">
        <p14:creationId xmlns:p14="http://schemas.microsoft.com/office/powerpoint/2010/main" val="395888629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685800" y="152400"/>
            <a:ext cx="7543800" cy="762000"/>
          </a:xfrm>
          <a:ln>
            <a:solidFill>
              <a:schemeClr val="tx2"/>
            </a:solidFill>
            <a:miter lim="800000"/>
            <a:headEnd/>
            <a:tailEnd/>
          </a:ln>
        </p:spPr>
        <p:txBody>
          <a:bodyPr/>
          <a:lstStyle/>
          <a:p>
            <a:r>
              <a:rPr lang="en-US" sz="4000" smtClean="0"/>
              <a:t>Exemplar Paper--Excerpt</a:t>
            </a:r>
          </a:p>
        </p:txBody>
      </p:sp>
      <p:sp>
        <p:nvSpPr>
          <p:cNvPr id="4" name="Slide Number Placeholder 3"/>
          <p:cNvSpPr>
            <a:spLocks noGrp="1"/>
          </p:cNvSpPr>
          <p:nvPr>
            <p:ph type="sldNum" sz="quarter" idx="11"/>
          </p:nvPr>
        </p:nvSpPr>
        <p:spPr/>
        <p:txBody>
          <a:bodyPr/>
          <a:lstStyle/>
          <a:p>
            <a:pPr>
              <a:defRPr/>
            </a:pPr>
            <a:fld id="{0C993A79-05A4-44CE-850A-9EA648C86645}" type="slidenum">
              <a:rPr lang="en-US" smtClean="0"/>
              <a:pPr>
                <a:defRPr/>
              </a:pPr>
              <a:t>29</a:t>
            </a:fld>
            <a:endParaRPr lang="en-US"/>
          </a:p>
        </p:txBody>
      </p:sp>
      <p:pic>
        <p:nvPicPr>
          <p:cNvPr id="26628"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a:xfrm>
            <a:off x="1676400" y="1050925"/>
            <a:ext cx="5562600" cy="5795963"/>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672868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8600" y="228601"/>
            <a:ext cx="8686800" cy="761999"/>
          </a:xfrm>
          <a:solidFill>
            <a:schemeClr val="bg2">
              <a:lumMod val="75000"/>
            </a:schemeClr>
          </a:solidFill>
          <a:scene3d>
            <a:camera prst="orthographicFront"/>
            <a:lightRig rig="threePt" dir="t"/>
          </a:scene3d>
          <a:sp3d>
            <a:bevelT w="165100" prst="coolSlant"/>
          </a:sp3d>
        </p:spPr>
        <p:txBody>
          <a:bodyPr/>
          <a:lstStyle/>
          <a:p>
            <a:r>
              <a:rPr lang="en-US" sz="4000" dirty="0" smtClean="0">
                <a:latin typeface="Arial Narrow" pitchFamily="34" charset="0"/>
              </a:rPr>
              <a:t>Expectations and clearing up confusion</a:t>
            </a:r>
            <a:endParaRPr lang="en-US" sz="4000" dirty="0">
              <a:latin typeface="Arial Narrow" pitchFamily="34" charset="0"/>
            </a:endParaRPr>
          </a:p>
        </p:txBody>
      </p:sp>
      <p:sp>
        <p:nvSpPr>
          <p:cNvPr id="3" name="Subtitle 2"/>
          <p:cNvSpPr>
            <a:spLocks noGrp="1"/>
          </p:cNvSpPr>
          <p:nvPr>
            <p:ph type="subTitle" idx="1"/>
          </p:nvPr>
        </p:nvSpPr>
        <p:spPr>
          <a:xfrm>
            <a:off x="152400" y="1219200"/>
            <a:ext cx="8991600" cy="4724400"/>
          </a:xfrm>
        </p:spPr>
        <p:txBody>
          <a:bodyPr/>
          <a:lstStyle/>
          <a:p>
            <a:pPr algn="l">
              <a:buFont typeface="Arial" pitchFamily="34" charset="0"/>
              <a:buChar char="•"/>
            </a:pPr>
            <a:endParaRPr lang="en-US" sz="2600" dirty="0" smtClean="0">
              <a:solidFill>
                <a:schemeClr val="tx1"/>
              </a:solidFill>
              <a:latin typeface="Arial Narrow" pitchFamily="34" charset="0"/>
            </a:endParaRPr>
          </a:p>
          <a:p>
            <a:pPr algn="l">
              <a:buFont typeface="Arial" pitchFamily="34" charset="0"/>
              <a:buChar char="•"/>
            </a:pPr>
            <a:r>
              <a:rPr lang="en-US" sz="2600" dirty="0" smtClean="0">
                <a:solidFill>
                  <a:schemeClr val="tx1"/>
                </a:solidFill>
                <a:latin typeface="Arial Narrow" pitchFamily="34" charset="0"/>
              </a:rPr>
              <a:t> Intent and focus of Unit 3 webinar</a:t>
            </a:r>
          </a:p>
          <a:p>
            <a:pPr algn="l">
              <a:buFont typeface="Arial" pitchFamily="34" charset="0"/>
              <a:buChar char="•"/>
            </a:pPr>
            <a:r>
              <a:rPr lang="en-US" sz="2600" dirty="0" smtClean="0">
                <a:solidFill>
                  <a:schemeClr val="tx1"/>
                </a:solidFill>
                <a:latin typeface="Arial Narrow" pitchFamily="34" charset="0"/>
              </a:rPr>
              <a:t> Framework tasks</a:t>
            </a:r>
          </a:p>
          <a:p>
            <a:pPr algn="l">
              <a:buFont typeface="Arial" pitchFamily="34" charset="0"/>
              <a:buChar char="•"/>
            </a:pPr>
            <a:r>
              <a:rPr lang="en-US" sz="2600" dirty="0" smtClean="0">
                <a:solidFill>
                  <a:schemeClr val="tx1"/>
                </a:solidFill>
                <a:latin typeface="Arial Narrow" pitchFamily="34" charset="0"/>
              </a:rPr>
              <a:t> GPB sessions on Georgiastandards.org</a:t>
            </a:r>
          </a:p>
          <a:p>
            <a:pPr algn="l">
              <a:buFont typeface="Arial" pitchFamily="34" charset="0"/>
              <a:buChar char="•"/>
            </a:pPr>
            <a:r>
              <a:rPr lang="en-US" sz="2600" dirty="0" smtClean="0">
                <a:solidFill>
                  <a:schemeClr val="tx1"/>
                </a:solidFill>
                <a:latin typeface="Arial Narrow" pitchFamily="34" charset="0"/>
              </a:rPr>
              <a:t> Standards for Mathematical Practice </a:t>
            </a:r>
          </a:p>
          <a:p>
            <a:pPr algn="l">
              <a:buFont typeface="Arial" pitchFamily="34" charset="0"/>
              <a:buChar char="•"/>
            </a:pPr>
            <a:r>
              <a:rPr lang="en-US" sz="2600" dirty="0" smtClean="0">
                <a:solidFill>
                  <a:schemeClr val="tx1"/>
                </a:solidFill>
                <a:latin typeface="Arial Narrow" pitchFamily="34" charset="0"/>
              </a:rPr>
              <a:t> Resources </a:t>
            </a:r>
          </a:p>
          <a:p>
            <a:pPr algn="l">
              <a:buFont typeface="Arial" pitchFamily="34" charset="0"/>
              <a:buChar char="•"/>
            </a:pPr>
            <a:r>
              <a:rPr lang="en-US" sz="2600" dirty="0" smtClean="0">
                <a:solidFill>
                  <a:schemeClr val="tx1"/>
                </a:solidFill>
                <a:latin typeface="Arial Narrow" pitchFamily="34" charset="0"/>
                <a:hlinkClick r:id="rId3"/>
              </a:rPr>
              <a:t> http://ccgpsmathematics9-10.wikispaces.com/</a:t>
            </a:r>
            <a:endParaRPr lang="en-US" sz="2600" dirty="0" smtClean="0">
              <a:solidFill>
                <a:schemeClr val="tx1"/>
              </a:solidFill>
              <a:latin typeface="Arial Narrow" pitchFamily="34" charset="0"/>
            </a:endParaRPr>
          </a:p>
          <a:p>
            <a:pPr algn="l">
              <a:buFont typeface="Arial" pitchFamily="34" charset="0"/>
              <a:buChar char="•"/>
            </a:pPr>
            <a:r>
              <a:rPr lang="en-US" sz="2600" dirty="0" smtClean="0">
                <a:solidFill>
                  <a:schemeClr val="tx1"/>
                </a:solidFill>
                <a:latin typeface="Arial Narrow" pitchFamily="34" charset="0"/>
              </a:rPr>
              <a:t> CCGPS is taught and assessed from 2013-2014 and beyond</a:t>
            </a:r>
          </a:p>
          <a:p>
            <a:pPr algn="l">
              <a:buFont typeface="Arial" pitchFamily="34" charset="0"/>
              <a:buChar char="•"/>
            </a:pPr>
            <a:endParaRPr lang="en-US" sz="2600" dirty="0" smtClean="0">
              <a:solidFill>
                <a:schemeClr val="tx1"/>
              </a:solidFill>
              <a:latin typeface="Arial Narrow" pitchFamily="34" charset="0"/>
            </a:endParaRPr>
          </a:p>
          <a:p>
            <a:pPr algn="l"/>
            <a:endParaRPr lang="en-US" sz="2600" dirty="0" smtClean="0">
              <a:solidFill>
                <a:schemeClr val="tx1"/>
              </a:solidFill>
              <a:latin typeface="Arial Narrow" pitchFamily="34" charset="0"/>
            </a:endParaRPr>
          </a:p>
          <a:p>
            <a:pPr algn="l"/>
            <a:endParaRPr lang="en-US" sz="2600" dirty="0" smtClean="0">
              <a:solidFill>
                <a:schemeClr val="tx1"/>
              </a:solidFill>
              <a:latin typeface="Arial Narrow" pitchFamily="34" charset="0"/>
            </a:endParaRPr>
          </a:p>
          <a:p>
            <a:pPr algn="l">
              <a:buFont typeface="Arial" pitchFamily="34" charset="0"/>
              <a:buChar char="•"/>
            </a:pPr>
            <a:endParaRPr lang="en-US" dirty="0">
              <a:solidFill>
                <a:schemeClr val="tx1"/>
              </a:solidFill>
            </a:endParaRPr>
          </a:p>
        </p:txBody>
      </p:sp>
      <p:pic>
        <p:nvPicPr>
          <p:cNvPr id="4" name="Picture 2" descr="C:\Users\Janet Wyche\AppData\Local\Temp\notesCB2CD5\CCGPS_LogoAPPLE2.jpg"/>
          <p:cNvPicPr>
            <a:picLocks noChangeAspect="1" noChangeArrowheads="1"/>
          </p:cNvPicPr>
          <p:nvPr/>
        </p:nvPicPr>
        <p:blipFill>
          <a:blip r:embed="rId4" cstate="print"/>
          <a:srcRect/>
          <a:stretch>
            <a:fillRect/>
          </a:stretch>
        </p:blipFill>
        <p:spPr bwMode="auto">
          <a:xfrm>
            <a:off x="7620000" y="55626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76194" y="1143000"/>
            <a:ext cx="2332699" cy="3442308"/>
          </a:xfrm>
          <a:prstGeom prst="rect">
            <a:avLst/>
          </a:prstGeom>
          <a:scene3d>
            <a:camera prst="orthographicFront"/>
            <a:lightRig rig="threePt" dir="t"/>
          </a:scene3d>
          <a:sp3d>
            <a:bevelT w="165100" prst="coolSlant"/>
          </a:sp3d>
        </p:spPr>
      </p:pic>
    </p:spTree>
    <p:extLst>
      <p:ext uri="{BB962C8B-B14F-4D97-AF65-F5344CB8AC3E}">
        <p14:creationId xmlns:p14="http://schemas.microsoft.com/office/powerpoint/2010/main" val="205495008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ctrTitle"/>
          </p:nvPr>
        </p:nvSpPr>
        <p:spPr>
          <a:xfrm>
            <a:off x="685800" y="1676400"/>
            <a:ext cx="7772400" cy="1924050"/>
          </a:xfrm>
          <a:ln>
            <a:solidFill>
              <a:schemeClr val="tx1"/>
            </a:solidFill>
            <a:miter lim="800000"/>
            <a:headEnd/>
            <a:tailEnd/>
          </a:ln>
        </p:spPr>
        <p:txBody>
          <a:bodyPr/>
          <a:lstStyle/>
          <a:p>
            <a:r>
              <a:rPr lang="en-US" smtClean="0"/>
              <a:t>Formative Item Bank</a:t>
            </a:r>
            <a:br>
              <a:rPr lang="en-US" smtClean="0"/>
            </a:br>
            <a:r>
              <a:rPr lang="en-US" smtClean="0"/>
              <a:t>Pilot I Item Examples and Results </a:t>
            </a:r>
          </a:p>
        </p:txBody>
      </p:sp>
      <p:sp>
        <p:nvSpPr>
          <p:cNvPr id="6" name="Subtitle 5"/>
          <p:cNvSpPr>
            <a:spLocks noGrp="1"/>
          </p:cNvSpPr>
          <p:nvPr>
            <p:ph type="subTitle" idx="1"/>
          </p:nvPr>
        </p:nvSpPr>
        <p:spPr/>
        <p:txBody>
          <a:bodyPr/>
          <a:lstStyle/>
          <a:p>
            <a:pPr>
              <a:defRPr/>
            </a:pPr>
            <a:r>
              <a:rPr lang="en-US" dirty="0" smtClean="0"/>
              <a:t>Mathematics</a:t>
            </a:r>
            <a:endParaRPr lang="en-US" dirty="0"/>
          </a:p>
        </p:txBody>
      </p:sp>
      <p:sp>
        <p:nvSpPr>
          <p:cNvPr id="4" name="Slide Number Placeholder 3"/>
          <p:cNvSpPr>
            <a:spLocks noGrp="1"/>
          </p:cNvSpPr>
          <p:nvPr>
            <p:ph type="sldNum" sz="quarter" idx="11"/>
          </p:nvPr>
        </p:nvSpPr>
        <p:spPr/>
        <p:txBody>
          <a:bodyPr/>
          <a:lstStyle/>
          <a:p>
            <a:pPr>
              <a:defRPr/>
            </a:pPr>
            <a:fld id="{6CE68C71-2018-48FA-B968-42492BA1B3FA}" type="slidenum">
              <a:rPr lang="en-US" smtClean="0"/>
              <a:pPr>
                <a:defRPr/>
              </a:pPr>
              <a:t>30</a:t>
            </a:fld>
            <a:endParaRPr lang="en-US" dirty="0"/>
          </a:p>
        </p:txBody>
      </p:sp>
    </p:spTree>
    <p:extLst>
      <p:ext uri="{BB962C8B-B14F-4D97-AF65-F5344CB8AC3E}">
        <p14:creationId xmlns:p14="http://schemas.microsoft.com/office/powerpoint/2010/main" val="160327623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ln>
            <a:solidFill>
              <a:schemeClr val="tx1"/>
            </a:solidFill>
            <a:miter lim="800000"/>
            <a:headEnd/>
            <a:tailEnd/>
          </a:ln>
        </p:spPr>
        <p:txBody>
          <a:bodyPr/>
          <a:lstStyle/>
          <a:p>
            <a:r>
              <a:rPr lang="en-US" smtClean="0"/>
              <a:t>Grade 6 Mathematics Item</a:t>
            </a:r>
          </a:p>
        </p:txBody>
      </p:sp>
      <p:pic>
        <p:nvPicPr>
          <p:cNvPr id="28675" name="Picture 2"/>
          <p:cNvPicPr>
            <a:picLocks noGrp="1" noChangeAspect="1" noChangeArrowheads="1"/>
          </p:cNvPicPr>
          <p:nvPr>
            <p:ph sz="half" idx="1"/>
          </p:nvPr>
        </p:nvPicPr>
        <p:blipFill>
          <a:blip r:embed="rId3" cstate="print">
            <a:extLst>
              <a:ext uri="{28A0092B-C50C-407E-A947-70E740481C1C}">
                <a14:useLocalDpi xmlns:a14="http://schemas.microsoft.com/office/drawing/2010/main" val="0"/>
              </a:ext>
            </a:extLst>
          </a:blip>
          <a:srcRect/>
          <a:stretch>
            <a:fillRect/>
          </a:stretch>
        </p:blipFill>
        <p:spPr>
          <a:xfrm>
            <a:off x="228600" y="1524000"/>
            <a:ext cx="4464050" cy="4497388"/>
          </a:xfrm>
        </p:spPr>
      </p:pic>
      <p:pic>
        <p:nvPicPr>
          <p:cNvPr id="28676" name="Picture 3"/>
          <p:cNvPicPr>
            <a:picLocks noGrp="1" noChangeAspect="1" noChangeArrowheads="1"/>
          </p:cNvPicPr>
          <p:nvPr>
            <p:ph sz="half" idx="2"/>
          </p:nvPr>
        </p:nvPicPr>
        <p:blipFill>
          <a:blip r:embed="rId4" cstate="print">
            <a:extLst>
              <a:ext uri="{28A0092B-C50C-407E-A947-70E740481C1C}">
                <a14:useLocalDpi xmlns:a14="http://schemas.microsoft.com/office/drawing/2010/main" val="0"/>
              </a:ext>
            </a:extLst>
          </a:blip>
          <a:srcRect/>
          <a:stretch>
            <a:fillRect/>
          </a:stretch>
        </p:blipFill>
        <p:spPr>
          <a:xfrm>
            <a:off x="4800600" y="1524000"/>
            <a:ext cx="4038600" cy="4522788"/>
          </a:xfrm>
        </p:spPr>
      </p:pic>
      <p:sp>
        <p:nvSpPr>
          <p:cNvPr id="28677" name="Slide Number Placeholder 2"/>
          <p:cNvSpPr>
            <a:spLocks noGrp="1"/>
          </p:cNvSpPr>
          <p:nvPr>
            <p:ph type="sldNum" sz="quarter" idx="11"/>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737D6E1-56D3-462A-B058-18D493B4B89C}" type="slidenum">
              <a:rPr lang="en-US" smtClean="0">
                <a:solidFill>
                  <a:srgbClr val="000000"/>
                </a:solidFill>
              </a:rPr>
              <a:pPr fontAlgn="base">
                <a:spcBef>
                  <a:spcPct val="0"/>
                </a:spcBef>
                <a:spcAft>
                  <a:spcPct val="0"/>
                </a:spcAft>
                <a:defRPr/>
              </a:pPr>
              <a:t>31</a:t>
            </a:fld>
            <a:endParaRPr lang="en-US" smtClean="0">
              <a:solidFill>
                <a:srgbClr val="000000"/>
              </a:solidFill>
            </a:endParaRPr>
          </a:p>
        </p:txBody>
      </p:sp>
      <p:sp>
        <p:nvSpPr>
          <p:cNvPr id="28678" name="TextBox 1"/>
          <p:cNvSpPr txBox="1">
            <a:spLocks noChangeArrowheads="1"/>
          </p:cNvSpPr>
          <p:nvPr/>
        </p:nvSpPr>
        <p:spPr bwMode="auto">
          <a:xfrm>
            <a:off x="5867400" y="6369050"/>
            <a:ext cx="2492375" cy="369888"/>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t>Item from FIB Phase I </a:t>
            </a:r>
          </a:p>
        </p:txBody>
      </p:sp>
    </p:spTree>
    <p:extLst>
      <p:ext uri="{BB962C8B-B14F-4D97-AF65-F5344CB8AC3E}">
        <p14:creationId xmlns:p14="http://schemas.microsoft.com/office/powerpoint/2010/main" val="83480727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ln>
            <a:solidFill>
              <a:schemeClr val="tx1"/>
            </a:solidFill>
            <a:miter lim="800000"/>
            <a:headEnd/>
            <a:tailEnd/>
          </a:ln>
        </p:spPr>
        <p:txBody>
          <a:bodyPr/>
          <a:lstStyle/>
          <a:p>
            <a:r>
              <a:rPr lang="en-US" sz="3600" smtClean="0"/>
              <a:t>Grade 6 Mathematics</a:t>
            </a:r>
            <a:br>
              <a:rPr lang="en-US" sz="3600" smtClean="0"/>
            </a:br>
            <a:r>
              <a:rPr lang="en-US" sz="3600" smtClean="0"/>
              <a:t>Exemplar and Sample Student Response</a:t>
            </a:r>
          </a:p>
        </p:txBody>
      </p:sp>
      <p:pic>
        <p:nvPicPr>
          <p:cNvPr id="29699" name="Picture 6"/>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381000" y="1524000"/>
            <a:ext cx="4305300" cy="4262438"/>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700" name="Picture 3"/>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4949825" y="1600200"/>
            <a:ext cx="3435350" cy="4525963"/>
          </a:xfrm>
        </p:spPr>
      </p:pic>
      <p:sp>
        <p:nvSpPr>
          <p:cNvPr id="29701" name="Slide Number Placeholder 2"/>
          <p:cNvSpPr>
            <a:spLocks noGrp="1"/>
          </p:cNvSpPr>
          <p:nvPr>
            <p:ph type="sldNum" sz="quarter" idx="11"/>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6A2567D-B1D9-407C-91E2-4223C768AF15}" type="slidenum">
              <a:rPr lang="en-US" smtClean="0">
                <a:solidFill>
                  <a:srgbClr val="000000"/>
                </a:solidFill>
              </a:rPr>
              <a:pPr fontAlgn="base">
                <a:spcBef>
                  <a:spcPct val="0"/>
                </a:spcBef>
                <a:spcAft>
                  <a:spcPct val="0"/>
                </a:spcAft>
                <a:defRPr/>
              </a:pPr>
              <a:t>32</a:t>
            </a:fld>
            <a:endParaRPr lang="en-US" smtClean="0">
              <a:solidFill>
                <a:srgbClr val="000000"/>
              </a:solidFill>
            </a:endParaRPr>
          </a:p>
        </p:txBody>
      </p:sp>
      <p:pic>
        <p:nvPicPr>
          <p:cNvPr id="29702"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81200" y="5575300"/>
            <a:ext cx="2566988"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7026039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ln>
            <a:solidFill>
              <a:schemeClr val="tx1"/>
            </a:solidFill>
            <a:miter lim="800000"/>
            <a:headEnd/>
            <a:tailEnd/>
          </a:ln>
        </p:spPr>
        <p:txBody>
          <a:bodyPr/>
          <a:lstStyle/>
          <a:p>
            <a:r>
              <a:rPr lang="en-US" smtClean="0"/>
              <a:t>Grade 6 Mathematics Sample Student Responses</a:t>
            </a:r>
          </a:p>
        </p:txBody>
      </p:sp>
      <p:pic>
        <p:nvPicPr>
          <p:cNvPr id="30723" name="Picture 2"/>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762000" y="1600200"/>
            <a:ext cx="3429000" cy="4525963"/>
          </a:xfrm>
        </p:spPr>
      </p:pic>
      <p:pic>
        <p:nvPicPr>
          <p:cNvPr id="30724" name="Picture 3"/>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984750" y="1600200"/>
            <a:ext cx="3365500" cy="4525963"/>
          </a:xfrm>
        </p:spPr>
      </p:pic>
      <p:sp>
        <p:nvSpPr>
          <p:cNvPr id="2" name="Slide Number Placeholder 4"/>
          <p:cNvSpPr>
            <a:spLocks noGrp="1"/>
          </p:cNvSpPr>
          <p:nvPr>
            <p:ph type="sldNum" sz="quarter" idx="11"/>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85509AE-E97F-44DA-9FA9-142770F23353}" type="slidenum">
              <a:rPr lang="en-US" smtClean="0">
                <a:solidFill>
                  <a:srgbClr val="000000"/>
                </a:solidFill>
              </a:rPr>
              <a:pPr fontAlgn="base">
                <a:spcBef>
                  <a:spcPct val="0"/>
                </a:spcBef>
                <a:spcAft>
                  <a:spcPct val="0"/>
                </a:spcAft>
                <a:defRPr/>
              </a:pPr>
              <a:t>33</a:t>
            </a:fld>
            <a:endParaRPr lang="en-US" smtClean="0">
              <a:solidFill>
                <a:srgbClr val="000000"/>
              </a:solidFill>
            </a:endParaRPr>
          </a:p>
        </p:txBody>
      </p:sp>
      <p:pic>
        <p:nvPicPr>
          <p:cNvPr id="30726"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15000" y="6311900"/>
            <a:ext cx="2566988"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4707886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457200" y="152400"/>
            <a:ext cx="8153400" cy="990600"/>
          </a:xfrm>
          <a:ln>
            <a:solidFill>
              <a:schemeClr val="tx1"/>
            </a:solidFill>
            <a:miter lim="800000"/>
            <a:headEnd/>
            <a:tailEnd/>
          </a:ln>
        </p:spPr>
        <p:txBody>
          <a:bodyPr/>
          <a:lstStyle/>
          <a:p>
            <a:r>
              <a:rPr lang="en-US" smtClean="0"/>
              <a:t/>
            </a:r>
            <a:br>
              <a:rPr lang="en-US" smtClean="0"/>
            </a:br>
            <a:r>
              <a:rPr lang="en-US" smtClean="0"/>
              <a:t>Grade 6 Mathematics Item</a:t>
            </a:r>
            <a:r>
              <a:rPr lang="en-US" sz="4000" smtClean="0"/>
              <a:t/>
            </a:r>
            <a:br>
              <a:rPr lang="en-US" sz="4000" smtClean="0"/>
            </a:br>
            <a:r>
              <a:rPr lang="en-US" sz="3200" smtClean="0"/>
              <a:t>Performance Data</a:t>
            </a:r>
          </a:p>
        </p:txBody>
      </p:sp>
      <p:sp>
        <p:nvSpPr>
          <p:cNvPr id="31747" name="Content Placeholder 4"/>
          <p:cNvSpPr>
            <a:spLocks noGrp="1"/>
          </p:cNvSpPr>
          <p:nvPr>
            <p:ph idx="1"/>
          </p:nvPr>
        </p:nvSpPr>
        <p:spPr>
          <a:xfrm>
            <a:off x="1143000" y="1447800"/>
            <a:ext cx="7162800" cy="3001963"/>
          </a:xfrm>
        </p:spPr>
        <p:txBody>
          <a:bodyPr/>
          <a:lstStyle/>
          <a:p>
            <a:r>
              <a:rPr lang="en-US" smtClean="0"/>
              <a:t>Item Type:  Extended Response</a:t>
            </a:r>
          </a:p>
          <a:p>
            <a:r>
              <a:rPr lang="en-US" smtClean="0"/>
              <a:t>DOK:  3</a:t>
            </a:r>
          </a:p>
          <a:p>
            <a:r>
              <a:rPr lang="en-US" smtClean="0"/>
              <a:t>Number of Students in Pilot: 87</a:t>
            </a:r>
          </a:p>
          <a:p>
            <a:r>
              <a:rPr lang="en-US" smtClean="0"/>
              <a:t>Response Data</a:t>
            </a:r>
          </a:p>
          <a:p>
            <a:pPr lvl="1"/>
            <a:r>
              <a:rPr lang="en-US" smtClean="0"/>
              <a:t>4’s:  0 for 0%</a:t>
            </a:r>
          </a:p>
          <a:p>
            <a:pPr lvl="1"/>
            <a:r>
              <a:rPr lang="en-US" smtClean="0"/>
              <a:t>3’s:  5 for 5.75%</a:t>
            </a:r>
          </a:p>
          <a:p>
            <a:pPr lvl="1"/>
            <a:r>
              <a:rPr lang="en-US" smtClean="0"/>
              <a:t>2’s:  34 for 39.08%</a:t>
            </a:r>
          </a:p>
          <a:p>
            <a:pPr lvl="1"/>
            <a:r>
              <a:rPr lang="en-US" smtClean="0"/>
              <a:t>1’s:  39 for 44.83%</a:t>
            </a:r>
          </a:p>
          <a:p>
            <a:pPr lvl="1"/>
            <a:r>
              <a:rPr lang="en-US" smtClean="0"/>
              <a:t>0’s:  9 for 10.34%</a:t>
            </a:r>
          </a:p>
        </p:txBody>
      </p:sp>
      <p:sp>
        <p:nvSpPr>
          <p:cNvPr id="31748" name="Slide Number Placeholder 2"/>
          <p:cNvSpPr>
            <a:spLocks noGrp="1"/>
          </p:cNvSpPr>
          <p:nvPr>
            <p:ph type="sldNum" sz="quarter" idx="11"/>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095F9E7-D3C9-4057-8A24-15A3010043D5}" type="slidenum">
              <a:rPr lang="en-US" smtClean="0">
                <a:solidFill>
                  <a:srgbClr val="000000"/>
                </a:solidFill>
              </a:rPr>
              <a:pPr fontAlgn="base">
                <a:spcBef>
                  <a:spcPct val="0"/>
                </a:spcBef>
                <a:spcAft>
                  <a:spcPct val="0"/>
                </a:spcAft>
                <a:defRPr/>
              </a:pPr>
              <a:t>34</a:t>
            </a:fld>
            <a:endParaRPr lang="en-US" smtClean="0">
              <a:solidFill>
                <a:srgbClr val="000000"/>
              </a:solidFill>
            </a:endParaRPr>
          </a:p>
        </p:txBody>
      </p:sp>
    </p:spTree>
    <p:extLst>
      <p:ext uri="{BB962C8B-B14F-4D97-AF65-F5344CB8AC3E}">
        <p14:creationId xmlns:p14="http://schemas.microsoft.com/office/powerpoint/2010/main" val="225512826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3"/>
          <p:cNvSpPr>
            <a:spLocks noGrp="1"/>
          </p:cNvSpPr>
          <p:nvPr>
            <p:ph type="title"/>
          </p:nvPr>
        </p:nvSpPr>
        <p:spPr>
          <a:ln>
            <a:solidFill>
              <a:schemeClr val="tx1"/>
            </a:solidFill>
            <a:miter lim="800000"/>
            <a:headEnd/>
            <a:tailEnd/>
          </a:ln>
        </p:spPr>
        <p:txBody>
          <a:bodyPr/>
          <a:lstStyle/>
          <a:p>
            <a:r>
              <a:rPr lang="en-US" smtClean="0"/>
              <a:t>Grade 3 Mathematics Item</a:t>
            </a:r>
          </a:p>
        </p:txBody>
      </p:sp>
      <p:pic>
        <p:nvPicPr>
          <p:cNvPr id="32771" name="Picture 3"/>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rcRect/>
          <a:stretch>
            <a:fillRect/>
          </a:stretch>
        </p:blipFill>
        <p:spPr>
          <a:xfrm>
            <a:off x="0" y="1600200"/>
            <a:ext cx="4560888" cy="2967038"/>
          </a:xfrm>
        </p:spPr>
      </p:pic>
      <p:pic>
        <p:nvPicPr>
          <p:cNvPr id="32772" name="Picture 4"/>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rcRect/>
          <a:stretch>
            <a:fillRect/>
          </a:stretch>
        </p:blipFill>
        <p:spPr>
          <a:xfrm>
            <a:off x="4648200" y="1524000"/>
            <a:ext cx="4438650" cy="4291013"/>
          </a:xfrm>
        </p:spPr>
      </p:pic>
      <p:sp>
        <p:nvSpPr>
          <p:cNvPr id="2" name="Slide Number Placeholder 2"/>
          <p:cNvSpPr>
            <a:spLocks noGrp="1"/>
          </p:cNvSpPr>
          <p:nvPr>
            <p:ph type="sldNum" sz="quarter" idx="11"/>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C43A302-63BB-4B09-A4A2-5CA2EA8080F4}" type="slidenum">
              <a:rPr lang="en-US" smtClean="0">
                <a:solidFill>
                  <a:srgbClr val="000000"/>
                </a:solidFill>
              </a:rPr>
              <a:pPr fontAlgn="base">
                <a:spcBef>
                  <a:spcPct val="0"/>
                </a:spcBef>
                <a:spcAft>
                  <a:spcPct val="0"/>
                </a:spcAft>
                <a:defRPr/>
              </a:pPr>
              <a:t>35</a:t>
            </a:fld>
            <a:endParaRPr lang="en-US" smtClean="0">
              <a:solidFill>
                <a:srgbClr val="000000"/>
              </a:solidFill>
            </a:endParaRPr>
          </a:p>
        </p:txBody>
      </p:sp>
      <p:pic>
        <p:nvPicPr>
          <p:cNvPr id="32774"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1200" y="6364288"/>
            <a:ext cx="2566988" cy="493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1196582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228600" y="152400"/>
            <a:ext cx="8382000" cy="1295400"/>
          </a:xfrm>
          <a:ln>
            <a:solidFill>
              <a:schemeClr val="tx1"/>
            </a:solidFill>
            <a:miter lim="800000"/>
            <a:headEnd/>
            <a:tailEnd/>
          </a:ln>
        </p:spPr>
        <p:txBody>
          <a:bodyPr/>
          <a:lstStyle/>
          <a:p>
            <a:r>
              <a:rPr lang="en-US" smtClean="0"/>
              <a:t>Grade 3  Mathematics Item</a:t>
            </a:r>
            <a:br>
              <a:rPr lang="en-US" smtClean="0"/>
            </a:br>
            <a:r>
              <a:rPr lang="en-US" sz="4000" smtClean="0"/>
              <a:t> </a:t>
            </a:r>
            <a:r>
              <a:rPr lang="en-US" sz="3600" smtClean="0"/>
              <a:t>Performance Data </a:t>
            </a:r>
            <a:endParaRPr lang="en-US" smtClean="0"/>
          </a:p>
        </p:txBody>
      </p:sp>
      <p:sp>
        <p:nvSpPr>
          <p:cNvPr id="33795" name="Content Placeholder 4"/>
          <p:cNvSpPr>
            <a:spLocks noGrp="1"/>
          </p:cNvSpPr>
          <p:nvPr>
            <p:ph idx="1"/>
          </p:nvPr>
        </p:nvSpPr>
        <p:spPr>
          <a:xfrm>
            <a:off x="1143000" y="1524000"/>
            <a:ext cx="7162800" cy="2925763"/>
          </a:xfrm>
        </p:spPr>
        <p:txBody>
          <a:bodyPr/>
          <a:lstStyle/>
          <a:p>
            <a:r>
              <a:rPr lang="en-US" smtClean="0"/>
              <a:t>Item Type:  Scaffolded </a:t>
            </a:r>
          </a:p>
          <a:p>
            <a:r>
              <a:rPr lang="en-US" smtClean="0"/>
              <a:t>DOK:  3</a:t>
            </a:r>
          </a:p>
          <a:p>
            <a:r>
              <a:rPr lang="en-US" smtClean="0"/>
              <a:t>Number of Students in Pilot: 44</a:t>
            </a:r>
          </a:p>
          <a:p>
            <a:r>
              <a:rPr lang="en-US" smtClean="0"/>
              <a:t>Response Data</a:t>
            </a:r>
          </a:p>
          <a:p>
            <a:pPr lvl="1"/>
            <a:r>
              <a:rPr lang="en-US" smtClean="0"/>
              <a:t>4’s:  5 for 11.36%</a:t>
            </a:r>
          </a:p>
          <a:p>
            <a:pPr lvl="1"/>
            <a:r>
              <a:rPr lang="en-US" smtClean="0"/>
              <a:t>3’s:  3 for 6.82%</a:t>
            </a:r>
          </a:p>
          <a:p>
            <a:pPr lvl="1"/>
            <a:r>
              <a:rPr lang="en-US" smtClean="0"/>
              <a:t>2’s:  18 for 40.19%</a:t>
            </a:r>
          </a:p>
          <a:p>
            <a:pPr lvl="1"/>
            <a:r>
              <a:rPr lang="en-US" smtClean="0"/>
              <a:t>1’s:  15 for 34.09%</a:t>
            </a:r>
          </a:p>
          <a:p>
            <a:pPr lvl="1"/>
            <a:r>
              <a:rPr lang="en-US" smtClean="0"/>
              <a:t>0’s:  3 for 6.82%</a:t>
            </a:r>
          </a:p>
        </p:txBody>
      </p:sp>
      <p:sp>
        <p:nvSpPr>
          <p:cNvPr id="33796" name="Slide Number Placeholder 2"/>
          <p:cNvSpPr>
            <a:spLocks noGrp="1"/>
          </p:cNvSpPr>
          <p:nvPr>
            <p:ph type="sldNum" sz="quarter" idx="11"/>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4CD2DAD-CDF6-469F-8749-51B3A5990BBE}" type="slidenum">
              <a:rPr lang="en-US" smtClean="0">
                <a:solidFill>
                  <a:srgbClr val="000000"/>
                </a:solidFill>
              </a:rPr>
              <a:pPr fontAlgn="base">
                <a:spcBef>
                  <a:spcPct val="0"/>
                </a:spcBef>
                <a:spcAft>
                  <a:spcPct val="0"/>
                </a:spcAft>
                <a:defRPr/>
              </a:pPr>
              <a:t>36</a:t>
            </a:fld>
            <a:endParaRPr lang="en-US" smtClean="0">
              <a:solidFill>
                <a:srgbClr val="000000"/>
              </a:solidFill>
            </a:endParaRPr>
          </a:p>
        </p:txBody>
      </p:sp>
    </p:spTree>
    <p:extLst>
      <p:ext uri="{BB962C8B-B14F-4D97-AF65-F5344CB8AC3E}">
        <p14:creationId xmlns:p14="http://schemas.microsoft.com/office/powerpoint/2010/main" val="142219220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a:xfrm>
            <a:off x="457200" y="274638"/>
            <a:ext cx="8229600" cy="792162"/>
          </a:xfrm>
          <a:ln>
            <a:solidFill>
              <a:schemeClr val="tx1"/>
            </a:solidFill>
            <a:miter lim="800000"/>
            <a:headEnd/>
            <a:tailEnd/>
          </a:ln>
        </p:spPr>
        <p:txBody>
          <a:bodyPr/>
          <a:lstStyle/>
          <a:p>
            <a:r>
              <a:rPr lang="en-US" sz="3200" smtClean="0"/>
              <a:t>Overall Mathematics Pilot I (Spring 2012) Summary Data</a:t>
            </a:r>
          </a:p>
        </p:txBody>
      </p:sp>
      <p:sp>
        <p:nvSpPr>
          <p:cNvPr id="34819" name="Slide Number Placeholder 3"/>
          <p:cNvSpPr>
            <a:spLocks noGrp="1"/>
          </p:cNvSpPr>
          <p:nvPr>
            <p:ph type="sldNum" sz="quarter" idx="11"/>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47BA012-5FA2-4B4E-96B1-E0888AABB019}" type="slidenum">
              <a:rPr lang="en-US" smtClean="0">
                <a:solidFill>
                  <a:srgbClr val="000000"/>
                </a:solidFill>
              </a:rPr>
              <a:pPr fontAlgn="base">
                <a:spcBef>
                  <a:spcPct val="0"/>
                </a:spcBef>
                <a:spcAft>
                  <a:spcPct val="0"/>
                </a:spcAft>
                <a:defRPr/>
              </a:pPr>
              <a:t>37</a:t>
            </a:fld>
            <a:endParaRPr lang="en-US" smtClean="0">
              <a:solidFill>
                <a:srgbClr val="000000"/>
              </a:solidFill>
            </a:endParaRPr>
          </a:p>
        </p:txBody>
      </p:sp>
      <p:graphicFrame>
        <p:nvGraphicFramePr>
          <p:cNvPr id="3" name="Table 2"/>
          <p:cNvGraphicFramePr>
            <a:graphicFrameLocks noGrp="1"/>
          </p:cNvGraphicFramePr>
          <p:nvPr/>
        </p:nvGraphicFramePr>
        <p:xfrm>
          <a:off x="1066800" y="1143000"/>
          <a:ext cx="6858000" cy="4929185"/>
        </p:xfrm>
        <a:graphic>
          <a:graphicData uri="http://schemas.openxmlformats.org/drawingml/2006/table">
            <a:tbl>
              <a:tblPr/>
              <a:tblGrid>
                <a:gridCol w="1143000"/>
                <a:gridCol w="914400"/>
                <a:gridCol w="914400"/>
                <a:gridCol w="914400"/>
                <a:gridCol w="914400"/>
                <a:gridCol w="914400"/>
                <a:gridCol w="1143000"/>
              </a:tblGrid>
              <a:tr h="666492">
                <a:tc>
                  <a:txBody>
                    <a:bodyPr/>
                    <a:lstStyle/>
                    <a:p>
                      <a:pPr algn="ctr" fontAlgn="b"/>
                      <a:r>
                        <a:rPr lang="en-US" sz="1400" b="1" i="0" u="none" strike="noStrike" dirty="0">
                          <a:solidFill>
                            <a:srgbClr val="000000"/>
                          </a:solidFill>
                          <a:effectLst/>
                          <a:latin typeface="Calibri"/>
                        </a:rPr>
                        <a:t>Grade</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gridSpan="5">
                  <a:txBody>
                    <a:bodyPr/>
                    <a:lstStyle/>
                    <a:p>
                      <a:pPr algn="ctr" fontAlgn="b"/>
                      <a:r>
                        <a:rPr lang="en-US" sz="1400" b="1" i="0" u="none" strike="noStrike" dirty="0">
                          <a:solidFill>
                            <a:srgbClr val="000000"/>
                          </a:solidFill>
                          <a:effectLst/>
                          <a:latin typeface="Calibri"/>
                        </a:rPr>
                        <a:t>Number of students and percent falling into each score point</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b"/>
                      <a:r>
                        <a:rPr lang="en-US" sz="1400" b="1" i="0" u="none" strike="noStrike" dirty="0">
                          <a:solidFill>
                            <a:srgbClr val="000000"/>
                          </a:solidFill>
                          <a:effectLst/>
                          <a:latin typeface="Calibri"/>
                        </a:rPr>
                        <a:t>Total student N/ %</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r>
              <a:tr h="251497">
                <a:tc>
                  <a:txBody>
                    <a:bodyPr/>
                    <a:lstStyle/>
                    <a:p>
                      <a:pPr algn="l" fontAlgn="b"/>
                      <a:r>
                        <a:rPr lang="en-US" sz="1100" b="0" i="0" u="none" strike="noStrike">
                          <a:solidFill>
                            <a:srgbClr val="000000"/>
                          </a:solidFill>
                          <a:effectLst/>
                          <a:latin typeface="Calibri"/>
                        </a:rPr>
                        <a:t> </a:t>
                      </a:r>
                    </a:p>
                  </a:txBody>
                  <a:tcPr marL="7620" marR="7620" marT="76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1600" b="1" i="0" u="none" strike="noStrike" dirty="0">
                          <a:solidFill>
                            <a:srgbClr val="000000"/>
                          </a:solidFill>
                          <a:effectLst/>
                          <a:latin typeface="Calibri"/>
                        </a:rPr>
                        <a:t>0</a:t>
                      </a:r>
                    </a:p>
                  </a:txBody>
                  <a:tcPr marL="7620" marR="7620" marT="76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1" i="0" u="none" strike="noStrike" dirty="0">
                          <a:solidFill>
                            <a:srgbClr val="000000"/>
                          </a:solidFill>
                          <a:effectLst/>
                          <a:latin typeface="Calibri"/>
                        </a:rPr>
                        <a:t>1</a:t>
                      </a:r>
                    </a:p>
                  </a:txBody>
                  <a:tcPr marL="7620" marR="7620" marT="76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1" i="0" u="none" strike="noStrike" dirty="0">
                          <a:solidFill>
                            <a:srgbClr val="000000"/>
                          </a:solidFill>
                          <a:effectLst/>
                          <a:latin typeface="Calibri"/>
                        </a:rPr>
                        <a:t>2</a:t>
                      </a:r>
                    </a:p>
                  </a:txBody>
                  <a:tcPr marL="7620" marR="7620" marT="76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1" i="0" u="none" strike="noStrike" dirty="0">
                          <a:solidFill>
                            <a:srgbClr val="000000"/>
                          </a:solidFill>
                          <a:effectLst/>
                          <a:latin typeface="Calibri"/>
                        </a:rPr>
                        <a:t>3</a:t>
                      </a:r>
                    </a:p>
                  </a:txBody>
                  <a:tcPr marL="7620" marR="7620" marT="76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1" i="0" u="none" strike="noStrike" dirty="0">
                          <a:solidFill>
                            <a:srgbClr val="000000"/>
                          </a:solidFill>
                          <a:effectLst/>
                          <a:latin typeface="Calibri"/>
                        </a:rPr>
                        <a:t>4</a:t>
                      </a:r>
                    </a:p>
                  </a:txBody>
                  <a:tcPr marL="7620" marR="7620" marT="76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a:rPr>
                        <a:t> </a:t>
                      </a:r>
                    </a:p>
                  </a:txBody>
                  <a:tcPr marL="7620" marR="7620" marT="76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r>
              <a:tr h="251497">
                <a:tc>
                  <a:txBody>
                    <a:bodyPr/>
                    <a:lstStyle/>
                    <a:p>
                      <a:pPr algn="ctr" fontAlgn="b"/>
                      <a:r>
                        <a:rPr lang="en-US" sz="1600" b="1" i="0" u="none" strike="noStrike" dirty="0">
                          <a:solidFill>
                            <a:srgbClr val="000000"/>
                          </a:solidFill>
                          <a:effectLst/>
                          <a:latin typeface="Calibri"/>
                        </a:rPr>
                        <a:t>3</a:t>
                      </a:r>
                    </a:p>
                  </a:txBody>
                  <a:tcPr marL="7620" marR="7620" marT="76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a:rPr>
                        <a:t>771</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667</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373</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81</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36</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1928</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1497">
                <a:tc>
                  <a:txBody>
                    <a:bodyPr/>
                    <a:lstStyle/>
                    <a:p>
                      <a:pPr algn="ctr" fontAlgn="b"/>
                      <a:r>
                        <a:rPr lang="en-US" sz="1600" b="1" i="0" u="none" strike="noStrike" dirty="0">
                          <a:solidFill>
                            <a:srgbClr val="000000"/>
                          </a:solidFill>
                          <a:effectLst/>
                          <a:latin typeface="Calibri"/>
                        </a:rPr>
                        <a:t> </a:t>
                      </a:r>
                    </a:p>
                  </a:txBody>
                  <a:tcPr marL="7620" marR="7620" marT="76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dirty="0">
                          <a:solidFill>
                            <a:srgbClr val="000000"/>
                          </a:solidFill>
                          <a:effectLst/>
                          <a:latin typeface="Calibri"/>
                        </a:rPr>
                        <a:t>40.00%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ctr" fontAlgn="b"/>
                      <a:r>
                        <a:rPr lang="en-US" sz="1400" b="1" i="0" u="none" strike="noStrike" dirty="0">
                          <a:solidFill>
                            <a:srgbClr val="000000"/>
                          </a:solidFill>
                          <a:effectLst/>
                          <a:latin typeface="Calibri"/>
                        </a:rPr>
                        <a:t>34.60%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ctr" fontAlgn="b"/>
                      <a:r>
                        <a:rPr lang="en-US" sz="1400" b="1" i="0" u="none" strike="noStrike" dirty="0">
                          <a:solidFill>
                            <a:srgbClr val="000000"/>
                          </a:solidFill>
                          <a:effectLst/>
                          <a:latin typeface="Calibri"/>
                        </a:rPr>
                        <a:t>19.30%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400" b="1" i="0" u="none" strike="noStrike" dirty="0">
                          <a:solidFill>
                            <a:srgbClr val="000000"/>
                          </a:solidFill>
                          <a:effectLst/>
                          <a:latin typeface="Calibri"/>
                        </a:rPr>
                        <a:t>4.20%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9E739"/>
                    </a:solidFill>
                  </a:tcPr>
                </a:tc>
                <a:tc>
                  <a:txBody>
                    <a:bodyPr/>
                    <a:lstStyle/>
                    <a:p>
                      <a:pPr algn="ctr" fontAlgn="b"/>
                      <a:r>
                        <a:rPr lang="en-US" sz="1400" b="1" i="0" u="none" strike="noStrike" dirty="0">
                          <a:solidFill>
                            <a:srgbClr val="000000"/>
                          </a:solidFill>
                          <a:effectLst/>
                          <a:latin typeface="Calibri"/>
                        </a:rPr>
                        <a:t>1.90%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9E739"/>
                    </a:solidFill>
                  </a:tcPr>
                </a:tc>
                <a:tc>
                  <a:txBody>
                    <a:bodyPr/>
                    <a:lstStyle/>
                    <a:p>
                      <a:pPr algn="ctr" fontAlgn="b"/>
                      <a:r>
                        <a:rPr lang="en-US" sz="1400" b="1" i="0" u="none" strike="noStrike" dirty="0">
                          <a:solidFill>
                            <a:srgbClr val="000000"/>
                          </a:solidFill>
                          <a:effectLst/>
                          <a:latin typeface="Calibri"/>
                        </a:rPr>
                        <a:t>100%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9E739"/>
                    </a:solidFill>
                  </a:tcPr>
                </a:tc>
              </a:tr>
              <a:tr h="251497">
                <a:tc>
                  <a:txBody>
                    <a:bodyPr/>
                    <a:lstStyle/>
                    <a:p>
                      <a:pPr algn="ctr" fontAlgn="b"/>
                      <a:r>
                        <a:rPr lang="en-US" sz="1600" b="1" i="0" u="none" strike="noStrike" dirty="0">
                          <a:solidFill>
                            <a:srgbClr val="000000"/>
                          </a:solidFill>
                          <a:effectLst/>
                          <a:latin typeface="Calibri"/>
                        </a:rPr>
                        <a:t>4</a:t>
                      </a:r>
                    </a:p>
                  </a:txBody>
                  <a:tcPr marL="7620" marR="7620" marT="76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a:rPr>
                        <a:t>795</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a:rPr>
                        <a:t>800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a:rPr>
                        <a:t>360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87</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58</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2100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1497">
                <a:tc>
                  <a:txBody>
                    <a:bodyPr/>
                    <a:lstStyle/>
                    <a:p>
                      <a:pPr algn="ctr" fontAlgn="b"/>
                      <a:r>
                        <a:rPr lang="en-US" sz="1600" b="1" i="0" u="none" strike="noStrike" dirty="0">
                          <a:solidFill>
                            <a:srgbClr val="000000"/>
                          </a:solidFill>
                          <a:effectLst/>
                          <a:latin typeface="Calibri"/>
                        </a:rPr>
                        <a:t> </a:t>
                      </a:r>
                    </a:p>
                  </a:txBody>
                  <a:tcPr marL="7620" marR="7620" marT="76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dirty="0">
                          <a:solidFill>
                            <a:srgbClr val="000000"/>
                          </a:solidFill>
                          <a:effectLst/>
                          <a:latin typeface="Calibri"/>
                        </a:rPr>
                        <a:t>37.90%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ctr" fontAlgn="b"/>
                      <a:r>
                        <a:rPr lang="en-US" sz="1400" b="1" i="0" u="none" strike="noStrike" dirty="0">
                          <a:solidFill>
                            <a:srgbClr val="000000"/>
                          </a:solidFill>
                          <a:effectLst/>
                          <a:latin typeface="Calibri"/>
                        </a:rPr>
                        <a:t>38.10%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ctr" fontAlgn="b"/>
                      <a:r>
                        <a:rPr lang="en-US" sz="1400" b="1" i="0" u="none" strike="noStrike" dirty="0">
                          <a:solidFill>
                            <a:srgbClr val="000000"/>
                          </a:solidFill>
                          <a:effectLst/>
                          <a:latin typeface="Calibri"/>
                        </a:rPr>
                        <a:t>17.10%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400" b="1" i="0" u="none" strike="noStrike" dirty="0">
                          <a:solidFill>
                            <a:srgbClr val="000000"/>
                          </a:solidFill>
                          <a:effectLst/>
                          <a:latin typeface="Calibri"/>
                        </a:rPr>
                        <a:t>4.10%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9E739"/>
                    </a:solidFill>
                  </a:tcPr>
                </a:tc>
                <a:tc>
                  <a:txBody>
                    <a:bodyPr/>
                    <a:lstStyle/>
                    <a:p>
                      <a:pPr algn="ctr" fontAlgn="b"/>
                      <a:r>
                        <a:rPr lang="en-US" sz="1400" b="1" i="0" u="none" strike="noStrike" dirty="0">
                          <a:solidFill>
                            <a:srgbClr val="000000"/>
                          </a:solidFill>
                          <a:effectLst/>
                          <a:latin typeface="Calibri"/>
                        </a:rPr>
                        <a:t>2.80%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9E739"/>
                    </a:solidFill>
                  </a:tcPr>
                </a:tc>
                <a:tc>
                  <a:txBody>
                    <a:bodyPr/>
                    <a:lstStyle/>
                    <a:p>
                      <a:pPr algn="ctr" fontAlgn="b"/>
                      <a:r>
                        <a:rPr lang="en-US" sz="1400" b="1" i="0" u="none" strike="noStrike" dirty="0">
                          <a:solidFill>
                            <a:srgbClr val="000000"/>
                          </a:solidFill>
                          <a:effectLst/>
                          <a:latin typeface="Calibri"/>
                        </a:rPr>
                        <a:t>100%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9E739"/>
                    </a:solidFill>
                  </a:tcPr>
                </a:tc>
              </a:tr>
              <a:tr h="251497">
                <a:tc>
                  <a:txBody>
                    <a:bodyPr/>
                    <a:lstStyle/>
                    <a:p>
                      <a:pPr algn="ctr" fontAlgn="b"/>
                      <a:r>
                        <a:rPr lang="en-US" sz="1600" b="1" i="0" u="none" strike="noStrike" dirty="0">
                          <a:solidFill>
                            <a:srgbClr val="000000"/>
                          </a:solidFill>
                          <a:effectLst/>
                          <a:latin typeface="Calibri"/>
                        </a:rPr>
                        <a:t>5</a:t>
                      </a:r>
                    </a:p>
                  </a:txBody>
                  <a:tcPr marL="7620" marR="7620" marT="76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548</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513</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a:rPr>
                        <a:t>252</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a:rPr>
                        <a:t>124</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44</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1481</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1497">
                <a:tc>
                  <a:txBody>
                    <a:bodyPr/>
                    <a:lstStyle/>
                    <a:p>
                      <a:pPr algn="ctr" fontAlgn="b"/>
                      <a:r>
                        <a:rPr lang="en-US" sz="1600" b="1" i="0" u="none" strike="noStrike" dirty="0">
                          <a:solidFill>
                            <a:srgbClr val="000000"/>
                          </a:solidFill>
                          <a:effectLst/>
                          <a:latin typeface="Calibri"/>
                        </a:rPr>
                        <a:t> </a:t>
                      </a:r>
                    </a:p>
                  </a:txBody>
                  <a:tcPr marL="7620" marR="7620" marT="76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dirty="0">
                          <a:solidFill>
                            <a:srgbClr val="000000"/>
                          </a:solidFill>
                          <a:effectLst/>
                          <a:latin typeface="Calibri"/>
                        </a:rPr>
                        <a:t>37.00%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ctr" fontAlgn="b"/>
                      <a:r>
                        <a:rPr lang="en-US" sz="1400" b="1" i="0" u="none" strike="noStrike" dirty="0">
                          <a:solidFill>
                            <a:srgbClr val="000000"/>
                          </a:solidFill>
                          <a:effectLst/>
                          <a:latin typeface="Calibri"/>
                        </a:rPr>
                        <a:t>34.60%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ctr" fontAlgn="b"/>
                      <a:r>
                        <a:rPr lang="en-US" sz="1400" b="1" i="0" u="none" strike="noStrike" dirty="0">
                          <a:solidFill>
                            <a:srgbClr val="000000"/>
                          </a:solidFill>
                          <a:effectLst/>
                          <a:latin typeface="Calibri"/>
                        </a:rPr>
                        <a:t>17.00%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400" b="1" i="0" u="none" strike="noStrike" dirty="0">
                          <a:solidFill>
                            <a:srgbClr val="000000"/>
                          </a:solidFill>
                          <a:effectLst/>
                          <a:latin typeface="Calibri"/>
                        </a:rPr>
                        <a:t>8.40%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9E739"/>
                    </a:solidFill>
                  </a:tcPr>
                </a:tc>
                <a:tc>
                  <a:txBody>
                    <a:bodyPr/>
                    <a:lstStyle/>
                    <a:p>
                      <a:pPr algn="ctr" fontAlgn="b"/>
                      <a:r>
                        <a:rPr lang="en-US" sz="1400" b="1" i="0" u="none" strike="noStrike" dirty="0">
                          <a:solidFill>
                            <a:srgbClr val="000000"/>
                          </a:solidFill>
                          <a:effectLst/>
                          <a:latin typeface="Calibri"/>
                        </a:rPr>
                        <a:t>3.00%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9E739"/>
                    </a:solidFill>
                  </a:tcPr>
                </a:tc>
                <a:tc>
                  <a:txBody>
                    <a:bodyPr/>
                    <a:lstStyle/>
                    <a:p>
                      <a:pPr algn="ctr" fontAlgn="b"/>
                      <a:r>
                        <a:rPr lang="en-US" sz="1400" b="1" i="0" u="none" strike="noStrike" dirty="0">
                          <a:solidFill>
                            <a:srgbClr val="000000"/>
                          </a:solidFill>
                          <a:effectLst/>
                          <a:latin typeface="Calibri"/>
                        </a:rPr>
                        <a:t>100%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9E739"/>
                    </a:solidFill>
                  </a:tcPr>
                </a:tc>
              </a:tr>
              <a:tr h="251497">
                <a:tc>
                  <a:txBody>
                    <a:bodyPr/>
                    <a:lstStyle/>
                    <a:p>
                      <a:pPr algn="ctr" fontAlgn="b"/>
                      <a:r>
                        <a:rPr lang="en-US" sz="1600" b="1" i="0" u="none" strike="noStrike" dirty="0">
                          <a:solidFill>
                            <a:srgbClr val="000000"/>
                          </a:solidFill>
                          <a:effectLst/>
                          <a:latin typeface="Calibri"/>
                        </a:rPr>
                        <a:t>6</a:t>
                      </a:r>
                    </a:p>
                  </a:txBody>
                  <a:tcPr marL="7620" marR="7620" marT="76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927</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768</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a:rPr>
                        <a:t>269</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a:rPr>
                        <a:t>65</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a:rPr>
                        <a:t>14</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2043</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1497">
                <a:tc>
                  <a:txBody>
                    <a:bodyPr/>
                    <a:lstStyle/>
                    <a:p>
                      <a:pPr algn="ctr" fontAlgn="b"/>
                      <a:r>
                        <a:rPr lang="en-US" sz="1600" b="1" i="0" u="none" strike="noStrike" dirty="0">
                          <a:solidFill>
                            <a:srgbClr val="000000"/>
                          </a:solidFill>
                          <a:effectLst/>
                          <a:latin typeface="Calibri"/>
                        </a:rPr>
                        <a:t> </a:t>
                      </a:r>
                    </a:p>
                  </a:txBody>
                  <a:tcPr marL="7620" marR="7620" marT="76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dirty="0">
                          <a:solidFill>
                            <a:srgbClr val="000000"/>
                          </a:solidFill>
                          <a:effectLst/>
                          <a:latin typeface="Calibri"/>
                        </a:rPr>
                        <a:t>45.40%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ctr" fontAlgn="b"/>
                      <a:r>
                        <a:rPr lang="en-US" sz="1400" b="1" i="0" u="none" strike="noStrike" dirty="0">
                          <a:solidFill>
                            <a:srgbClr val="000000"/>
                          </a:solidFill>
                          <a:effectLst/>
                          <a:latin typeface="Calibri"/>
                        </a:rPr>
                        <a:t>37.60%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ctr" fontAlgn="b"/>
                      <a:r>
                        <a:rPr lang="en-US" sz="1400" b="1" i="0" u="none" strike="noStrike" dirty="0">
                          <a:solidFill>
                            <a:srgbClr val="000000"/>
                          </a:solidFill>
                          <a:effectLst/>
                          <a:latin typeface="Calibri"/>
                        </a:rPr>
                        <a:t>13.20%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400" b="1" i="0" u="none" strike="noStrike" dirty="0">
                          <a:solidFill>
                            <a:srgbClr val="000000"/>
                          </a:solidFill>
                          <a:effectLst/>
                          <a:latin typeface="Calibri"/>
                        </a:rPr>
                        <a:t>3.20%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9E739"/>
                    </a:solidFill>
                  </a:tcPr>
                </a:tc>
                <a:tc>
                  <a:txBody>
                    <a:bodyPr/>
                    <a:lstStyle/>
                    <a:p>
                      <a:pPr algn="ctr" fontAlgn="b"/>
                      <a:r>
                        <a:rPr lang="en-US" sz="1400" b="1" i="0" u="none" strike="noStrike" dirty="0">
                          <a:solidFill>
                            <a:srgbClr val="000000"/>
                          </a:solidFill>
                          <a:effectLst/>
                          <a:latin typeface="Calibri"/>
                        </a:rPr>
                        <a:t>0.70%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9E739"/>
                    </a:solidFill>
                  </a:tcPr>
                </a:tc>
                <a:tc>
                  <a:txBody>
                    <a:bodyPr/>
                    <a:lstStyle/>
                    <a:p>
                      <a:pPr algn="ctr" fontAlgn="b"/>
                      <a:r>
                        <a:rPr lang="en-US" sz="1400" b="1" i="0" u="none" strike="noStrike" dirty="0">
                          <a:solidFill>
                            <a:srgbClr val="000000"/>
                          </a:solidFill>
                          <a:effectLst/>
                          <a:latin typeface="Calibri"/>
                        </a:rPr>
                        <a:t>100%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9E739"/>
                    </a:solidFill>
                  </a:tcPr>
                </a:tc>
              </a:tr>
              <a:tr h="251497">
                <a:tc>
                  <a:txBody>
                    <a:bodyPr/>
                    <a:lstStyle/>
                    <a:p>
                      <a:pPr algn="ctr" fontAlgn="b"/>
                      <a:r>
                        <a:rPr lang="en-US" sz="1600" b="1" i="0" u="none" strike="noStrike" dirty="0">
                          <a:solidFill>
                            <a:srgbClr val="000000"/>
                          </a:solidFill>
                          <a:effectLst/>
                          <a:latin typeface="Calibri"/>
                        </a:rPr>
                        <a:t>7</a:t>
                      </a:r>
                    </a:p>
                  </a:txBody>
                  <a:tcPr marL="7620" marR="7620" marT="76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896</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632</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243</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62</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a:rPr>
                        <a:t>11</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1844</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1497">
                <a:tc>
                  <a:txBody>
                    <a:bodyPr/>
                    <a:lstStyle/>
                    <a:p>
                      <a:pPr algn="ctr" fontAlgn="b"/>
                      <a:r>
                        <a:rPr lang="en-US" sz="1600" b="1" i="0" u="none" strike="noStrike" dirty="0">
                          <a:solidFill>
                            <a:srgbClr val="000000"/>
                          </a:solidFill>
                          <a:effectLst/>
                          <a:latin typeface="Calibri"/>
                        </a:rPr>
                        <a:t> </a:t>
                      </a:r>
                    </a:p>
                  </a:txBody>
                  <a:tcPr marL="7620" marR="7620" marT="76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dirty="0">
                          <a:solidFill>
                            <a:srgbClr val="000000"/>
                          </a:solidFill>
                          <a:effectLst/>
                          <a:latin typeface="Calibri"/>
                        </a:rPr>
                        <a:t>48.60%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ctr" fontAlgn="b"/>
                      <a:r>
                        <a:rPr lang="en-US" sz="1400" b="1" i="0" u="none" strike="noStrike" dirty="0">
                          <a:solidFill>
                            <a:srgbClr val="000000"/>
                          </a:solidFill>
                          <a:effectLst/>
                          <a:latin typeface="Calibri"/>
                        </a:rPr>
                        <a:t>34.30%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ctr" fontAlgn="b"/>
                      <a:r>
                        <a:rPr lang="en-US" sz="1400" b="1" i="0" u="none" strike="noStrike" dirty="0">
                          <a:solidFill>
                            <a:srgbClr val="000000"/>
                          </a:solidFill>
                          <a:effectLst/>
                          <a:latin typeface="Calibri"/>
                        </a:rPr>
                        <a:t>13.20%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400" b="1" i="0" u="none" strike="noStrike" dirty="0">
                          <a:solidFill>
                            <a:srgbClr val="000000"/>
                          </a:solidFill>
                          <a:effectLst/>
                          <a:latin typeface="Calibri"/>
                        </a:rPr>
                        <a:t>3.40%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9E739"/>
                    </a:solidFill>
                  </a:tcPr>
                </a:tc>
                <a:tc>
                  <a:txBody>
                    <a:bodyPr/>
                    <a:lstStyle/>
                    <a:p>
                      <a:pPr algn="ctr" fontAlgn="b"/>
                      <a:r>
                        <a:rPr lang="en-US" sz="1400" b="1" i="0" u="none" strike="noStrike" dirty="0">
                          <a:solidFill>
                            <a:srgbClr val="000000"/>
                          </a:solidFill>
                          <a:effectLst/>
                          <a:latin typeface="Calibri"/>
                        </a:rPr>
                        <a:t>0.60%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9E739"/>
                    </a:solidFill>
                  </a:tcPr>
                </a:tc>
                <a:tc>
                  <a:txBody>
                    <a:bodyPr/>
                    <a:lstStyle/>
                    <a:p>
                      <a:pPr algn="ctr" fontAlgn="b"/>
                      <a:r>
                        <a:rPr lang="en-US" sz="1400" b="1" i="0" u="none" strike="noStrike" dirty="0">
                          <a:solidFill>
                            <a:srgbClr val="000000"/>
                          </a:solidFill>
                          <a:effectLst/>
                          <a:latin typeface="Calibri"/>
                        </a:rPr>
                        <a:t>100%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9E739"/>
                    </a:solidFill>
                  </a:tcPr>
                </a:tc>
              </a:tr>
              <a:tr h="251497">
                <a:tc>
                  <a:txBody>
                    <a:bodyPr/>
                    <a:lstStyle/>
                    <a:p>
                      <a:pPr algn="ctr" fontAlgn="b"/>
                      <a:r>
                        <a:rPr lang="en-US" sz="1600" b="1" i="0" u="none" strike="noStrike" dirty="0">
                          <a:solidFill>
                            <a:srgbClr val="000000"/>
                          </a:solidFill>
                          <a:effectLst/>
                          <a:latin typeface="Calibri"/>
                        </a:rPr>
                        <a:t>8</a:t>
                      </a:r>
                    </a:p>
                  </a:txBody>
                  <a:tcPr marL="7620" marR="7620" marT="76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984</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791</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314</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100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a:rPr>
                        <a:t>51</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2240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1497">
                <a:tc>
                  <a:txBody>
                    <a:bodyPr/>
                    <a:lstStyle/>
                    <a:p>
                      <a:pPr algn="ctr" fontAlgn="b"/>
                      <a:r>
                        <a:rPr lang="en-US" sz="1600" b="1" i="0" u="none" strike="noStrike" dirty="0">
                          <a:solidFill>
                            <a:srgbClr val="000000"/>
                          </a:solidFill>
                          <a:effectLst/>
                          <a:latin typeface="Calibri"/>
                        </a:rPr>
                        <a:t> </a:t>
                      </a:r>
                    </a:p>
                  </a:txBody>
                  <a:tcPr marL="7620" marR="7620" marT="76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dirty="0">
                          <a:solidFill>
                            <a:srgbClr val="000000"/>
                          </a:solidFill>
                          <a:effectLst/>
                          <a:latin typeface="Calibri"/>
                        </a:rPr>
                        <a:t>43.90%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ctr" fontAlgn="b"/>
                      <a:r>
                        <a:rPr lang="en-US" sz="1400" b="1" i="0" u="none" strike="noStrike" dirty="0">
                          <a:solidFill>
                            <a:srgbClr val="000000"/>
                          </a:solidFill>
                          <a:effectLst/>
                          <a:latin typeface="Calibri"/>
                        </a:rPr>
                        <a:t>35.30%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ctr" fontAlgn="b"/>
                      <a:r>
                        <a:rPr lang="en-US" sz="1400" b="1" i="0" u="none" strike="noStrike" dirty="0">
                          <a:solidFill>
                            <a:srgbClr val="000000"/>
                          </a:solidFill>
                          <a:effectLst/>
                          <a:latin typeface="Calibri"/>
                        </a:rPr>
                        <a:t>14.00%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400" b="1" i="0" u="none" strike="noStrike" dirty="0">
                          <a:solidFill>
                            <a:srgbClr val="000000"/>
                          </a:solidFill>
                          <a:effectLst/>
                          <a:latin typeface="Calibri"/>
                        </a:rPr>
                        <a:t>4.50%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9E739"/>
                    </a:solidFill>
                  </a:tcPr>
                </a:tc>
                <a:tc>
                  <a:txBody>
                    <a:bodyPr/>
                    <a:lstStyle/>
                    <a:p>
                      <a:pPr algn="ctr" fontAlgn="b"/>
                      <a:r>
                        <a:rPr lang="en-US" sz="1400" b="1" i="0" u="none" strike="noStrike" dirty="0">
                          <a:solidFill>
                            <a:srgbClr val="000000"/>
                          </a:solidFill>
                          <a:effectLst/>
                          <a:latin typeface="Calibri"/>
                        </a:rPr>
                        <a:t>2.30%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9E739"/>
                    </a:solidFill>
                  </a:tcPr>
                </a:tc>
                <a:tc>
                  <a:txBody>
                    <a:bodyPr/>
                    <a:lstStyle/>
                    <a:p>
                      <a:pPr algn="ctr" fontAlgn="b"/>
                      <a:r>
                        <a:rPr lang="en-US" sz="1400" b="1" i="0" u="none" strike="noStrike" dirty="0">
                          <a:solidFill>
                            <a:srgbClr val="000000"/>
                          </a:solidFill>
                          <a:effectLst/>
                          <a:latin typeface="Calibri"/>
                        </a:rPr>
                        <a:t>100%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9E739"/>
                    </a:solidFill>
                  </a:tcPr>
                </a:tc>
              </a:tr>
              <a:tr h="251497">
                <a:tc>
                  <a:txBody>
                    <a:bodyPr/>
                    <a:lstStyle/>
                    <a:p>
                      <a:pPr algn="ctr" fontAlgn="b"/>
                      <a:r>
                        <a:rPr lang="en-US" sz="1600" b="1" i="0" u="none" strike="noStrike" dirty="0">
                          <a:solidFill>
                            <a:srgbClr val="000000"/>
                          </a:solidFill>
                          <a:effectLst/>
                          <a:latin typeface="Calibri"/>
                        </a:rPr>
                        <a:t>9-10</a:t>
                      </a:r>
                    </a:p>
                  </a:txBody>
                  <a:tcPr marL="7620" marR="7620" marT="76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798</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697</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a:rPr>
                        <a:t>186</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a:rPr>
                        <a:t>45</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a:rPr>
                        <a:t>27</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a:rPr>
                        <a:t>1753</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1497">
                <a:tc>
                  <a:txBody>
                    <a:bodyPr/>
                    <a:lstStyle/>
                    <a:p>
                      <a:pPr algn="ctr" fontAlgn="b"/>
                      <a:r>
                        <a:rPr lang="en-US" sz="1600" b="1" i="0" u="none" strike="noStrike" dirty="0">
                          <a:solidFill>
                            <a:srgbClr val="000000"/>
                          </a:solidFill>
                          <a:effectLst/>
                          <a:latin typeface="Calibri"/>
                        </a:rPr>
                        <a:t> </a:t>
                      </a:r>
                    </a:p>
                  </a:txBody>
                  <a:tcPr marL="7620" marR="7620" marT="76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dirty="0">
                          <a:solidFill>
                            <a:srgbClr val="000000"/>
                          </a:solidFill>
                          <a:effectLst/>
                          <a:latin typeface="Calibri"/>
                        </a:rPr>
                        <a:t>45.50%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ctr" fontAlgn="b"/>
                      <a:r>
                        <a:rPr lang="en-US" sz="1400" b="1" i="0" u="none" strike="noStrike" dirty="0">
                          <a:solidFill>
                            <a:srgbClr val="000000"/>
                          </a:solidFill>
                          <a:effectLst/>
                          <a:latin typeface="Calibri"/>
                        </a:rPr>
                        <a:t>39.80%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ctr" fontAlgn="b"/>
                      <a:r>
                        <a:rPr lang="en-US" sz="1400" b="1" i="0" u="none" strike="noStrike" dirty="0">
                          <a:solidFill>
                            <a:srgbClr val="000000"/>
                          </a:solidFill>
                          <a:effectLst/>
                          <a:latin typeface="Calibri"/>
                        </a:rPr>
                        <a:t>10.60%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400" b="1" i="0" u="none" strike="noStrike" dirty="0">
                          <a:solidFill>
                            <a:srgbClr val="000000"/>
                          </a:solidFill>
                          <a:effectLst/>
                          <a:latin typeface="Calibri"/>
                        </a:rPr>
                        <a:t>2.60%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9E739"/>
                    </a:solidFill>
                  </a:tcPr>
                </a:tc>
                <a:tc>
                  <a:txBody>
                    <a:bodyPr/>
                    <a:lstStyle/>
                    <a:p>
                      <a:pPr algn="ctr" fontAlgn="b"/>
                      <a:r>
                        <a:rPr lang="en-US" sz="1400" b="1" i="0" u="none" strike="noStrike" dirty="0">
                          <a:solidFill>
                            <a:srgbClr val="000000"/>
                          </a:solidFill>
                          <a:effectLst/>
                          <a:latin typeface="Calibri"/>
                        </a:rPr>
                        <a:t>1.50%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9E739"/>
                    </a:solidFill>
                  </a:tcPr>
                </a:tc>
                <a:tc>
                  <a:txBody>
                    <a:bodyPr/>
                    <a:lstStyle/>
                    <a:p>
                      <a:pPr algn="ctr" fontAlgn="b"/>
                      <a:r>
                        <a:rPr lang="en-US" sz="1400" b="1" i="0" u="none" strike="noStrike" dirty="0">
                          <a:solidFill>
                            <a:srgbClr val="000000"/>
                          </a:solidFill>
                          <a:effectLst/>
                          <a:latin typeface="Calibri"/>
                        </a:rPr>
                        <a:t>100%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9E739"/>
                    </a:solidFill>
                  </a:tcPr>
                </a:tc>
              </a:tr>
              <a:tr h="251497">
                <a:tc>
                  <a:txBody>
                    <a:bodyPr/>
                    <a:lstStyle/>
                    <a:p>
                      <a:pPr algn="ctr" fontAlgn="b"/>
                      <a:r>
                        <a:rPr lang="en-US" sz="1600" b="1" i="0" u="none" strike="noStrike" dirty="0">
                          <a:solidFill>
                            <a:srgbClr val="000000"/>
                          </a:solidFill>
                          <a:effectLst/>
                          <a:latin typeface="Calibri"/>
                        </a:rPr>
                        <a:t>11-12</a:t>
                      </a:r>
                    </a:p>
                  </a:txBody>
                  <a:tcPr marL="7620" marR="7620" marT="76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690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602</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178</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63</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a:rPr>
                        <a:t>9</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a:rPr>
                        <a:t>1542</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8741">
                <a:tc>
                  <a:txBody>
                    <a:bodyPr/>
                    <a:lstStyle/>
                    <a:p>
                      <a:pPr algn="ctr" fontAlgn="b"/>
                      <a:r>
                        <a:rPr lang="en-US" sz="1100" b="0" i="0" u="none" strike="noStrike" dirty="0">
                          <a:solidFill>
                            <a:srgbClr val="000000"/>
                          </a:solidFill>
                          <a:effectLst/>
                          <a:latin typeface="Calibri"/>
                        </a:rPr>
                        <a:t> </a:t>
                      </a:r>
                    </a:p>
                  </a:txBody>
                  <a:tcPr marL="7620" marR="7620" marT="76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dirty="0">
                          <a:solidFill>
                            <a:srgbClr val="000000"/>
                          </a:solidFill>
                          <a:effectLst/>
                          <a:latin typeface="Calibri"/>
                        </a:rPr>
                        <a:t>44.70%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ctr" fontAlgn="b"/>
                      <a:r>
                        <a:rPr lang="en-US" sz="1400" b="1" i="0" u="none" strike="noStrike" dirty="0">
                          <a:solidFill>
                            <a:srgbClr val="000000"/>
                          </a:solidFill>
                          <a:effectLst/>
                          <a:latin typeface="Calibri"/>
                        </a:rPr>
                        <a:t>39.00%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ctr" fontAlgn="b"/>
                      <a:r>
                        <a:rPr lang="en-US" sz="1400" b="1" i="0" u="none" strike="noStrike" dirty="0">
                          <a:solidFill>
                            <a:srgbClr val="000000"/>
                          </a:solidFill>
                          <a:effectLst/>
                          <a:latin typeface="Calibri"/>
                        </a:rPr>
                        <a:t>11.50%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400" b="1" i="0" u="none" strike="noStrike" dirty="0">
                          <a:solidFill>
                            <a:srgbClr val="000000"/>
                          </a:solidFill>
                          <a:effectLst/>
                          <a:latin typeface="Calibri"/>
                        </a:rPr>
                        <a:t>4.10%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9E739"/>
                    </a:solidFill>
                  </a:tcPr>
                </a:tc>
                <a:tc>
                  <a:txBody>
                    <a:bodyPr/>
                    <a:lstStyle/>
                    <a:p>
                      <a:pPr algn="ctr" fontAlgn="b"/>
                      <a:r>
                        <a:rPr lang="en-US" sz="1400" b="1" i="0" u="none" strike="noStrike" dirty="0">
                          <a:solidFill>
                            <a:srgbClr val="000000"/>
                          </a:solidFill>
                          <a:effectLst/>
                          <a:latin typeface="Calibri"/>
                        </a:rPr>
                        <a:t>0.60%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9E739"/>
                    </a:solidFill>
                  </a:tcPr>
                </a:tc>
                <a:tc>
                  <a:txBody>
                    <a:bodyPr/>
                    <a:lstStyle/>
                    <a:p>
                      <a:pPr algn="ctr" fontAlgn="b"/>
                      <a:r>
                        <a:rPr lang="en-US" sz="1400" b="1" i="0" u="none" strike="noStrike" dirty="0">
                          <a:solidFill>
                            <a:srgbClr val="000000"/>
                          </a:solidFill>
                          <a:effectLst/>
                          <a:latin typeface="Calibri"/>
                        </a:rPr>
                        <a:t>100%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9E739"/>
                    </a:solidFill>
                  </a:tcPr>
                </a:tc>
              </a:tr>
            </a:tbl>
          </a:graphicData>
        </a:graphic>
      </p:graphicFrame>
    </p:spTree>
    <p:extLst>
      <p:ext uri="{BB962C8B-B14F-4D97-AF65-F5344CB8AC3E}">
        <p14:creationId xmlns:p14="http://schemas.microsoft.com/office/powerpoint/2010/main" val="385008765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a:xfrm>
            <a:off x="457200" y="152400"/>
            <a:ext cx="8229600" cy="1143000"/>
          </a:xfrm>
          <a:ln>
            <a:solidFill>
              <a:schemeClr val="tx2">
                <a:lumMod val="75000"/>
              </a:schemeClr>
            </a:solidFill>
          </a:ln>
        </p:spPr>
        <p:txBody>
          <a:bodyPr/>
          <a:lstStyle/>
          <a:p>
            <a:pPr>
              <a:defRPr/>
            </a:pPr>
            <a:r>
              <a:rPr lang="en-US" sz="3600" i="1" dirty="0" smtClean="0"/>
              <a:t>Key Findings from Phase I Pilot</a:t>
            </a:r>
            <a:br>
              <a:rPr lang="en-US" sz="3600" i="1" dirty="0" smtClean="0"/>
            </a:br>
            <a:r>
              <a:rPr lang="en-US" sz="3600" i="1" dirty="0" smtClean="0"/>
              <a:t>(Spring 2012)</a:t>
            </a:r>
          </a:p>
        </p:txBody>
      </p:sp>
      <p:sp>
        <p:nvSpPr>
          <p:cNvPr id="3" name="Content Placeholder 2"/>
          <p:cNvSpPr>
            <a:spLocks noGrp="1"/>
          </p:cNvSpPr>
          <p:nvPr>
            <p:ph idx="1"/>
          </p:nvPr>
        </p:nvSpPr>
        <p:spPr>
          <a:xfrm>
            <a:off x="228600" y="1447800"/>
            <a:ext cx="8763000" cy="4572000"/>
          </a:xfrm>
        </p:spPr>
        <p:txBody>
          <a:bodyPr>
            <a:normAutofit/>
          </a:bodyPr>
          <a:lstStyle/>
          <a:p>
            <a:pPr>
              <a:defRPr/>
            </a:pPr>
            <a:r>
              <a:rPr lang="en-US" dirty="0" smtClean="0"/>
              <a:t>Overall performance shortfalls</a:t>
            </a:r>
          </a:p>
          <a:p>
            <a:pPr lvl="1">
              <a:defRPr/>
            </a:pPr>
            <a:r>
              <a:rPr lang="en-US" dirty="0" smtClean="0"/>
              <a:t>Many students lacked organization and neatness</a:t>
            </a:r>
          </a:p>
          <a:p>
            <a:pPr lvl="1">
              <a:defRPr/>
            </a:pPr>
            <a:r>
              <a:rPr lang="en-US" dirty="0" smtClean="0"/>
              <a:t>Don’t seem to understand what question was requiring </a:t>
            </a:r>
          </a:p>
          <a:p>
            <a:pPr lvl="1">
              <a:defRPr/>
            </a:pPr>
            <a:r>
              <a:rPr lang="en-US" dirty="0" smtClean="0"/>
              <a:t>Don’t follow directions well </a:t>
            </a:r>
          </a:p>
          <a:p>
            <a:pPr lvl="1">
              <a:defRPr/>
            </a:pPr>
            <a:r>
              <a:rPr lang="en-US" dirty="0" smtClean="0"/>
              <a:t>Didn’t answer all parts of questions</a:t>
            </a:r>
          </a:p>
          <a:p>
            <a:pPr lvl="1">
              <a:defRPr/>
            </a:pPr>
            <a:r>
              <a:rPr lang="en-US" dirty="0" smtClean="0"/>
              <a:t>Don’t follow through with “units” in Mathematics answers</a:t>
            </a:r>
          </a:p>
          <a:p>
            <a:pPr lvl="1">
              <a:defRPr/>
            </a:pPr>
            <a:r>
              <a:rPr lang="en-US" dirty="0" smtClean="0"/>
              <a:t>Don’t have keyboarding skills – future of testing is online and there are ELA standards (W6) for keyboarding/word processing in grades 4, 5, and 6.</a:t>
            </a:r>
          </a:p>
          <a:p>
            <a:pPr>
              <a:defRPr/>
            </a:pPr>
            <a:endParaRPr lang="en-US" dirty="0" smtClean="0"/>
          </a:p>
          <a:p>
            <a:pPr marL="0" indent="0">
              <a:buFont typeface="Arial" pitchFamily="34" charset="0"/>
              <a:buNone/>
              <a:defRPr/>
            </a:pPr>
            <a:endParaRPr lang="en-US" dirty="0" smtClean="0"/>
          </a:p>
          <a:p>
            <a:pPr>
              <a:defRPr/>
            </a:pPr>
            <a:endParaRPr lang="en-US" dirty="0" smtClean="0"/>
          </a:p>
        </p:txBody>
      </p:sp>
      <p:sp>
        <p:nvSpPr>
          <p:cNvPr id="36868" name="Slide Number Placeholder 3"/>
          <p:cNvSpPr>
            <a:spLocks noGrp="1"/>
          </p:cNvSpPr>
          <p:nvPr>
            <p:ph type="sldNum" sz="quarter" idx="11"/>
          </p:nvPr>
        </p:nvSpPr>
        <p:spPr>
          <a:xfrm>
            <a:off x="3124200" y="6245225"/>
            <a:ext cx="2895600" cy="476250"/>
          </a:xfrm>
        </p:spPr>
        <p:txBody>
          <a:bodyPr/>
          <a:lstStyle/>
          <a:p>
            <a:pPr algn="ctr">
              <a:defRPr/>
            </a:pPr>
            <a:fld id="{EDF7DE8D-0C69-4E3F-A5E2-F5BBE897FC4B}" type="slidenum">
              <a:rPr lang="en-US" smtClean="0">
                <a:solidFill>
                  <a:srgbClr val="000000"/>
                </a:solidFill>
              </a:rPr>
              <a:pPr algn="ctr">
                <a:defRPr/>
              </a:pPr>
              <a:t>38</a:t>
            </a:fld>
            <a:endParaRPr lang="en-US" smtClean="0">
              <a:solidFill>
                <a:srgbClr val="000000"/>
              </a:solidFill>
            </a:endParaRPr>
          </a:p>
        </p:txBody>
      </p:sp>
    </p:spTree>
    <p:extLst>
      <p:ext uri="{BB962C8B-B14F-4D97-AF65-F5344CB8AC3E}">
        <p14:creationId xmlns:p14="http://schemas.microsoft.com/office/powerpoint/2010/main" val="159210925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a:xfrm>
            <a:off x="457200" y="274638"/>
            <a:ext cx="8229600" cy="944562"/>
          </a:xfrm>
          <a:ln>
            <a:solidFill>
              <a:schemeClr val="tx1"/>
            </a:solidFill>
            <a:miter lim="800000"/>
            <a:headEnd/>
            <a:tailEnd/>
          </a:ln>
        </p:spPr>
        <p:txBody>
          <a:bodyPr/>
          <a:lstStyle/>
          <a:p>
            <a:r>
              <a:rPr lang="en-US" sz="3200" smtClean="0"/>
              <a:t>Implications for Phase II Pilot </a:t>
            </a:r>
            <a:br>
              <a:rPr lang="en-US" sz="3200" smtClean="0"/>
            </a:br>
            <a:r>
              <a:rPr lang="en-US" sz="3200" smtClean="0"/>
              <a:t>and for Classrooms</a:t>
            </a:r>
          </a:p>
        </p:txBody>
      </p:sp>
      <p:sp>
        <p:nvSpPr>
          <p:cNvPr id="50179" name="Slide Number Placeholder 3"/>
          <p:cNvSpPr>
            <a:spLocks noGrp="1"/>
          </p:cNvSpPr>
          <p:nvPr>
            <p:ph type="sldNum" sz="quarter" idx="11"/>
          </p:nvPr>
        </p:nvSpPr>
        <p:spPr>
          <a:xfrm>
            <a:off x="3124200" y="6245225"/>
            <a:ext cx="2895600" cy="476250"/>
          </a:xfrm>
        </p:spPr>
        <p:txBody>
          <a:bodyPr/>
          <a:lstStyle/>
          <a:p>
            <a:pPr algn="ctr">
              <a:defRPr/>
            </a:pPr>
            <a:fld id="{5D569868-721B-4411-B7EC-F1E2F77F3A3B}" type="slidenum">
              <a:rPr lang="en-US" smtClean="0">
                <a:solidFill>
                  <a:srgbClr val="000000"/>
                </a:solidFill>
              </a:rPr>
              <a:pPr algn="ctr">
                <a:defRPr/>
              </a:pPr>
              <a:t>39</a:t>
            </a:fld>
            <a:endParaRPr lang="en-US" smtClean="0">
              <a:solidFill>
                <a:srgbClr val="000000"/>
              </a:solidFill>
            </a:endParaRPr>
          </a:p>
        </p:txBody>
      </p:sp>
      <p:sp>
        <p:nvSpPr>
          <p:cNvPr id="6" name="Content Placeholder 2"/>
          <p:cNvSpPr>
            <a:spLocks noGrp="1"/>
          </p:cNvSpPr>
          <p:nvPr>
            <p:ph idx="1"/>
          </p:nvPr>
        </p:nvSpPr>
        <p:spPr>
          <a:xfrm>
            <a:off x="381000" y="1295400"/>
            <a:ext cx="8534400" cy="4830763"/>
          </a:xfrm>
        </p:spPr>
        <p:txBody>
          <a:bodyPr>
            <a:normAutofit lnSpcReduction="10000"/>
          </a:bodyPr>
          <a:lstStyle/>
          <a:p>
            <a:pPr>
              <a:defRPr/>
            </a:pPr>
            <a:r>
              <a:rPr lang="en-US" sz="2400" dirty="0" smtClean="0"/>
              <a:t>Clearer directions for students with more specificity for student responses </a:t>
            </a:r>
          </a:p>
          <a:p>
            <a:pPr lvl="1">
              <a:buFont typeface="Calibri" pitchFamily="34" charset="0"/>
              <a:buChar char="—"/>
              <a:defRPr/>
            </a:pPr>
            <a:r>
              <a:rPr lang="en-US" sz="2000" b="1" i="1" dirty="0" smtClean="0"/>
              <a:t>FOR ELA: </a:t>
            </a:r>
            <a:r>
              <a:rPr lang="en-US" sz="2000" i="1" dirty="0" smtClean="0"/>
              <a:t>Be sure to complete ALL parts of the task. Use details from the text to support your answer. Answer with complete sentences, and use correct punctuation and grammar.</a:t>
            </a:r>
          </a:p>
          <a:p>
            <a:pPr lvl="1">
              <a:buFont typeface="Calibri" pitchFamily="34" charset="0"/>
              <a:buChar char="—"/>
              <a:defRPr/>
            </a:pPr>
            <a:r>
              <a:rPr lang="en-US" sz="2000" b="1" i="1" dirty="0" smtClean="0"/>
              <a:t>FOR Mathematics: </a:t>
            </a:r>
            <a:r>
              <a:rPr lang="en-US" sz="2000" i="1" dirty="0" smtClean="0"/>
              <a:t>Be sure to complete ALL parts of the task. Write your answer and show your work on the paper provided. Do NOT type your answer in the text box below.</a:t>
            </a:r>
          </a:p>
          <a:p>
            <a:pPr>
              <a:defRPr/>
            </a:pPr>
            <a:r>
              <a:rPr lang="en-US" sz="2400" dirty="0" smtClean="0"/>
              <a:t>Checklists to assist students in assessing their own responses</a:t>
            </a:r>
          </a:p>
          <a:p>
            <a:pPr>
              <a:defRPr/>
            </a:pPr>
            <a:r>
              <a:rPr lang="en-US" sz="2400" dirty="0" smtClean="0"/>
              <a:t>Reinforce instructional recommendations to teachers</a:t>
            </a:r>
          </a:p>
          <a:p>
            <a:pPr lvl="1">
              <a:defRPr/>
            </a:pPr>
            <a:r>
              <a:rPr lang="en-US" sz="2000" dirty="0" smtClean="0"/>
              <a:t>Classroom instruction and assessments aligned with state-mandated content standards</a:t>
            </a:r>
          </a:p>
          <a:p>
            <a:pPr lvl="1">
              <a:defRPr/>
            </a:pPr>
            <a:r>
              <a:rPr lang="en-US" sz="2000" dirty="0" smtClean="0"/>
              <a:t>Implementation of lessons and assessments that address multiple standards and domains. </a:t>
            </a:r>
          </a:p>
          <a:p>
            <a:pPr>
              <a:defRPr/>
            </a:pPr>
            <a:endParaRPr lang="en-US" dirty="0" smtClean="0"/>
          </a:p>
          <a:p>
            <a:pPr marL="0" indent="0">
              <a:buFont typeface="Arial" pitchFamily="34" charset="0"/>
              <a:buNone/>
              <a:defRPr/>
            </a:pPr>
            <a:endParaRPr lang="en-US" dirty="0" smtClean="0"/>
          </a:p>
          <a:p>
            <a:pPr>
              <a:defRPr/>
            </a:pPr>
            <a:endParaRPr lang="en-US" dirty="0" smtClean="0"/>
          </a:p>
        </p:txBody>
      </p:sp>
      <p:sp>
        <p:nvSpPr>
          <p:cNvPr id="5" name="5-Point Star 4"/>
          <p:cNvSpPr/>
          <p:nvPr/>
        </p:nvSpPr>
        <p:spPr>
          <a:xfrm>
            <a:off x="8337550" y="6400800"/>
            <a:ext cx="304800" cy="3048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243300532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0" y="1371600"/>
            <a:ext cx="8915400" cy="2362200"/>
          </a:xfrm>
        </p:spPr>
        <p:txBody>
          <a:bodyPr/>
          <a:lstStyle/>
          <a:p>
            <a:pPr lvl="1" algn="l">
              <a:buFont typeface="Arial" pitchFamily="34" charset="0"/>
              <a:buChar char="•"/>
            </a:pPr>
            <a:r>
              <a:rPr lang="en-US" sz="3000" dirty="0">
                <a:solidFill>
                  <a:schemeClr val="tx1"/>
                </a:solidFill>
              </a:rPr>
              <a:t> </a:t>
            </a:r>
            <a:r>
              <a:rPr lang="en-US" sz="3000" dirty="0" smtClean="0">
                <a:solidFill>
                  <a:schemeClr val="tx1"/>
                </a:solidFill>
              </a:rPr>
              <a:t>The big idea of Unit 3</a:t>
            </a:r>
          </a:p>
          <a:p>
            <a:pPr lvl="1" algn="l">
              <a:buFont typeface="Arial" pitchFamily="34" charset="0"/>
              <a:buChar char="•"/>
            </a:pPr>
            <a:r>
              <a:rPr lang="en-US" sz="3000" dirty="0">
                <a:solidFill>
                  <a:schemeClr val="tx1"/>
                </a:solidFill>
              </a:rPr>
              <a:t> </a:t>
            </a:r>
            <a:r>
              <a:rPr lang="en-US" sz="3000" dirty="0" smtClean="0">
                <a:solidFill>
                  <a:schemeClr val="tx1"/>
                </a:solidFill>
              </a:rPr>
              <a:t>Resources available from </a:t>
            </a:r>
            <a:r>
              <a:rPr lang="en-US" sz="3000" dirty="0" err="1" smtClean="0">
                <a:solidFill>
                  <a:schemeClr val="tx1"/>
                </a:solidFill>
              </a:rPr>
              <a:t>GaDOE</a:t>
            </a:r>
            <a:r>
              <a:rPr lang="en-US" sz="3000" dirty="0" smtClean="0">
                <a:solidFill>
                  <a:schemeClr val="tx1"/>
                </a:solidFill>
              </a:rPr>
              <a:t> Assessment Division</a:t>
            </a:r>
          </a:p>
          <a:p>
            <a:pPr lvl="1" algn="l">
              <a:buFont typeface="Arial" pitchFamily="34" charset="0"/>
              <a:buChar char="•"/>
            </a:pPr>
            <a:r>
              <a:rPr lang="en-US" sz="3000" dirty="0" smtClean="0">
                <a:solidFill>
                  <a:schemeClr val="tx1"/>
                </a:solidFill>
              </a:rPr>
              <a:t> Incorporating SMPs into circle &amp; volume tasks</a:t>
            </a:r>
            <a:r>
              <a:rPr lang="en-US" sz="2600" dirty="0" smtClean="0">
                <a:solidFill>
                  <a:schemeClr val="tx1"/>
                </a:solidFill>
              </a:rPr>
              <a:t> </a:t>
            </a:r>
          </a:p>
          <a:p>
            <a:pPr lvl="1" algn="l">
              <a:buFont typeface="Arial" pitchFamily="34" charset="0"/>
              <a:buChar char="•"/>
            </a:pPr>
            <a:r>
              <a:rPr lang="en-US" sz="3000" dirty="0" smtClean="0">
                <a:solidFill>
                  <a:schemeClr val="tx1"/>
                </a:solidFill>
              </a:rPr>
              <a:t> Resources</a:t>
            </a:r>
          </a:p>
          <a:p>
            <a:pPr lvl="1" algn="l"/>
            <a:endParaRPr lang="en-US" sz="2400" dirty="0" smtClean="0">
              <a:solidFill>
                <a:schemeClr val="tx1"/>
              </a:solidFill>
            </a:endParaRPr>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848600" y="5883275"/>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p:cNvSpPr>
            <a:spLocks noGrp="1"/>
          </p:cNvSpPr>
          <p:nvPr>
            <p:ph type="ctrTitle"/>
          </p:nvPr>
        </p:nvSpPr>
        <p:spPr>
          <a:xfrm>
            <a:off x="2743200" y="228601"/>
            <a:ext cx="3886200" cy="685799"/>
          </a:xfrm>
          <a:solidFill>
            <a:schemeClr val="bg2">
              <a:lumMod val="75000"/>
            </a:schemeClr>
          </a:solidFill>
          <a:scene3d>
            <a:camera prst="orthographicFront"/>
            <a:lightRig rig="threePt" dir="t"/>
          </a:scene3d>
          <a:sp3d>
            <a:bevelT w="165100" prst="coolSlant"/>
          </a:sp3d>
        </p:spPr>
        <p:txBody>
          <a:bodyPr/>
          <a:lstStyle/>
          <a:p>
            <a:r>
              <a:rPr lang="en-US" dirty="0" smtClean="0">
                <a:latin typeface="Arial Narrow" pitchFamily="34" charset="0"/>
              </a:rPr>
              <a:t>Welcome!</a:t>
            </a:r>
            <a:endParaRPr lang="en-US" dirty="0">
              <a:latin typeface="Arial Narrow" pitchFamily="34" charset="0"/>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10100" y="3124200"/>
            <a:ext cx="4000500" cy="2667000"/>
          </a:xfrm>
          <a:prstGeom prst="rect">
            <a:avLst/>
          </a:prstGeom>
          <a:scene3d>
            <a:camera prst="orthographicFront"/>
            <a:lightRig rig="threePt" dir="t"/>
          </a:scene3d>
          <a:sp3d>
            <a:bevelT w="165100" prst="coolSlant"/>
          </a:sp3d>
        </p:spPr>
      </p:pic>
    </p:spTree>
    <p:extLst>
      <p:ext uri="{BB962C8B-B14F-4D97-AF65-F5344CB8AC3E}">
        <p14:creationId xmlns:p14="http://schemas.microsoft.com/office/powerpoint/2010/main" val="155773454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ctrTitle"/>
          </p:nvPr>
        </p:nvSpPr>
        <p:spPr>
          <a:ln>
            <a:solidFill>
              <a:schemeClr val="tx1"/>
            </a:solidFill>
            <a:miter lim="800000"/>
            <a:headEnd/>
            <a:tailEnd/>
          </a:ln>
        </p:spPr>
        <p:txBody>
          <a:bodyPr/>
          <a:lstStyle/>
          <a:p>
            <a:r>
              <a:rPr lang="en-US" smtClean="0"/>
              <a:t>Formative Item Bank</a:t>
            </a:r>
            <a:br>
              <a:rPr lang="en-US" smtClean="0"/>
            </a:br>
            <a:r>
              <a:rPr lang="en-US" smtClean="0"/>
              <a:t> Phase II Examples </a:t>
            </a:r>
          </a:p>
        </p:txBody>
      </p:sp>
      <p:sp>
        <p:nvSpPr>
          <p:cNvPr id="6" name="Subtitle 5"/>
          <p:cNvSpPr>
            <a:spLocks noGrp="1"/>
          </p:cNvSpPr>
          <p:nvPr>
            <p:ph type="subTitle" idx="1"/>
          </p:nvPr>
        </p:nvSpPr>
        <p:spPr/>
        <p:txBody>
          <a:bodyPr/>
          <a:lstStyle/>
          <a:p>
            <a:pPr>
              <a:defRPr/>
            </a:pPr>
            <a:r>
              <a:rPr lang="en-US" dirty="0" smtClean="0"/>
              <a:t>Mathematics</a:t>
            </a:r>
            <a:endParaRPr lang="en-US" dirty="0"/>
          </a:p>
        </p:txBody>
      </p:sp>
      <p:sp>
        <p:nvSpPr>
          <p:cNvPr id="4" name="Slide Number Placeholder 3"/>
          <p:cNvSpPr>
            <a:spLocks noGrp="1"/>
          </p:cNvSpPr>
          <p:nvPr>
            <p:ph type="sldNum" sz="quarter" idx="11"/>
          </p:nvPr>
        </p:nvSpPr>
        <p:spPr/>
        <p:txBody>
          <a:bodyPr/>
          <a:lstStyle/>
          <a:p>
            <a:pPr>
              <a:defRPr/>
            </a:pPr>
            <a:fld id="{B740E06C-CFA5-4184-B1C9-4134C6BBD238}" type="slidenum">
              <a:rPr lang="en-US" smtClean="0"/>
              <a:pPr>
                <a:defRPr/>
              </a:pPr>
              <a:t>40</a:t>
            </a:fld>
            <a:endParaRPr lang="en-US" dirty="0"/>
          </a:p>
        </p:txBody>
      </p:sp>
    </p:spTree>
    <p:extLst>
      <p:ext uri="{BB962C8B-B14F-4D97-AF65-F5344CB8AC3E}">
        <p14:creationId xmlns:p14="http://schemas.microsoft.com/office/powerpoint/2010/main" val="3545493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152400" y="1143000"/>
            <a:ext cx="2743200" cy="1981200"/>
          </a:xfrm>
          <a:ln>
            <a:solidFill>
              <a:schemeClr val="tx1"/>
            </a:solidFill>
            <a:miter lim="800000"/>
            <a:headEnd/>
            <a:tailEnd/>
          </a:ln>
        </p:spPr>
        <p:txBody>
          <a:bodyPr/>
          <a:lstStyle/>
          <a:p>
            <a:pPr algn="l"/>
            <a:r>
              <a:rPr lang="en-US" sz="3600" smtClean="0"/>
              <a:t>Grade 6 </a:t>
            </a:r>
            <a:br>
              <a:rPr lang="en-US" sz="3600" smtClean="0"/>
            </a:br>
            <a:r>
              <a:rPr lang="en-US" sz="3600" smtClean="0"/>
              <a:t>Mathematics</a:t>
            </a:r>
            <a:br>
              <a:rPr lang="en-US" sz="3600" smtClean="0"/>
            </a:br>
            <a:r>
              <a:rPr lang="en-US" sz="3600" smtClean="0"/>
              <a:t>Item</a:t>
            </a:r>
          </a:p>
        </p:txBody>
      </p:sp>
      <p:pic>
        <p:nvPicPr>
          <p:cNvPr id="38915" name="Picture 6"/>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124200" y="457200"/>
            <a:ext cx="5705475" cy="5287963"/>
          </a:xfrm>
          <a:solidFill>
            <a:schemeClr val="bg1"/>
          </a:solidFill>
        </p:spPr>
      </p:pic>
      <p:sp>
        <p:nvSpPr>
          <p:cNvPr id="4" name="Slide Number Placeholder 3"/>
          <p:cNvSpPr>
            <a:spLocks noGrp="1"/>
          </p:cNvSpPr>
          <p:nvPr>
            <p:ph type="sldNum" sz="quarter" idx="11"/>
          </p:nvPr>
        </p:nvSpPr>
        <p:spPr/>
        <p:txBody>
          <a:bodyPr/>
          <a:lstStyle/>
          <a:p>
            <a:pPr>
              <a:defRPr/>
            </a:pPr>
            <a:fld id="{DD9473F8-2FFB-41BE-B18E-B265B89128DC}" type="slidenum">
              <a:rPr lang="en-US" smtClean="0"/>
              <a:pPr>
                <a:defRPr/>
              </a:pPr>
              <a:t>41</a:t>
            </a:fld>
            <a:endParaRPr lang="en-US"/>
          </a:p>
        </p:txBody>
      </p:sp>
      <p:sp>
        <p:nvSpPr>
          <p:cNvPr id="38917" name="TextBox 2"/>
          <p:cNvSpPr txBox="1">
            <a:spLocks noChangeArrowheads="1"/>
          </p:cNvSpPr>
          <p:nvPr/>
        </p:nvSpPr>
        <p:spPr bwMode="auto">
          <a:xfrm>
            <a:off x="5791200" y="6400800"/>
            <a:ext cx="2492375" cy="369888"/>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t>Item from FIB Phase II</a:t>
            </a:r>
          </a:p>
        </p:txBody>
      </p:sp>
    </p:spTree>
    <p:extLst>
      <p:ext uri="{BB962C8B-B14F-4D97-AF65-F5344CB8AC3E}">
        <p14:creationId xmlns:p14="http://schemas.microsoft.com/office/powerpoint/2010/main" val="351672402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a:xfrm>
            <a:off x="304800" y="228600"/>
            <a:ext cx="8207375" cy="609600"/>
          </a:xfrm>
          <a:ln>
            <a:solidFill>
              <a:schemeClr val="tx1"/>
            </a:solidFill>
            <a:miter lim="800000"/>
            <a:headEnd/>
            <a:tailEnd/>
          </a:ln>
        </p:spPr>
        <p:txBody>
          <a:bodyPr/>
          <a:lstStyle/>
          <a:p>
            <a:r>
              <a:rPr lang="en-US" sz="3200" smtClean="0"/>
              <a:t>Coordinate Algebra Mathematics Task</a:t>
            </a:r>
          </a:p>
        </p:txBody>
      </p:sp>
      <p:sp>
        <p:nvSpPr>
          <p:cNvPr id="46083" name="Slide Number Placeholder 3"/>
          <p:cNvSpPr>
            <a:spLocks noGrp="1"/>
          </p:cNvSpPr>
          <p:nvPr>
            <p:ph type="sldNum" sz="quarter" idx="11"/>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DF9BBAF-D48D-4EA6-B8E5-F0F2AA772EB3}" type="slidenum">
              <a:rPr lang="en-US" smtClean="0">
                <a:solidFill>
                  <a:srgbClr val="000000"/>
                </a:solidFill>
              </a:rPr>
              <a:pPr fontAlgn="base">
                <a:spcBef>
                  <a:spcPct val="0"/>
                </a:spcBef>
                <a:spcAft>
                  <a:spcPct val="0"/>
                </a:spcAft>
                <a:defRPr/>
              </a:pPr>
              <a:t>42</a:t>
            </a:fld>
            <a:endParaRPr lang="en-US" smtClean="0">
              <a:solidFill>
                <a:srgbClr val="000000"/>
              </a:solidFill>
            </a:endParaRPr>
          </a:p>
        </p:txBody>
      </p:sp>
      <p:pic>
        <p:nvPicPr>
          <p:cNvPr id="39940" name="Picture 5" descr="MHS12217_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063625"/>
            <a:ext cx="3352800" cy="305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1" name="Picture 4" descr="MHS12217_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4267200"/>
            <a:ext cx="4246563"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2"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98963" y="914400"/>
            <a:ext cx="4219575" cy="52974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39943" name="Picture 1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61050" y="6354763"/>
            <a:ext cx="2578100" cy="487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5547408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a:ln>
            <a:solidFill>
              <a:schemeClr val="tx2"/>
            </a:solidFill>
            <a:miter lim="800000"/>
            <a:headEnd/>
            <a:tailEnd/>
          </a:ln>
        </p:spPr>
        <p:txBody>
          <a:bodyPr/>
          <a:lstStyle/>
          <a:p>
            <a:r>
              <a:rPr lang="en-US" smtClean="0"/>
              <a:t>Advanced Algebra Mathematics Task</a:t>
            </a:r>
          </a:p>
        </p:txBody>
      </p:sp>
      <p:sp>
        <p:nvSpPr>
          <p:cNvPr id="4" name="Slide Number Placeholder 3"/>
          <p:cNvSpPr>
            <a:spLocks noGrp="1"/>
          </p:cNvSpPr>
          <p:nvPr>
            <p:ph type="sldNum" sz="quarter" idx="11"/>
          </p:nvPr>
        </p:nvSpPr>
        <p:spPr/>
        <p:txBody>
          <a:bodyPr/>
          <a:lstStyle/>
          <a:p>
            <a:pPr>
              <a:defRPr/>
            </a:pPr>
            <a:fld id="{D29A289B-38CE-4FDE-879F-CB8D5BA4DACA}" type="slidenum">
              <a:rPr lang="en-US" smtClean="0"/>
              <a:pPr>
                <a:defRPr/>
              </a:pPr>
              <a:t>43</a:t>
            </a:fld>
            <a:endParaRPr lang="en-US"/>
          </a:p>
        </p:txBody>
      </p:sp>
      <p:pic>
        <p:nvPicPr>
          <p:cNvPr id="40964"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l="461" t="6424"/>
          <a:stretch>
            <a:fillRect/>
          </a:stretch>
        </p:blipFill>
        <p:spPr>
          <a:xfrm>
            <a:off x="2290763" y="1890713"/>
            <a:ext cx="4584700" cy="423545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6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5000" y="6343650"/>
            <a:ext cx="2578100"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8354874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a:ln>
            <a:solidFill>
              <a:schemeClr val="tx2"/>
            </a:solidFill>
            <a:miter lim="800000"/>
            <a:headEnd/>
            <a:tailEnd/>
          </a:ln>
        </p:spPr>
        <p:txBody>
          <a:bodyPr/>
          <a:lstStyle/>
          <a:p>
            <a:r>
              <a:rPr lang="en-US" smtClean="0"/>
              <a:t>Advanced Algebra Task</a:t>
            </a:r>
          </a:p>
        </p:txBody>
      </p:sp>
      <p:sp>
        <p:nvSpPr>
          <p:cNvPr id="4" name="Slide Number Placeholder 3"/>
          <p:cNvSpPr>
            <a:spLocks noGrp="1"/>
          </p:cNvSpPr>
          <p:nvPr>
            <p:ph type="sldNum" sz="quarter" idx="11"/>
          </p:nvPr>
        </p:nvSpPr>
        <p:spPr/>
        <p:txBody>
          <a:bodyPr/>
          <a:lstStyle/>
          <a:p>
            <a:pPr>
              <a:defRPr/>
            </a:pPr>
            <a:fld id="{A8AB6274-8A2B-4D7B-A92E-A5436AD34366}" type="slidenum">
              <a:rPr lang="en-US" smtClean="0"/>
              <a:pPr>
                <a:defRPr/>
              </a:pPr>
              <a:t>44</a:t>
            </a:fld>
            <a:endParaRPr lang="en-US"/>
          </a:p>
        </p:txBody>
      </p:sp>
      <p:pic>
        <p:nvPicPr>
          <p:cNvPr id="41988"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l="75" t="6505"/>
          <a:stretch>
            <a:fillRect/>
          </a:stretch>
        </p:blipFill>
        <p:spPr>
          <a:xfrm>
            <a:off x="1905000" y="1600200"/>
            <a:ext cx="5354638" cy="4922838"/>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98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5000" y="6343650"/>
            <a:ext cx="2578100"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3058322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2"/>
          <p:cNvSpPr>
            <a:spLocks noGrp="1"/>
          </p:cNvSpPr>
          <p:nvPr>
            <p:ph type="title"/>
          </p:nvPr>
        </p:nvSpPr>
        <p:spPr>
          <a:xfrm>
            <a:off x="381000" y="274638"/>
            <a:ext cx="8305800" cy="792162"/>
          </a:xfrm>
          <a:ln>
            <a:solidFill>
              <a:schemeClr val="tx2">
                <a:lumMod val="75000"/>
              </a:schemeClr>
            </a:solidFill>
          </a:ln>
        </p:spPr>
        <p:txBody>
          <a:bodyPr/>
          <a:lstStyle/>
          <a:p>
            <a:pPr>
              <a:defRPr/>
            </a:pPr>
            <a:r>
              <a:rPr lang="en-US" i="1" dirty="0" smtClean="0"/>
              <a:t>FIB Items in OAS</a:t>
            </a:r>
          </a:p>
        </p:txBody>
      </p:sp>
      <p:sp>
        <p:nvSpPr>
          <p:cNvPr id="4" name="Content Placeholder 3"/>
          <p:cNvSpPr>
            <a:spLocks noGrp="1"/>
          </p:cNvSpPr>
          <p:nvPr>
            <p:ph idx="1"/>
          </p:nvPr>
        </p:nvSpPr>
        <p:spPr>
          <a:xfrm>
            <a:off x="457200" y="1371600"/>
            <a:ext cx="8229600" cy="4525963"/>
          </a:xfrm>
        </p:spPr>
        <p:txBody>
          <a:bodyPr>
            <a:normAutofit/>
          </a:bodyPr>
          <a:lstStyle/>
          <a:p>
            <a:pPr>
              <a:buFont typeface="Arial" pitchFamily="34" charset="0"/>
              <a:buChar char="•"/>
              <a:defRPr/>
            </a:pPr>
            <a:r>
              <a:rPr lang="en-US" dirty="0" smtClean="0"/>
              <a:t>700+ Phase I items already in Georgia Online Assessment System (OAS)</a:t>
            </a:r>
          </a:p>
          <a:p>
            <a:pPr>
              <a:buFont typeface="Arial" pitchFamily="34" charset="0"/>
              <a:buChar char="•"/>
              <a:defRPr/>
            </a:pPr>
            <a:r>
              <a:rPr lang="en-US" dirty="0" smtClean="0"/>
              <a:t>900+ Phase II items will be loaded into OAS in fall of 2013</a:t>
            </a:r>
          </a:p>
          <a:p>
            <a:pPr>
              <a:buFont typeface="Arial" pitchFamily="34" charset="0"/>
              <a:buChar char="•"/>
              <a:defRPr/>
            </a:pPr>
            <a:r>
              <a:rPr lang="en-US" dirty="0" smtClean="0"/>
              <a:t>Same OAS log-in as used in the past</a:t>
            </a:r>
          </a:p>
          <a:p>
            <a:pPr lvl="1">
              <a:buFont typeface="Arial" pitchFamily="34" charset="0"/>
              <a:buChar char="–"/>
              <a:defRPr/>
            </a:pPr>
            <a:r>
              <a:rPr lang="en-US" dirty="0" smtClean="0"/>
              <a:t>If you need an OAS log-in access code, </a:t>
            </a:r>
          </a:p>
          <a:p>
            <a:pPr lvl="2">
              <a:buFont typeface="Arial" pitchFamily="34" charset="0"/>
              <a:buChar char="•"/>
              <a:defRPr/>
            </a:pPr>
            <a:r>
              <a:rPr lang="en-US" dirty="0" smtClean="0"/>
              <a:t>Contact your School Administrator for OAS log-in access code</a:t>
            </a:r>
          </a:p>
          <a:p>
            <a:pPr lvl="2">
              <a:buFont typeface="Arial" pitchFamily="34" charset="0"/>
              <a:buChar char="•"/>
              <a:defRPr/>
            </a:pPr>
            <a:r>
              <a:rPr lang="en-US" dirty="0" smtClean="0"/>
              <a:t>School Administrators should contact their system test coordinator for assistance if needed</a:t>
            </a:r>
          </a:p>
          <a:p>
            <a:pPr lvl="1">
              <a:buFont typeface="Arial" pitchFamily="34" charset="0"/>
              <a:buChar char="–"/>
              <a:defRPr/>
            </a:pPr>
            <a:endParaRPr lang="en-US" dirty="0"/>
          </a:p>
        </p:txBody>
      </p:sp>
      <p:sp>
        <p:nvSpPr>
          <p:cNvPr id="2" name="Oval 1"/>
          <p:cNvSpPr/>
          <p:nvPr/>
        </p:nvSpPr>
        <p:spPr>
          <a:xfrm>
            <a:off x="152400" y="3657600"/>
            <a:ext cx="8686800" cy="2286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 name="5-Point Star 4"/>
          <p:cNvSpPr/>
          <p:nvPr/>
        </p:nvSpPr>
        <p:spPr>
          <a:xfrm>
            <a:off x="8229600" y="6477000"/>
            <a:ext cx="304800" cy="3048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 name="Slide Number Placeholder 2"/>
          <p:cNvSpPr>
            <a:spLocks noGrp="1"/>
          </p:cNvSpPr>
          <p:nvPr>
            <p:ph type="sldNum" sz="quarter" idx="11"/>
          </p:nvPr>
        </p:nvSpPr>
        <p:spPr>
          <a:xfrm>
            <a:off x="8305800" y="6400800"/>
            <a:ext cx="609600" cy="365125"/>
          </a:xfrm>
        </p:spPr>
        <p:txBody>
          <a:bodyPr/>
          <a:lstStyle/>
          <a:p>
            <a:pPr>
              <a:defRPr/>
            </a:pPr>
            <a:fld id="{473B3B11-72CF-455A-A42C-B53039D4D5D1}" type="slidenum">
              <a:rPr lang="en-US" smtClean="0"/>
              <a:pPr>
                <a:defRPr/>
              </a:pPr>
              <a:t>45</a:t>
            </a:fld>
            <a:endParaRPr lang="en-US" dirty="0"/>
          </a:p>
        </p:txBody>
      </p:sp>
    </p:spTree>
    <p:extLst>
      <p:ext uri="{BB962C8B-B14F-4D97-AF65-F5344CB8AC3E}">
        <p14:creationId xmlns:p14="http://schemas.microsoft.com/office/powerpoint/2010/main" val="303643289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a:xfrm>
            <a:off x="533400" y="228600"/>
            <a:ext cx="8153400" cy="838200"/>
          </a:xfrm>
          <a:ln>
            <a:solidFill>
              <a:schemeClr val="tx2">
                <a:lumMod val="75000"/>
              </a:schemeClr>
            </a:solidFill>
          </a:ln>
        </p:spPr>
        <p:txBody>
          <a:bodyPr/>
          <a:lstStyle/>
          <a:p>
            <a:pPr>
              <a:defRPr/>
            </a:pPr>
            <a:r>
              <a:rPr lang="en-US" dirty="0" smtClean="0"/>
              <a:t/>
            </a:r>
            <a:br>
              <a:rPr lang="en-US" dirty="0" smtClean="0"/>
            </a:br>
            <a:r>
              <a:rPr lang="en-US" i="1" dirty="0" smtClean="0"/>
              <a:t>Where do you Find the Items?</a:t>
            </a:r>
            <a:r>
              <a:rPr lang="en-US" dirty="0" smtClean="0">
                <a:solidFill>
                  <a:srgbClr val="00B050"/>
                </a:solidFill>
              </a:rPr>
              <a:t/>
            </a:r>
            <a:br>
              <a:rPr lang="en-US" dirty="0" smtClean="0">
                <a:solidFill>
                  <a:srgbClr val="00B050"/>
                </a:solidFill>
              </a:rPr>
            </a:br>
            <a:endParaRPr lang="en-US" sz="3200" dirty="0" smtClean="0">
              <a:solidFill>
                <a:srgbClr val="00B050"/>
              </a:solidFill>
            </a:endParaRPr>
          </a:p>
        </p:txBody>
      </p:sp>
      <p:sp>
        <p:nvSpPr>
          <p:cNvPr id="52227" name="Slide Number Placeholder 3"/>
          <p:cNvSpPr>
            <a:spLocks noGrp="1"/>
          </p:cNvSpPr>
          <p:nvPr>
            <p:ph type="sldNum" sz="quarter" idx="11"/>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732F6A4-EB6E-4CA3-BE1B-053FC0F8EBF9}" type="slidenum">
              <a:rPr lang="en-US" smtClean="0">
                <a:solidFill>
                  <a:schemeClr val="tx1"/>
                </a:solidFill>
              </a:rPr>
              <a:pPr fontAlgn="base">
                <a:spcBef>
                  <a:spcPct val="0"/>
                </a:spcBef>
                <a:spcAft>
                  <a:spcPct val="0"/>
                </a:spcAft>
                <a:defRPr/>
              </a:pPr>
              <a:t>46</a:t>
            </a:fld>
            <a:endParaRPr lang="en-US" smtClean="0">
              <a:solidFill>
                <a:schemeClr val="tx1"/>
              </a:solidFill>
            </a:endParaRPr>
          </a:p>
        </p:txBody>
      </p:sp>
      <p:pic>
        <p:nvPicPr>
          <p:cNvPr id="44036" name="Picture 8"/>
          <p:cNvPicPr>
            <a:picLocks noChangeAspect="1" noChangeArrowheads="1"/>
          </p:cNvPicPr>
          <p:nvPr/>
        </p:nvPicPr>
        <p:blipFill>
          <a:blip r:embed="rId3">
            <a:extLst>
              <a:ext uri="{28A0092B-C50C-407E-A947-70E740481C1C}">
                <a14:useLocalDpi xmlns:a14="http://schemas.microsoft.com/office/drawing/2010/main" val="0"/>
              </a:ext>
            </a:extLst>
          </a:blip>
          <a:srcRect r="66988" b="9879"/>
          <a:stretch>
            <a:fillRect/>
          </a:stretch>
        </p:blipFill>
        <p:spPr bwMode="auto">
          <a:xfrm>
            <a:off x="2590800" y="1239838"/>
            <a:ext cx="594360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Straight Arrow Connector 2"/>
          <p:cNvCxnSpPr/>
          <p:nvPr/>
        </p:nvCxnSpPr>
        <p:spPr>
          <a:xfrm>
            <a:off x="190500" y="1447800"/>
            <a:ext cx="2514600" cy="13716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 name="Straight Arrow Connector 4"/>
          <p:cNvCxnSpPr/>
          <p:nvPr/>
        </p:nvCxnSpPr>
        <p:spPr>
          <a:xfrm flipV="1">
            <a:off x="228600" y="3352800"/>
            <a:ext cx="2362200" cy="3048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 name="Oval 6"/>
          <p:cNvSpPr/>
          <p:nvPr/>
        </p:nvSpPr>
        <p:spPr>
          <a:xfrm>
            <a:off x="2590800" y="2819400"/>
            <a:ext cx="1752600" cy="609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4040" name="TextBox 1"/>
          <p:cNvSpPr txBox="1">
            <a:spLocks noChangeArrowheads="1"/>
          </p:cNvSpPr>
          <p:nvPr/>
        </p:nvSpPr>
        <p:spPr bwMode="auto">
          <a:xfrm>
            <a:off x="76200" y="4191000"/>
            <a:ext cx="2438400" cy="646113"/>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hlinkClick r:id="rId4"/>
              </a:rPr>
              <a:t>www.georgiaoas.org</a:t>
            </a:r>
            <a:endParaRPr lang="en-US"/>
          </a:p>
          <a:p>
            <a:pPr eaLnBrk="1" hangingPunct="1"/>
            <a:endParaRPr lang="en-US"/>
          </a:p>
        </p:txBody>
      </p:sp>
      <p:sp>
        <p:nvSpPr>
          <p:cNvPr id="9" name="5-Point Star 8"/>
          <p:cNvSpPr/>
          <p:nvPr/>
        </p:nvSpPr>
        <p:spPr>
          <a:xfrm>
            <a:off x="8032750" y="6400800"/>
            <a:ext cx="304800" cy="3048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302210526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a:xfrm>
            <a:off x="609600" y="228600"/>
            <a:ext cx="7924800" cy="609600"/>
          </a:xfrm>
          <a:ln>
            <a:solidFill>
              <a:schemeClr val="tx2">
                <a:lumMod val="75000"/>
              </a:schemeClr>
            </a:solidFill>
          </a:ln>
        </p:spPr>
        <p:txBody>
          <a:bodyPr/>
          <a:lstStyle/>
          <a:p>
            <a:pPr>
              <a:defRPr/>
            </a:pPr>
            <a:r>
              <a:rPr lang="en-US" sz="4000" i="1" dirty="0" smtClean="0"/>
              <a:t>Searching in the OAS</a:t>
            </a:r>
          </a:p>
        </p:txBody>
      </p:sp>
      <p:sp>
        <p:nvSpPr>
          <p:cNvPr id="53251" name="Slide Number Placeholder 2"/>
          <p:cNvSpPr>
            <a:spLocks noGrp="1"/>
          </p:cNvSpPr>
          <p:nvPr>
            <p:ph type="sldNum" sz="quarter" idx="11"/>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D5029CF-78DF-4A6C-8B7A-849B73E9BC79}" type="slidenum">
              <a:rPr lang="en-US" smtClean="0">
                <a:solidFill>
                  <a:srgbClr val="000000"/>
                </a:solidFill>
              </a:rPr>
              <a:pPr fontAlgn="base">
                <a:spcBef>
                  <a:spcPct val="0"/>
                </a:spcBef>
                <a:spcAft>
                  <a:spcPct val="0"/>
                </a:spcAft>
                <a:defRPr/>
              </a:pPr>
              <a:t>47</a:t>
            </a:fld>
            <a:endParaRPr lang="en-US" smtClean="0">
              <a:solidFill>
                <a:srgbClr val="000000"/>
              </a:solidFill>
            </a:endParaRPr>
          </a:p>
        </p:txBody>
      </p:sp>
      <p:pic>
        <p:nvPicPr>
          <p:cNvPr id="45060" name="Picture 3"/>
          <p:cNvPicPr>
            <a:picLocks noChangeAspect="1" noChangeArrowheads="1"/>
          </p:cNvPicPr>
          <p:nvPr/>
        </p:nvPicPr>
        <p:blipFill>
          <a:blip r:embed="rId2">
            <a:extLst>
              <a:ext uri="{28A0092B-C50C-407E-A947-70E740481C1C}">
                <a14:useLocalDpi xmlns:a14="http://schemas.microsoft.com/office/drawing/2010/main" val="0"/>
              </a:ext>
            </a:extLst>
          </a:blip>
          <a:srcRect l="18275" t="9045" r="69926" b="38348"/>
          <a:stretch>
            <a:fillRect/>
          </a:stretch>
        </p:blipFill>
        <p:spPr bwMode="auto">
          <a:xfrm>
            <a:off x="1828800" y="914400"/>
            <a:ext cx="4876800" cy="575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Arrow Connector 5"/>
          <p:cNvCxnSpPr/>
          <p:nvPr/>
        </p:nvCxnSpPr>
        <p:spPr>
          <a:xfrm flipH="1">
            <a:off x="5257800" y="1485900"/>
            <a:ext cx="1828800" cy="342900"/>
          </a:xfrm>
          <a:prstGeom prst="straightConnector1">
            <a:avLst/>
          </a:prstGeom>
          <a:ln w="28575">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H="1">
            <a:off x="5257800" y="1981200"/>
            <a:ext cx="1828800" cy="76200"/>
          </a:xfrm>
          <a:prstGeom prst="straightConnector1">
            <a:avLst/>
          </a:prstGeom>
          <a:ln w="28575">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53255" name="TextBox 8"/>
          <p:cNvSpPr txBox="1">
            <a:spLocks noChangeArrowheads="1"/>
          </p:cNvSpPr>
          <p:nvPr/>
        </p:nvSpPr>
        <p:spPr bwMode="auto">
          <a:xfrm>
            <a:off x="7239000" y="914400"/>
            <a:ext cx="1371600" cy="1754188"/>
          </a:xfrm>
          <a:prstGeom prst="rect">
            <a:avLst/>
          </a:prstGeom>
          <a:noFill/>
          <a:ln w="28575">
            <a:solidFill>
              <a:schemeClr val="accent2">
                <a:lumMod val="75000"/>
              </a:schemeClr>
            </a:solidFill>
            <a:miter lim="800000"/>
            <a:headEnd/>
            <a:tailEnd/>
          </a:ln>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r>
              <a:rPr lang="en-US" dirty="0" smtClean="0">
                <a:solidFill>
                  <a:schemeClr val="accent2">
                    <a:lumMod val="75000"/>
                  </a:schemeClr>
                </a:solidFill>
                <a:latin typeface="Calibri" pitchFamily="34" charset="0"/>
              </a:rPr>
              <a:t>You create test name and ID that are meaningful to you. </a:t>
            </a:r>
          </a:p>
        </p:txBody>
      </p:sp>
      <p:sp>
        <p:nvSpPr>
          <p:cNvPr id="45064" name="TextBox 11"/>
          <p:cNvSpPr txBox="1">
            <a:spLocks noChangeArrowheads="1"/>
          </p:cNvSpPr>
          <p:nvPr/>
        </p:nvSpPr>
        <p:spPr bwMode="auto">
          <a:xfrm>
            <a:off x="7010400" y="3429000"/>
            <a:ext cx="2057400" cy="1477963"/>
          </a:xfrm>
          <a:prstGeom prst="rect">
            <a:avLst/>
          </a:prstGeom>
          <a:noFill/>
          <a:ln w="2857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solidFill>
                  <a:srgbClr val="00B050"/>
                </a:solidFill>
                <a:latin typeface="Calibri" pitchFamily="34" charset="0"/>
              </a:rPr>
              <a:t>Naming Idea:  “Formative” and Domain Name, such as literary comprehension</a:t>
            </a:r>
          </a:p>
        </p:txBody>
      </p:sp>
      <p:cxnSp>
        <p:nvCxnSpPr>
          <p:cNvPr id="16" name="Straight Arrow Connector 15"/>
          <p:cNvCxnSpPr>
            <a:stCxn id="53255" idx="2"/>
          </p:cNvCxnSpPr>
          <p:nvPr/>
        </p:nvCxnSpPr>
        <p:spPr>
          <a:xfrm>
            <a:off x="7924800" y="2668588"/>
            <a:ext cx="0" cy="760412"/>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0" name="5-Point Star 9"/>
          <p:cNvSpPr/>
          <p:nvPr/>
        </p:nvSpPr>
        <p:spPr>
          <a:xfrm>
            <a:off x="8077200" y="6427788"/>
            <a:ext cx="304800" cy="3048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49757719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a:xfrm>
            <a:off x="533400" y="228600"/>
            <a:ext cx="8001000" cy="876300"/>
          </a:xfrm>
          <a:ln>
            <a:solidFill>
              <a:schemeClr val="tx2">
                <a:lumMod val="75000"/>
              </a:schemeClr>
            </a:solidFill>
          </a:ln>
        </p:spPr>
        <p:txBody>
          <a:bodyPr/>
          <a:lstStyle/>
          <a:p>
            <a:pPr>
              <a:defRPr/>
            </a:pPr>
            <a:r>
              <a:rPr lang="en-US" sz="3600" i="1" dirty="0" smtClean="0"/>
              <a:t>Searching in the OAS </a:t>
            </a:r>
          </a:p>
        </p:txBody>
      </p:sp>
      <p:pic>
        <p:nvPicPr>
          <p:cNvPr id="46083" name="Picture 3"/>
          <p:cNvPicPr>
            <a:picLocks noChangeAspect="1" noChangeArrowheads="1"/>
          </p:cNvPicPr>
          <p:nvPr/>
        </p:nvPicPr>
        <p:blipFill>
          <a:blip r:embed="rId2">
            <a:extLst>
              <a:ext uri="{28A0092B-C50C-407E-A947-70E740481C1C}">
                <a14:useLocalDpi xmlns:a14="http://schemas.microsoft.com/office/drawing/2010/main" val="0"/>
              </a:ext>
            </a:extLst>
          </a:blip>
          <a:srcRect l="9099" t="11385" r="60742" b="27974"/>
          <a:stretch>
            <a:fillRect/>
          </a:stretch>
        </p:blipFill>
        <p:spPr bwMode="auto">
          <a:xfrm>
            <a:off x="914400" y="1295400"/>
            <a:ext cx="7239000"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Arrow Connector 5"/>
          <p:cNvCxnSpPr/>
          <p:nvPr/>
        </p:nvCxnSpPr>
        <p:spPr>
          <a:xfrm flipH="1">
            <a:off x="2743200" y="1828800"/>
            <a:ext cx="5410200" cy="78105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 name="Oval 6"/>
          <p:cNvSpPr/>
          <p:nvPr/>
        </p:nvSpPr>
        <p:spPr>
          <a:xfrm>
            <a:off x="1524000" y="2476500"/>
            <a:ext cx="1219200" cy="2667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5-Point Star 7"/>
          <p:cNvSpPr/>
          <p:nvPr/>
        </p:nvSpPr>
        <p:spPr>
          <a:xfrm>
            <a:off x="8153400" y="6445250"/>
            <a:ext cx="304800" cy="3048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Slide Number Placeholder 1"/>
          <p:cNvSpPr>
            <a:spLocks noGrp="1"/>
          </p:cNvSpPr>
          <p:nvPr>
            <p:ph type="sldNum" sz="quarter" idx="11"/>
          </p:nvPr>
        </p:nvSpPr>
        <p:spPr>
          <a:xfrm>
            <a:off x="8153400" y="6388100"/>
            <a:ext cx="609600" cy="365125"/>
          </a:xfrm>
        </p:spPr>
        <p:txBody>
          <a:bodyPr/>
          <a:lstStyle/>
          <a:p>
            <a:pPr>
              <a:defRPr/>
            </a:pPr>
            <a:fld id="{4B6B4C6F-2249-4F67-9B3D-50D0D80EF017}" type="slidenum">
              <a:rPr lang="en-US" smtClean="0"/>
              <a:pPr>
                <a:defRPr/>
              </a:pPr>
              <a:t>48</a:t>
            </a:fld>
            <a:endParaRPr lang="en-US" dirty="0"/>
          </a:p>
        </p:txBody>
      </p:sp>
    </p:spTree>
    <p:extLst>
      <p:ext uri="{BB962C8B-B14F-4D97-AF65-F5344CB8AC3E}">
        <p14:creationId xmlns:p14="http://schemas.microsoft.com/office/powerpoint/2010/main" val="39583517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4"/>
          <p:cNvSpPr>
            <a:spLocks noGrp="1"/>
          </p:cNvSpPr>
          <p:nvPr>
            <p:ph type="title"/>
          </p:nvPr>
        </p:nvSpPr>
        <p:spPr>
          <a:xfrm>
            <a:off x="457200" y="61913"/>
            <a:ext cx="8229600" cy="1143000"/>
          </a:xfrm>
          <a:ln>
            <a:solidFill>
              <a:schemeClr val="tx1"/>
            </a:solidFill>
            <a:miter lim="800000"/>
            <a:headEnd/>
            <a:tailEnd/>
          </a:ln>
        </p:spPr>
        <p:txBody>
          <a:bodyPr/>
          <a:lstStyle/>
          <a:p>
            <a:r>
              <a:rPr lang="en-US" sz="3200" smtClean="0"/>
              <a:t>Searching the OAS for Formative Items</a:t>
            </a:r>
            <a:br>
              <a:rPr lang="en-US" sz="3200" smtClean="0"/>
            </a:br>
            <a:r>
              <a:rPr lang="en-US" sz="3200" smtClean="0"/>
              <a:t>Example Search</a:t>
            </a:r>
          </a:p>
        </p:txBody>
      </p:sp>
      <p:sp>
        <p:nvSpPr>
          <p:cNvPr id="55299" name="Slide Number Placeholder 3"/>
          <p:cNvSpPr>
            <a:spLocks noGrp="1"/>
          </p:cNvSpPr>
          <p:nvPr>
            <p:ph type="sldNum" sz="quarter" idx="11"/>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94462AD-293A-4465-90CE-C0D14879124E}" type="slidenum">
              <a:rPr lang="en-US" smtClean="0">
                <a:solidFill>
                  <a:srgbClr val="000000"/>
                </a:solidFill>
              </a:rPr>
              <a:pPr fontAlgn="base">
                <a:spcBef>
                  <a:spcPct val="0"/>
                </a:spcBef>
                <a:spcAft>
                  <a:spcPct val="0"/>
                </a:spcAft>
                <a:defRPr/>
              </a:pPr>
              <a:t>49</a:t>
            </a:fld>
            <a:endParaRPr lang="en-US" smtClean="0">
              <a:solidFill>
                <a:srgbClr val="000000"/>
              </a:solidFill>
            </a:endParaRPr>
          </a:p>
        </p:txBody>
      </p:sp>
      <p:pic>
        <p:nvPicPr>
          <p:cNvPr id="47108" name="Picture 7"/>
          <p:cNvPicPr>
            <a:picLocks noChangeAspect="1" noChangeArrowheads="1"/>
          </p:cNvPicPr>
          <p:nvPr/>
        </p:nvPicPr>
        <p:blipFill>
          <a:blip r:embed="rId2">
            <a:extLst>
              <a:ext uri="{28A0092B-C50C-407E-A947-70E740481C1C}">
                <a14:useLocalDpi xmlns:a14="http://schemas.microsoft.com/office/drawing/2010/main" val="0"/>
              </a:ext>
            </a:extLst>
          </a:blip>
          <a:srcRect l="9137" t="12888" r="60945" b="33951"/>
          <a:stretch>
            <a:fillRect/>
          </a:stretch>
        </p:blipFill>
        <p:spPr bwMode="auto">
          <a:xfrm>
            <a:off x="762000" y="1233488"/>
            <a:ext cx="7316788" cy="439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0" name="Straight Arrow Connector 29"/>
          <p:cNvCxnSpPr/>
          <p:nvPr/>
        </p:nvCxnSpPr>
        <p:spPr>
          <a:xfrm flipH="1">
            <a:off x="5457825" y="4967288"/>
            <a:ext cx="3124200"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24" name="Straight Arrow Connector 1023"/>
          <p:cNvCxnSpPr/>
          <p:nvPr/>
        </p:nvCxnSpPr>
        <p:spPr>
          <a:xfrm flipH="1">
            <a:off x="3429000" y="1981200"/>
            <a:ext cx="2143125" cy="0"/>
          </a:xfrm>
          <a:prstGeom prst="straightConnector1">
            <a:avLst/>
          </a:prstGeom>
          <a:ln w="28575">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47111" name="TextBox 1028"/>
          <p:cNvSpPr txBox="1">
            <a:spLocks noChangeArrowheads="1"/>
          </p:cNvSpPr>
          <p:nvPr/>
        </p:nvSpPr>
        <p:spPr bwMode="auto">
          <a:xfrm>
            <a:off x="5572125" y="1689100"/>
            <a:ext cx="2209800" cy="584200"/>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600">
                <a:solidFill>
                  <a:srgbClr val="FF0000"/>
                </a:solidFill>
                <a:latin typeface="Calibri" pitchFamily="34" charset="0"/>
              </a:rPr>
              <a:t>The name you created in previous steps</a:t>
            </a:r>
          </a:p>
        </p:txBody>
      </p:sp>
      <p:sp>
        <p:nvSpPr>
          <p:cNvPr id="47112" name="TextBox 1"/>
          <p:cNvSpPr txBox="1">
            <a:spLocks noChangeArrowheads="1"/>
          </p:cNvSpPr>
          <p:nvPr/>
        </p:nvSpPr>
        <p:spPr bwMode="auto">
          <a:xfrm>
            <a:off x="750888" y="5705475"/>
            <a:ext cx="7588250" cy="338138"/>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600">
                <a:solidFill>
                  <a:srgbClr val="FF0000"/>
                </a:solidFill>
                <a:latin typeface="Calibri" pitchFamily="34" charset="0"/>
              </a:rPr>
              <a:t>All of the formative items are in Level 2 of the OAS which means all teachers have access.</a:t>
            </a:r>
          </a:p>
        </p:txBody>
      </p:sp>
      <p:cxnSp>
        <p:nvCxnSpPr>
          <p:cNvPr id="4" name="Straight Arrow Connector 3"/>
          <p:cNvCxnSpPr/>
          <p:nvPr/>
        </p:nvCxnSpPr>
        <p:spPr>
          <a:xfrm flipV="1">
            <a:off x="838200" y="2514600"/>
            <a:ext cx="1219200" cy="319087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4" name="Right Brace 13"/>
          <p:cNvSpPr/>
          <p:nvPr/>
        </p:nvSpPr>
        <p:spPr>
          <a:xfrm>
            <a:off x="3429000" y="2590800"/>
            <a:ext cx="457200" cy="609600"/>
          </a:xfrm>
          <a:prstGeom prst="rightBrace">
            <a:avLst/>
          </a:prstGeom>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solidFill>
                <a:prstClr val="black"/>
              </a:solidFill>
            </a:endParaRPr>
          </a:p>
        </p:txBody>
      </p:sp>
      <p:sp>
        <p:nvSpPr>
          <p:cNvPr id="47115" name="TextBox 16"/>
          <p:cNvSpPr txBox="1">
            <a:spLocks noChangeArrowheads="1"/>
          </p:cNvSpPr>
          <p:nvPr/>
        </p:nvSpPr>
        <p:spPr bwMode="auto">
          <a:xfrm>
            <a:off x="4081463" y="2611438"/>
            <a:ext cx="3386137" cy="584200"/>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600">
                <a:solidFill>
                  <a:srgbClr val="FF0000"/>
                </a:solidFill>
                <a:latin typeface="Calibri" pitchFamily="34" charset="0"/>
              </a:rPr>
              <a:t>Drop down to select subject and grade level</a:t>
            </a:r>
          </a:p>
        </p:txBody>
      </p:sp>
      <p:sp>
        <p:nvSpPr>
          <p:cNvPr id="47116" name="TextBox 19"/>
          <p:cNvSpPr txBox="1">
            <a:spLocks noChangeArrowheads="1"/>
          </p:cNvSpPr>
          <p:nvPr/>
        </p:nvSpPr>
        <p:spPr bwMode="auto">
          <a:xfrm>
            <a:off x="7543800" y="4343400"/>
            <a:ext cx="76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solidFill>
                <a:srgbClr val="000000"/>
              </a:solidFill>
              <a:latin typeface="Calibri" pitchFamily="34" charset="0"/>
            </a:endParaRPr>
          </a:p>
        </p:txBody>
      </p:sp>
      <p:sp>
        <p:nvSpPr>
          <p:cNvPr id="47117" name="TextBox 20"/>
          <p:cNvSpPr txBox="1">
            <a:spLocks noChangeArrowheads="1"/>
          </p:cNvSpPr>
          <p:nvPr/>
        </p:nvSpPr>
        <p:spPr bwMode="auto">
          <a:xfrm>
            <a:off x="4098925" y="3535363"/>
            <a:ext cx="2947988" cy="584200"/>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600">
                <a:solidFill>
                  <a:srgbClr val="FF0000"/>
                </a:solidFill>
                <a:latin typeface="Calibri" pitchFamily="34" charset="0"/>
              </a:rPr>
              <a:t>Drop down to select domain and standard (or select all)</a:t>
            </a:r>
          </a:p>
        </p:txBody>
      </p:sp>
      <p:sp>
        <p:nvSpPr>
          <p:cNvPr id="5" name="Oval 4"/>
          <p:cNvSpPr/>
          <p:nvPr/>
        </p:nvSpPr>
        <p:spPr>
          <a:xfrm>
            <a:off x="4419600" y="4713288"/>
            <a:ext cx="990600" cy="69691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8" name="Right Brace 7"/>
          <p:cNvSpPr/>
          <p:nvPr/>
        </p:nvSpPr>
        <p:spPr>
          <a:xfrm>
            <a:off x="3657600" y="3535363"/>
            <a:ext cx="347663" cy="603250"/>
          </a:xfrm>
          <a:prstGeom prst="rightBrace">
            <a:avLst/>
          </a:prstGeom>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solidFill>
                <a:prstClr val="black"/>
              </a:solidFill>
            </a:endParaRPr>
          </a:p>
        </p:txBody>
      </p:sp>
      <p:sp>
        <p:nvSpPr>
          <p:cNvPr id="6" name="Oval 5"/>
          <p:cNvSpPr/>
          <p:nvPr/>
        </p:nvSpPr>
        <p:spPr>
          <a:xfrm>
            <a:off x="2209800" y="2133600"/>
            <a:ext cx="1620838" cy="4572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9" name="Oval 8"/>
          <p:cNvSpPr/>
          <p:nvPr/>
        </p:nvSpPr>
        <p:spPr>
          <a:xfrm>
            <a:off x="2057400" y="3181350"/>
            <a:ext cx="1143000" cy="35401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18" name="5-Point Star 17"/>
          <p:cNvSpPr/>
          <p:nvPr/>
        </p:nvSpPr>
        <p:spPr>
          <a:xfrm>
            <a:off x="8032750" y="6435725"/>
            <a:ext cx="304800" cy="3048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276983771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685800" y="1219200"/>
            <a:ext cx="7772400" cy="2667000"/>
          </a:xfrm>
          <a:ln>
            <a:solidFill>
              <a:schemeClr val="tx1"/>
            </a:solidFill>
            <a:miter lim="800000"/>
            <a:headEnd/>
            <a:tailEnd/>
          </a:ln>
        </p:spPr>
        <p:txBody>
          <a:bodyPr/>
          <a:lstStyle/>
          <a:p>
            <a:r>
              <a:rPr lang="en-US" smtClean="0"/>
              <a:t>Lighting the Way</a:t>
            </a:r>
            <a:br>
              <a:rPr lang="en-US" smtClean="0"/>
            </a:br>
            <a:r>
              <a:rPr lang="en-US" sz="3200" smtClean="0"/>
              <a:t>The Georgia Formative Item Bank Sheds Light on Student Performance Expectations and Achievement</a:t>
            </a:r>
            <a:r>
              <a:rPr lang="en-US" smtClean="0"/>
              <a:t/>
            </a:r>
            <a:br>
              <a:rPr lang="en-US" smtClean="0"/>
            </a:br>
            <a:endParaRPr lang="en-US" smtClean="0"/>
          </a:p>
        </p:txBody>
      </p:sp>
      <p:sp>
        <p:nvSpPr>
          <p:cNvPr id="2051" name="Subtitle 2"/>
          <p:cNvSpPr>
            <a:spLocks noGrp="1"/>
          </p:cNvSpPr>
          <p:nvPr>
            <p:ph type="subTitle" idx="1"/>
          </p:nvPr>
        </p:nvSpPr>
        <p:spPr>
          <a:xfrm>
            <a:off x="1219200" y="4114800"/>
            <a:ext cx="6858000" cy="1828800"/>
          </a:xfrm>
          <a:ln>
            <a:solidFill>
              <a:schemeClr val="tx1"/>
            </a:solidFill>
            <a:miter lim="800000"/>
            <a:headEnd/>
            <a:tailEnd/>
          </a:ln>
        </p:spPr>
        <p:txBody>
          <a:bodyPr/>
          <a:lstStyle/>
          <a:p>
            <a:r>
              <a:rPr lang="en-US" sz="2400" smtClean="0">
                <a:solidFill>
                  <a:schemeClr val="tx1"/>
                </a:solidFill>
              </a:rPr>
              <a:t>A Presentation by </a:t>
            </a:r>
          </a:p>
          <a:p>
            <a:r>
              <a:rPr lang="en-US" sz="2400" smtClean="0">
                <a:solidFill>
                  <a:schemeClr val="tx1"/>
                </a:solidFill>
              </a:rPr>
              <a:t>Dr. Dawn H. Souter, Project Manager</a:t>
            </a:r>
          </a:p>
          <a:p>
            <a:r>
              <a:rPr lang="en-US" sz="2400" smtClean="0">
                <a:solidFill>
                  <a:schemeClr val="tx1"/>
                </a:solidFill>
              </a:rPr>
              <a:t>Georgia Department of Education</a:t>
            </a:r>
          </a:p>
          <a:p>
            <a:r>
              <a:rPr lang="en-US" sz="2400" smtClean="0">
                <a:solidFill>
                  <a:schemeClr val="tx1"/>
                </a:solidFill>
              </a:rPr>
              <a:t>Assessment and Accountability</a:t>
            </a:r>
          </a:p>
        </p:txBody>
      </p:sp>
      <p:sp>
        <p:nvSpPr>
          <p:cNvPr id="2" name="Slide Number Placeholder 1"/>
          <p:cNvSpPr>
            <a:spLocks noGrp="1"/>
          </p:cNvSpPr>
          <p:nvPr>
            <p:ph type="sldNum" sz="quarter" idx="11"/>
          </p:nvPr>
        </p:nvSpPr>
        <p:spPr/>
        <p:txBody>
          <a:bodyPr/>
          <a:lstStyle/>
          <a:p>
            <a:pPr>
              <a:defRPr/>
            </a:pPr>
            <a:fld id="{BF8E6CF4-6187-4BD0-8039-0A589F1E9DF3}" type="slidenum">
              <a:rPr lang="en-US" smtClean="0"/>
              <a:pPr>
                <a:defRPr/>
              </a:pPr>
              <a:t>5</a:t>
            </a:fld>
            <a:endParaRPr lang="en-US"/>
          </a:p>
        </p:txBody>
      </p:sp>
    </p:spTree>
    <p:extLst>
      <p:ext uri="{BB962C8B-B14F-4D97-AF65-F5344CB8AC3E}">
        <p14:creationId xmlns:p14="http://schemas.microsoft.com/office/powerpoint/2010/main" val="90258767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Content Placeholder 2"/>
          <p:cNvSpPr>
            <a:spLocks noGrp="1"/>
          </p:cNvSpPr>
          <p:nvPr>
            <p:ph idx="1"/>
          </p:nvPr>
        </p:nvSpPr>
        <p:spPr>
          <a:xfrm>
            <a:off x="457200" y="1219200"/>
            <a:ext cx="8229600" cy="4525963"/>
          </a:xfrm>
        </p:spPr>
        <p:txBody>
          <a:bodyPr/>
          <a:lstStyle/>
          <a:p>
            <a:pPr marL="0" indent="0">
              <a:buFont typeface="Arial" charset="0"/>
              <a:buNone/>
              <a:defRPr/>
            </a:pPr>
            <a:r>
              <a:rPr lang="en-US" sz="2800" dirty="0" smtClean="0"/>
              <a:t>1. Create Test (Test Name and Test Identifier, submit)</a:t>
            </a:r>
          </a:p>
          <a:p>
            <a:pPr marL="0" indent="0">
              <a:buFont typeface="Arial" charset="0"/>
              <a:buNone/>
              <a:defRPr/>
            </a:pPr>
            <a:r>
              <a:rPr lang="en-US" sz="2800" dirty="0" smtClean="0">
                <a:solidFill>
                  <a:srgbClr val="FF0000"/>
                </a:solidFill>
              </a:rPr>
              <a:t>2. Item Level (Select Level 2, which provides access to all Georgia teachers)</a:t>
            </a:r>
          </a:p>
          <a:p>
            <a:pPr marL="0" indent="0">
              <a:buFont typeface="Arial" charset="0"/>
              <a:buNone/>
              <a:defRPr/>
            </a:pPr>
            <a:r>
              <a:rPr lang="en-US" sz="2800" dirty="0" smtClean="0"/>
              <a:t>3. Subject (Select Language Arts or Mathematics)</a:t>
            </a:r>
          </a:p>
          <a:p>
            <a:pPr marL="0" indent="0">
              <a:buFont typeface="Arial" charset="0"/>
              <a:buNone/>
              <a:defRPr/>
            </a:pPr>
            <a:r>
              <a:rPr lang="en-US" sz="2800" dirty="0" smtClean="0">
                <a:solidFill>
                  <a:srgbClr val="FF0000"/>
                </a:solidFill>
              </a:rPr>
              <a:t>4. Grade Level (Select grade 3 – 8)</a:t>
            </a:r>
          </a:p>
          <a:p>
            <a:pPr marL="0" indent="0">
              <a:buFont typeface="Arial" charset="0"/>
              <a:buNone/>
              <a:defRPr/>
            </a:pPr>
            <a:r>
              <a:rPr lang="en-US" sz="2800" dirty="0" smtClean="0"/>
              <a:t>5. Domain ( Select Formative)</a:t>
            </a:r>
          </a:p>
          <a:p>
            <a:pPr marL="0" indent="0">
              <a:buFont typeface="Arial" charset="0"/>
              <a:buNone/>
              <a:defRPr/>
            </a:pPr>
            <a:r>
              <a:rPr lang="en-US" sz="2800" dirty="0" smtClean="0">
                <a:solidFill>
                  <a:srgbClr val="FF0000"/>
                </a:solidFill>
              </a:rPr>
              <a:t>6. Domain (Select Appropriate Domain or ALL, i.e. Information and Media Literacy)</a:t>
            </a:r>
          </a:p>
          <a:p>
            <a:pPr marL="0" indent="0">
              <a:buFont typeface="Arial" charset="0"/>
              <a:buNone/>
              <a:defRPr/>
            </a:pPr>
            <a:r>
              <a:rPr lang="en-US" sz="2800" dirty="0" smtClean="0"/>
              <a:t>7. Standard (Select Standard or ALL)</a:t>
            </a:r>
          </a:p>
          <a:p>
            <a:pPr marL="0" indent="0">
              <a:buFont typeface="Arial" charset="0"/>
              <a:buNone/>
              <a:defRPr/>
            </a:pPr>
            <a:r>
              <a:rPr lang="en-US" sz="2800" dirty="0" smtClean="0">
                <a:solidFill>
                  <a:srgbClr val="FF0000"/>
                </a:solidFill>
              </a:rPr>
              <a:t>8. Show Items</a:t>
            </a:r>
          </a:p>
          <a:p>
            <a:pPr>
              <a:defRPr/>
            </a:pPr>
            <a:endParaRPr lang="en-US" sz="2800" dirty="0" smtClean="0"/>
          </a:p>
        </p:txBody>
      </p:sp>
      <p:sp>
        <p:nvSpPr>
          <p:cNvPr id="56324" name="Slide Number Placeholder 3"/>
          <p:cNvSpPr>
            <a:spLocks noGrp="1"/>
          </p:cNvSpPr>
          <p:nvPr>
            <p:ph type="sldNum" sz="quarter" idx="11"/>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A24CC1C-CBBC-4CEA-9520-DA05EADF96AC}" type="slidenum">
              <a:rPr lang="en-US" smtClean="0">
                <a:solidFill>
                  <a:srgbClr val="000000"/>
                </a:solidFill>
              </a:rPr>
              <a:pPr fontAlgn="base">
                <a:spcBef>
                  <a:spcPct val="0"/>
                </a:spcBef>
                <a:spcAft>
                  <a:spcPct val="0"/>
                </a:spcAft>
                <a:defRPr/>
              </a:pPr>
              <a:t>50</a:t>
            </a:fld>
            <a:endParaRPr lang="en-US" dirty="0" smtClean="0">
              <a:solidFill>
                <a:srgbClr val="000000"/>
              </a:solidFill>
            </a:endParaRPr>
          </a:p>
        </p:txBody>
      </p:sp>
      <p:sp>
        <p:nvSpPr>
          <p:cNvPr id="5" name="Title 4"/>
          <p:cNvSpPr txBox="1">
            <a:spLocks/>
          </p:cNvSpPr>
          <p:nvPr/>
        </p:nvSpPr>
        <p:spPr bwMode="auto">
          <a:xfrm>
            <a:off x="457200" y="152400"/>
            <a:ext cx="8124825" cy="976313"/>
          </a:xfrm>
          <a:prstGeom prst="rect">
            <a:avLst/>
          </a:prstGeom>
          <a:noFill/>
          <a:ln>
            <a:solidFill>
              <a:schemeClr val="tx2">
                <a:lumMod val="75000"/>
              </a:schemeClr>
            </a:solidFill>
          </a:ln>
          <a:extLst/>
        </p:spPr>
        <p:txBody>
          <a:bodyPr anchor="ctr"/>
          <a:lstStyle>
            <a:lvl1pPr algn="ctr" rtl="0" eaLnBrk="0" fontAlgn="base" hangingPunct="0">
              <a:spcBef>
                <a:spcPct val="0"/>
              </a:spcBef>
              <a:spcAft>
                <a:spcPct val="0"/>
              </a:spcAft>
              <a:defRPr sz="4400" b="1" kern="1200">
                <a:solidFill>
                  <a:schemeClr val="tx1"/>
                </a:solidFill>
                <a:latin typeface="+mj-lt"/>
                <a:ea typeface="+mj-ea"/>
                <a:cs typeface="+mj-cs"/>
              </a:defRPr>
            </a:lvl1pPr>
            <a:lvl2pPr algn="ctr" rtl="0" eaLnBrk="0" fontAlgn="base" hangingPunct="0">
              <a:spcBef>
                <a:spcPct val="0"/>
              </a:spcBef>
              <a:spcAft>
                <a:spcPct val="0"/>
              </a:spcAft>
              <a:defRPr sz="4400" b="1">
                <a:solidFill>
                  <a:schemeClr val="tx1"/>
                </a:solidFill>
                <a:latin typeface="Calibri" pitchFamily="34" charset="0"/>
              </a:defRPr>
            </a:lvl2pPr>
            <a:lvl3pPr algn="ctr" rtl="0" eaLnBrk="0" fontAlgn="base" hangingPunct="0">
              <a:spcBef>
                <a:spcPct val="0"/>
              </a:spcBef>
              <a:spcAft>
                <a:spcPct val="0"/>
              </a:spcAft>
              <a:defRPr sz="4400" b="1">
                <a:solidFill>
                  <a:schemeClr val="tx1"/>
                </a:solidFill>
                <a:latin typeface="Calibri" pitchFamily="34" charset="0"/>
              </a:defRPr>
            </a:lvl3pPr>
            <a:lvl4pPr algn="ctr" rtl="0" eaLnBrk="0" fontAlgn="base" hangingPunct="0">
              <a:spcBef>
                <a:spcPct val="0"/>
              </a:spcBef>
              <a:spcAft>
                <a:spcPct val="0"/>
              </a:spcAft>
              <a:defRPr sz="4400" b="1">
                <a:solidFill>
                  <a:schemeClr val="tx1"/>
                </a:solidFill>
                <a:latin typeface="Calibri" pitchFamily="34" charset="0"/>
              </a:defRPr>
            </a:lvl4pPr>
            <a:lvl5pPr algn="ctr" rtl="0" eaLnBrk="0" fontAlgn="base" hangingPunct="0">
              <a:spcBef>
                <a:spcPct val="0"/>
              </a:spcBef>
              <a:spcAft>
                <a:spcPct val="0"/>
              </a:spcAft>
              <a:defRPr sz="4400" b="1">
                <a:solidFill>
                  <a:schemeClr val="tx1"/>
                </a:solidFill>
                <a:latin typeface="Calibri" pitchFamily="34" charset="0"/>
              </a:defRPr>
            </a:lvl5pPr>
            <a:lvl6pPr marL="457200" algn="ctr" rtl="0" fontAlgn="base">
              <a:spcBef>
                <a:spcPct val="0"/>
              </a:spcBef>
              <a:spcAft>
                <a:spcPct val="0"/>
              </a:spcAft>
              <a:defRPr sz="4400" b="1">
                <a:solidFill>
                  <a:schemeClr val="tx1"/>
                </a:solidFill>
                <a:latin typeface="Calibri" pitchFamily="34" charset="0"/>
              </a:defRPr>
            </a:lvl6pPr>
            <a:lvl7pPr marL="914400" algn="ctr" rtl="0" fontAlgn="base">
              <a:spcBef>
                <a:spcPct val="0"/>
              </a:spcBef>
              <a:spcAft>
                <a:spcPct val="0"/>
              </a:spcAft>
              <a:defRPr sz="4400" b="1">
                <a:solidFill>
                  <a:schemeClr val="tx1"/>
                </a:solidFill>
                <a:latin typeface="Calibri" pitchFamily="34" charset="0"/>
              </a:defRPr>
            </a:lvl7pPr>
            <a:lvl8pPr marL="1371600" algn="ctr" rtl="0" fontAlgn="base">
              <a:spcBef>
                <a:spcPct val="0"/>
              </a:spcBef>
              <a:spcAft>
                <a:spcPct val="0"/>
              </a:spcAft>
              <a:defRPr sz="4400" b="1">
                <a:solidFill>
                  <a:schemeClr val="tx1"/>
                </a:solidFill>
                <a:latin typeface="Calibri" pitchFamily="34" charset="0"/>
              </a:defRPr>
            </a:lvl8pPr>
            <a:lvl9pPr marL="1828800" algn="ctr" rtl="0" fontAlgn="base">
              <a:spcBef>
                <a:spcPct val="0"/>
              </a:spcBef>
              <a:spcAft>
                <a:spcPct val="0"/>
              </a:spcAft>
              <a:defRPr sz="4400" b="1">
                <a:solidFill>
                  <a:schemeClr val="tx1"/>
                </a:solidFill>
                <a:latin typeface="Calibri" pitchFamily="34" charset="0"/>
              </a:defRPr>
            </a:lvl9pPr>
          </a:lstStyle>
          <a:p>
            <a:pPr>
              <a:defRPr/>
            </a:pPr>
            <a:r>
              <a:rPr lang="en-US" sz="3200" i="1" dirty="0" smtClean="0"/>
              <a:t>Searching the OAS for Formative Items</a:t>
            </a:r>
            <a:br>
              <a:rPr lang="en-US" sz="3200" i="1" dirty="0" smtClean="0"/>
            </a:br>
            <a:r>
              <a:rPr lang="en-US" sz="3200" i="1" dirty="0" smtClean="0"/>
              <a:t>Search Steps</a:t>
            </a:r>
          </a:p>
        </p:txBody>
      </p:sp>
      <p:sp>
        <p:nvSpPr>
          <p:cNvPr id="6" name="5-Point Star 5"/>
          <p:cNvSpPr/>
          <p:nvPr/>
        </p:nvSpPr>
        <p:spPr>
          <a:xfrm>
            <a:off x="8032750" y="6427788"/>
            <a:ext cx="304800" cy="3048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16496208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chemeClr val="tx1"/>
            </a:solidFill>
          </a:ln>
        </p:spPr>
        <p:txBody>
          <a:bodyPr>
            <a:normAutofit fontScale="90000"/>
          </a:bodyPr>
          <a:lstStyle/>
          <a:p>
            <a:pPr>
              <a:defRPr/>
            </a:pPr>
            <a:r>
              <a:rPr lang="en-US" dirty="0" smtClean="0"/>
              <a:t>Finding the Rubrics and Sample Student Papers</a:t>
            </a:r>
            <a:endParaRPr lang="en-US" dirty="0"/>
          </a:p>
        </p:txBody>
      </p:sp>
      <p:sp>
        <p:nvSpPr>
          <p:cNvPr id="3" name="Content Placeholder 2"/>
          <p:cNvSpPr>
            <a:spLocks noGrp="1"/>
          </p:cNvSpPr>
          <p:nvPr>
            <p:ph idx="1"/>
          </p:nvPr>
        </p:nvSpPr>
        <p:spPr/>
        <p:txBody>
          <a:bodyPr/>
          <a:lstStyle/>
          <a:p>
            <a:pPr marL="0" indent="0">
              <a:buFont typeface="Arial" charset="0"/>
              <a:buNone/>
              <a:defRPr/>
            </a:pPr>
            <a:r>
              <a:rPr lang="en-US" dirty="0" smtClean="0"/>
              <a:t>Once you create a test in the previous steps:</a:t>
            </a:r>
          </a:p>
          <a:p>
            <a:pPr>
              <a:defRPr/>
            </a:pPr>
            <a:r>
              <a:rPr lang="en-US" dirty="0" smtClean="0"/>
              <a:t>Assign the test to a class</a:t>
            </a:r>
          </a:p>
          <a:p>
            <a:pPr>
              <a:defRPr/>
            </a:pPr>
            <a:r>
              <a:rPr lang="en-US" dirty="0" smtClean="0"/>
              <a:t>Assign the test to a student in the class</a:t>
            </a:r>
          </a:p>
          <a:p>
            <a:pPr>
              <a:defRPr/>
            </a:pPr>
            <a:r>
              <a:rPr lang="en-US" dirty="0" smtClean="0"/>
              <a:t>Take the test as if you were a student</a:t>
            </a:r>
          </a:p>
          <a:p>
            <a:pPr>
              <a:defRPr/>
            </a:pPr>
            <a:r>
              <a:rPr lang="en-US" dirty="0" smtClean="0"/>
              <a:t>Click on “Score the Test”</a:t>
            </a:r>
          </a:p>
          <a:p>
            <a:pPr>
              <a:defRPr/>
            </a:pPr>
            <a:r>
              <a:rPr lang="en-US" dirty="0" smtClean="0"/>
              <a:t>At that point, you will be able to see the rubrics and student work samples</a:t>
            </a:r>
          </a:p>
          <a:p>
            <a:pPr marL="0" indent="0">
              <a:buFont typeface="Arial" charset="0"/>
              <a:buNone/>
              <a:defRPr/>
            </a:pPr>
            <a:r>
              <a:rPr lang="en-US" sz="2000" dirty="0" smtClean="0"/>
              <a:t>(Screen shots are unavailable at this time due to annual repairs being made to the OAS.)</a:t>
            </a:r>
            <a:endParaRPr lang="en-US" sz="2000" dirty="0"/>
          </a:p>
        </p:txBody>
      </p:sp>
      <p:sp>
        <p:nvSpPr>
          <p:cNvPr id="4" name="5-Point Star 3"/>
          <p:cNvSpPr/>
          <p:nvPr/>
        </p:nvSpPr>
        <p:spPr>
          <a:xfrm>
            <a:off x="8077200" y="6400800"/>
            <a:ext cx="304800" cy="3048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 name="Slide Number Placeholder 4"/>
          <p:cNvSpPr>
            <a:spLocks noGrp="1"/>
          </p:cNvSpPr>
          <p:nvPr>
            <p:ph type="sldNum" sz="quarter" idx="11"/>
          </p:nvPr>
        </p:nvSpPr>
        <p:spPr/>
        <p:txBody>
          <a:bodyPr/>
          <a:lstStyle/>
          <a:p>
            <a:pPr>
              <a:defRPr/>
            </a:pPr>
            <a:fld id="{940E86D1-AEF0-4C31-B1C5-A4B77B020B68}" type="slidenum">
              <a:rPr lang="en-US" smtClean="0"/>
              <a:pPr>
                <a:defRPr/>
              </a:pPr>
              <a:t>51</a:t>
            </a:fld>
            <a:endParaRPr lang="en-US" dirty="0"/>
          </a:p>
        </p:txBody>
      </p:sp>
    </p:spTree>
    <p:extLst>
      <p:ext uri="{BB962C8B-B14F-4D97-AF65-F5344CB8AC3E}">
        <p14:creationId xmlns:p14="http://schemas.microsoft.com/office/powerpoint/2010/main" val="204945617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a:xfrm>
            <a:off x="457200" y="228600"/>
            <a:ext cx="8229600" cy="1189038"/>
          </a:xfrm>
          <a:ln>
            <a:solidFill>
              <a:schemeClr val="tx2">
                <a:lumMod val="75000"/>
              </a:schemeClr>
            </a:solidFill>
          </a:ln>
        </p:spPr>
        <p:txBody>
          <a:bodyPr/>
          <a:lstStyle/>
          <a:p>
            <a:pPr>
              <a:defRPr/>
            </a:pPr>
            <a:r>
              <a:rPr lang="en-US" sz="4000" i="1" dirty="0" smtClean="0"/>
              <a:t>Formative Item Bank Information</a:t>
            </a:r>
            <a:br>
              <a:rPr lang="en-US" sz="4000" i="1" dirty="0" smtClean="0"/>
            </a:br>
            <a:r>
              <a:rPr lang="en-US" sz="4000" i="1" dirty="0" smtClean="0"/>
              <a:t> On-line</a:t>
            </a:r>
          </a:p>
        </p:txBody>
      </p:sp>
      <p:sp>
        <p:nvSpPr>
          <p:cNvPr id="58371" name="Slide Number Placeholder 2"/>
          <p:cNvSpPr>
            <a:spLocks noGrp="1"/>
          </p:cNvSpPr>
          <p:nvPr>
            <p:ph type="sldNum" sz="quarter" idx="11"/>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DB9CCBE-6F37-4F70-BAE1-FFDCF8D28262}" type="slidenum">
              <a:rPr lang="en-US" smtClean="0">
                <a:solidFill>
                  <a:srgbClr val="000000"/>
                </a:solidFill>
              </a:rPr>
              <a:pPr fontAlgn="base">
                <a:spcBef>
                  <a:spcPct val="0"/>
                </a:spcBef>
                <a:spcAft>
                  <a:spcPct val="0"/>
                </a:spcAft>
                <a:defRPr/>
              </a:pPr>
              <a:t>52</a:t>
            </a:fld>
            <a:endParaRPr lang="en-US" smtClean="0">
              <a:solidFill>
                <a:srgbClr val="000000"/>
              </a:solidFill>
            </a:endParaRPr>
          </a:p>
        </p:txBody>
      </p:sp>
      <p:pic>
        <p:nvPicPr>
          <p:cNvPr id="50180" name="Picture 3"/>
          <p:cNvPicPr>
            <a:picLocks noChangeAspect="1" noChangeArrowheads="1"/>
          </p:cNvPicPr>
          <p:nvPr/>
        </p:nvPicPr>
        <p:blipFill>
          <a:blip r:embed="rId2">
            <a:extLst>
              <a:ext uri="{28A0092B-C50C-407E-A947-70E740481C1C}">
                <a14:useLocalDpi xmlns:a14="http://schemas.microsoft.com/office/drawing/2010/main" val="0"/>
              </a:ext>
            </a:extLst>
          </a:blip>
          <a:srcRect r="65865" b="8379"/>
          <a:stretch>
            <a:fillRect/>
          </a:stretch>
        </p:blipFill>
        <p:spPr bwMode="auto">
          <a:xfrm>
            <a:off x="457200" y="1600200"/>
            <a:ext cx="5715000"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Oval 4"/>
          <p:cNvSpPr/>
          <p:nvPr/>
        </p:nvSpPr>
        <p:spPr>
          <a:xfrm>
            <a:off x="2209800" y="4252913"/>
            <a:ext cx="3200400" cy="6858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7" name="Straight Arrow Connector 6"/>
          <p:cNvCxnSpPr/>
          <p:nvPr/>
        </p:nvCxnSpPr>
        <p:spPr>
          <a:xfrm flipH="1">
            <a:off x="6096000" y="3276600"/>
            <a:ext cx="762000" cy="9906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50183" name="TextBox 7"/>
          <p:cNvSpPr txBox="1">
            <a:spLocks noChangeArrowheads="1"/>
          </p:cNvSpPr>
          <p:nvPr/>
        </p:nvSpPr>
        <p:spPr bwMode="auto">
          <a:xfrm>
            <a:off x="6880225" y="2322513"/>
            <a:ext cx="1676400" cy="1477962"/>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atin typeface="Calibri" pitchFamily="34" charset="0"/>
              </a:rPr>
              <a:t>For more information about the Formative Item Bank Project</a:t>
            </a:r>
          </a:p>
        </p:txBody>
      </p:sp>
      <p:sp>
        <p:nvSpPr>
          <p:cNvPr id="50184" name="TextBox 3"/>
          <p:cNvSpPr txBox="1">
            <a:spLocks noChangeArrowheads="1"/>
          </p:cNvSpPr>
          <p:nvPr/>
        </p:nvSpPr>
        <p:spPr bwMode="auto">
          <a:xfrm>
            <a:off x="6324600" y="5105400"/>
            <a:ext cx="2590800" cy="646113"/>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hlinkClick r:id="rId3"/>
              </a:rPr>
              <a:t>www.georgiaoas.org</a:t>
            </a:r>
            <a:endParaRPr lang="en-US"/>
          </a:p>
          <a:p>
            <a:pPr eaLnBrk="1" hangingPunct="1"/>
            <a:endParaRPr lang="en-US"/>
          </a:p>
        </p:txBody>
      </p:sp>
      <p:sp>
        <p:nvSpPr>
          <p:cNvPr id="9" name="5-Point Star 8"/>
          <p:cNvSpPr/>
          <p:nvPr/>
        </p:nvSpPr>
        <p:spPr>
          <a:xfrm>
            <a:off x="8032750" y="6400800"/>
            <a:ext cx="304800" cy="3048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32806047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a:xfrm>
            <a:off x="533400" y="274638"/>
            <a:ext cx="8153400" cy="944562"/>
          </a:xfrm>
          <a:ln>
            <a:solidFill>
              <a:schemeClr val="tx2">
                <a:lumMod val="75000"/>
              </a:schemeClr>
            </a:solidFill>
          </a:ln>
        </p:spPr>
        <p:txBody>
          <a:bodyPr/>
          <a:lstStyle/>
          <a:p>
            <a:pPr>
              <a:defRPr/>
            </a:pPr>
            <a:r>
              <a:rPr lang="en-US" sz="3200" i="1" dirty="0" smtClean="0"/>
              <a:t>Formative Item Bank Information On-line</a:t>
            </a:r>
          </a:p>
        </p:txBody>
      </p:sp>
      <p:sp>
        <p:nvSpPr>
          <p:cNvPr id="59395" name="Slide Number Placeholder 2"/>
          <p:cNvSpPr>
            <a:spLocks noGrp="1"/>
          </p:cNvSpPr>
          <p:nvPr>
            <p:ph type="sldNum" sz="quarter" idx="11"/>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9D519F1-7717-451B-959E-715DB4FED005}" type="slidenum">
              <a:rPr lang="en-US" smtClean="0">
                <a:solidFill>
                  <a:srgbClr val="000000"/>
                </a:solidFill>
              </a:rPr>
              <a:pPr fontAlgn="base">
                <a:spcBef>
                  <a:spcPct val="0"/>
                </a:spcBef>
                <a:spcAft>
                  <a:spcPct val="0"/>
                </a:spcAft>
                <a:defRPr/>
              </a:pPr>
              <a:t>53</a:t>
            </a:fld>
            <a:endParaRPr lang="en-US" smtClean="0">
              <a:solidFill>
                <a:srgbClr val="000000"/>
              </a:solidFill>
            </a:endParaRPr>
          </a:p>
        </p:txBody>
      </p:sp>
      <p:pic>
        <p:nvPicPr>
          <p:cNvPr id="51204" name="Picture 3"/>
          <p:cNvPicPr>
            <a:picLocks noChangeAspect="1" noChangeArrowheads="1"/>
          </p:cNvPicPr>
          <p:nvPr/>
        </p:nvPicPr>
        <p:blipFill>
          <a:blip r:embed="rId2">
            <a:extLst>
              <a:ext uri="{28A0092B-C50C-407E-A947-70E740481C1C}">
                <a14:useLocalDpi xmlns:a14="http://schemas.microsoft.com/office/drawing/2010/main" val="0"/>
              </a:ext>
            </a:extLst>
          </a:blip>
          <a:srcRect l="16206" t="9338" r="67519" b="14812"/>
          <a:stretch>
            <a:fillRect/>
          </a:stretch>
        </p:blipFill>
        <p:spPr bwMode="auto">
          <a:xfrm>
            <a:off x="677863" y="1627188"/>
            <a:ext cx="3925887" cy="494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5" name="TextBox 4"/>
          <p:cNvSpPr txBox="1">
            <a:spLocks noChangeArrowheads="1"/>
          </p:cNvSpPr>
          <p:nvPr/>
        </p:nvSpPr>
        <p:spPr bwMode="auto">
          <a:xfrm>
            <a:off x="762000" y="1295400"/>
            <a:ext cx="76819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400">
                <a:latin typeface="Calibri" pitchFamily="34" charset="0"/>
              </a:rPr>
              <a:t>http://www.gadoe.org/Curriculum-Instruction-and-Assessment/Assessment/Pages/OAS-Resources.aspx</a:t>
            </a:r>
          </a:p>
        </p:txBody>
      </p:sp>
      <p:sp>
        <p:nvSpPr>
          <p:cNvPr id="6" name="Oval 5"/>
          <p:cNvSpPr/>
          <p:nvPr/>
        </p:nvSpPr>
        <p:spPr>
          <a:xfrm>
            <a:off x="3352800" y="2362200"/>
            <a:ext cx="1250950" cy="24384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TextBox 6"/>
          <p:cNvSpPr txBox="1"/>
          <p:nvPr/>
        </p:nvSpPr>
        <p:spPr>
          <a:xfrm>
            <a:off x="5410200" y="2057400"/>
            <a:ext cx="3352800" cy="2862263"/>
          </a:xfrm>
          <a:prstGeom prst="rect">
            <a:avLst/>
          </a:prstGeom>
          <a:noFill/>
          <a:ln w="28575">
            <a:solidFill>
              <a:schemeClr val="tx1"/>
            </a:solidFill>
          </a:ln>
        </p:spPr>
        <p:txBody>
          <a:bodyPr>
            <a:spAutoFit/>
          </a:bodyPr>
          <a:lstStyle/>
          <a:p>
            <a:pPr fontAlgn="auto">
              <a:spcBef>
                <a:spcPts val="0"/>
              </a:spcBef>
              <a:spcAft>
                <a:spcPts val="0"/>
              </a:spcAft>
              <a:defRPr/>
            </a:pPr>
            <a:r>
              <a:rPr lang="en-US" dirty="0">
                <a:latin typeface="+mn-lt"/>
              </a:rPr>
              <a:t>Includes:</a:t>
            </a:r>
          </a:p>
          <a:p>
            <a:pPr marL="285750" indent="-285750" fontAlgn="auto">
              <a:spcBef>
                <a:spcPts val="0"/>
              </a:spcBef>
              <a:spcAft>
                <a:spcPts val="0"/>
              </a:spcAft>
              <a:buFont typeface="Arial" pitchFamily="34" charset="0"/>
              <a:buChar char="•"/>
              <a:defRPr/>
            </a:pPr>
            <a:r>
              <a:rPr lang="en-US" dirty="0">
                <a:latin typeface="+mn-lt"/>
              </a:rPr>
              <a:t>About the Formative Item Bank (document)</a:t>
            </a:r>
          </a:p>
          <a:p>
            <a:pPr marL="285750" indent="-285750" fontAlgn="auto">
              <a:spcBef>
                <a:spcPts val="0"/>
              </a:spcBef>
              <a:spcAft>
                <a:spcPts val="0"/>
              </a:spcAft>
              <a:buFont typeface="Arial" pitchFamily="34" charset="0"/>
              <a:buChar char="•"/>
              <a:defRPr/>
            </a:pPr>
            <a:r>
              <a:rPr lang="en-US" dirty="0">
                <a:latin typeface="+mn-lt"/>
              </a:rPr>
              <a:t>About the Formative Item Bank (presentation)</a:t>
            </a:r>
          </a:p>
          <a:p>
            <a:pPr marL="285750" indent="-285750" fontAlgn="auto">
              <a:spcBef>
                <a:spcPts val="0"/>
              </a:spcBef>
              <a:spcAft>
                <a:spcPts val="0"/>
              </a:spcAft>
              <a:buFont typeface="Arial" pitchFamily="34" charset="0"/>
              <a:buChar char="•"/>
              <a:defRPr/>
            </a:pPr>
            <a:r>
              <a:rPr lang="en-US" dirty="0">
                <a:latin typeface="+mn-lt"/>
              </a:rPr>
              <a:t>Student Checklist for ELA</a:t>
            </a:r>
          </a:p>
          <a:p>
            <a:pPr marL="285750" indent="-285750" fontAlgn="auto">
              <a:spcBef>
                <a:spcPts val="0"/>
              </a:spcBef>
              <a:spcAft>
                <a:spcPts val="0"/>
              </a:spcAft>
              <a:buFont typeface="Arial" pitchFamily="34" charset="0"/>
              <a:buChar char="•"/>
              <a:defRPr/>
            </a:pPr>
            <a:r>
              <a:rPr lang="en-US" dirty="0">
                <a:latin typeface="+mn-lt"/>
              </a:rPr>
              <a:t>Students Checklist for Mathematics</a:t>
            </a:r>
          </a:p>
          <a:p>
            <a:pPr marL="285750" indent="-285750" fontAlgn="auto">
              <a:spcBef>
                <a:spcPts val="0"/>
              </a:spcBef>
              <a:spcAft>
                <a:spcPts val="0"/>
              </a:spcAft>
              <a:buFont typeface="Arial" pitchFamily="34" charset="0"/>
              <a:buChar char="•"/>
              <a:defRPr/>
            </a:pPr>
            <a:r>
              <a:rPr lang="en-US" dirty="0">
                <a:latin typeface="+mn-lt"/>
              </a:rPr>
              <a:t>Link to the OAS</a:t>
            </a:r>
          </a:p>
          <a:p>
            <a:pPr marL="285750" indent="-285750" fontAlgn="auto">
              <a:spcBef>
                <a:spcPts val="0"/>
              </a:spcBef>
              <a:spcAft>
                <a:spcPts val="0"/>
              </a:spcAft>
              <a:buFont typeface="Arial" pitchFamily="34" charset="0"/>
              <a:buChar char="•"/>
              <a:defRPr/>
            </a:pPr>
            <a:r>
              <a:rPr lang="en-US" dirty="0">
                <a:latin typeface="+mn-lt"/>
              </a:rPr>
              <a:t>Link to Georgia Standards.org</a:t>
            </a:r>
          </a:p>
        </p:txBody>
      </p:sp>
      <p:cxnSp>
        <p:nvCxnSpPr>
          <p:cNvPr id="9" name="Straight Arrow Connector 8"/>
          <p:cNvCxnSpPr>
            <a:endCxn id="6" idx="6"/>
          </p:cNvCxnSpPr>
          <p:nvPr/>
        </p:nvCxnSpPr>
        <p:spPr>
          <a:xfrm flipH="1">
            <a:off x="4603750" y="3581400"/>
            <a:ext cx="806450" cy="0"/>
          </a:xfrm>
          <a:prstGeom prst="straightConnector1">
            <a:avLst/>
          </a:prstGeom>
          <a:ln w="28575">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pic>
        <p:nvPicPr>
          <p:cNvPr id="51209"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66088" y="6378575"/>
            <a:ext cx="377825" cy="38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3991404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Slide Number Placeholder 3"/>
          <p:cNvSpPr>
            <a:spLocks noGrp="1"/>
          </p:cNvSpPr>
          <p:nvPr>
            <p:ph type="sldNum" sz="quarter" idx="11"/>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89252DD-68AA-4B5F-8CC6-B51445571F71}" type="slidenum">
              <a:rPr lang="en-US" smtClean="0">
                <a:solidFill>
                  <a:srgbClr val="000000"/>
                </a:solidFill>
              </a:rPr>
              <a:pPr fontAlgn="base">
                <a:spcBef>
                  <a:spcPct val="0"/>
                </a:spcBef>
                <a:spcAft>
                  <a:spcPct val="0"/>
                </a:spcAft>
                <a:defRPr/>
              </a:pPr>
              <a:t>54</a:t>
            </a:fld>
            <a:endParaRPr lang="en-US" dirty="0" smtClean="0">
              <a:solidFill>
                <a:srgbClr val="000000"/>
              </a:solidFill>
            </a:endParaRPr>
          </a:p>
        </p:txBody>
      </p:sp>
      <p:sp>
        <p:nvSpPr>
          <p:cNvPr id="52227" name="TextBox 5"/>
          <p:cNvSpPr txBox="1">
            <a:spLocks noChangeArrowheads="1"/>
          </p:cNvSpPr>
          <p:nvPr/>
        </p:nvSpPr>
        <p:spPr bwMode="auto">
          <a:xfrm>
            <a:off x="381000" y="2057400"/>
            <a:ext cx="8305800" cy="1508125"/>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en-US" sz="2800" b="1"/>
          </a:p>
          <a:p>
            <a:pPr algn="ctr" eaLnBrk="1" hangingPunct="1"/>
            <a:r>
              <a:rPr lang="en-US" sz="2800" b="1" i="1"/>
              <a:t>Upcoming Benchmark Assessments </a:t>
            </a:r>
          </a:p>
          <a:p>
            <a:pPr algn="ctr" eaLnBrk="1" hangingPunct="1"/>
            <a:endParaRPr lang="en-US"/>
          </a:p>
          <a:p>
            <a:pPr algn="ctr" eaLnBrk="1" hangingPunct="1"/>
            <a:endParaRPr lang="en-US"/>
          </a:p>
        </p:txBody>
      </p:sp>
      <p:sp>
        <p:nvSpPr>
          <p:cNvPr id="52228" name="TextBox 1"/>
          <p:cNvSpPr txBox="1">
            <a:spLocks noChangeArrowheads="1"/>
          </p:cNvSpPr>
          <p:nvPr/>
        </p:nvSpPr>
        <p:spPr bwMode="auto">
          <a:xfrm>
            <a:off x="1295400" y="685800"/>
            <a:ext cx="6858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p>
        </p:txBody>
      </p:sp>
    </p:spTree>
    <p:extLst>
      <p:ext uri="{BB962C8B-B14F-4D97-AF65-F5344CB8AC3E}">
        <p14:creationId xmlns:p14="http://schemas.microsoft.com/office/powerpoint/2010/main" val="347886828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Font typeface="Arial" charset="0"/>
              <a:buNone/>
              <a:defRPr/>
            </a:pPr>
            <a:r>
              <a:rPr lang="en-US" dirty="0" smtClean="0"/>
              <a:t>The purpose of the benchmark assessments is to provide a tool for teachers to use throughout the year in support of classroom instruction and frequent or continual evaluation of student proficiency, keeping students, parents, administrators and educators informed of students’ progress on the pathway to proficiency.</a:t>
            </a:r>
          </a:p>
          <a:p>
            <a:pPr>
              <a:defRPr/>
            </a:pPr>
            <a:endParaRPr lang="en-US" dirty="0" smtClean="0"/>
          </a:p>
          <a:p>
            <a:pPr>
              <a:defRPr/>
            </a:pPr>
            <a:endParaRPr lang="en-US" dirty="0"/>
          </a:p>
        </p:txBody>
      </p:sp>
      <p:sp>
        <p:nvSpPr>
          <p:cNvPr id="4" name="Slide Number Placeholder 3"/>
          <p:cNvSpPr>
            <a:spLocks noGrp="1"/>
          </p:cNvSpPr>
          <p:nvPr>
            <p:ph type="sldNum" sz="quarter" idx="11"/>
          </p:nvPr>
        </p:nvSpPr>
        <p:spPr/>
        <p:txBody>
          <a:bodyPr/>
          <a:lstStyle/>
          <a:p>
            <a:pPr>
              <a:defRPr/>
            </a:pPr>
            <a:fld id="{653EF334-0877-409A-A68E-D590B308CEA0}" type="slidenum">
              <a:rPr lang="en-US" smtClean="0"/>
              <a:pPr>
                <a:defRPr/>
              </a:pPr>
              <a:t>55</a:t>
            </a:fld>
            <a:endParaRPr lang="en-US" dirty="0"/>
          </a:p>
        </p:txBody>
      </p:sp>
      <p:sp>
        <p:nvSpPr>
          <p:cNvPr id="5" name="Title 1"/>
          <p:cNvSpPr>
            <a:spLocks noGrp="1"/>
          </p:cNvSpPr>
          <p:nvPr>
            <p:ph type="title"/>
          </p:nvPr>
        </p:nvSpPr>
        <p:spPr>
          <a:ln>
            <a:solidFill>
              <a:schemeClr val="tx2">
                <a:lumMod val="75000"/>
              </a:schemeClr>
            </a:solidFill>
          </a:ln>
        </p:spPr>
        <p:txBody>
          <a:bodyPr/>
          <a:lstStyle/>
          <a:p>
            <a:pPr>
              <a:defRPr/>
            </a:pPr>
            <a:r>
              <a:rPr lang="en-US" sz="3200" i="1" dirty="0" smtClean="0"/>
              <a:t>Purpose of the Benchmark Assessments</a:t>
            </a:r>
          </a:p>
        </p:txBody>
      </p:sp>
    </p:spTree>
    <p:extLst>
      <p:ext uri="{BB962C8B-B14F-4D97-AF65-F5344CB8AC3E}">
        <p14:creationId xmlns:p14="http://schemas.microsoft.com/office/powerpoint/2010/main" val="321815789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a:ln>
            <a:solidFill>
              <a:schemeClr val="tx1"/>
            </a:solidFill>
            <a:miter lim="800000"/>
            <a:headEnd/>
            <a:tailEnd/>
          </a:ln>
        </p:spPr>
        <p:txBody>
          <a:bodyPr/>
          <a:lstStyle/>
          <a:p>
            <a:r>
              <a:rPr lang="en-US" sz="4000" i="1" smtClean="0"/>
              <a:t>Interim Benchmark Assessment </a:t>
            </a:r>
            <a:br>
              <a:rPr lang="en-US" sz="4000" i="1" smtClean="0"/>
            </a:br>
            <a:r>
              <a:rPr lang="en-US" sz="3200" i="1" smtClean="0"/>
              <a:t>Item and Benchmark Development</a:t>
            </a:r>
          </a:p>
        </p:txBody>
      </p:sp>
      <p:sp>
        <p:nvSpPr>
          <p:cNvPr id="54275" name="Content Placeholder 2"/>
          <p:cNvSpPr>
            <a:spLocks noGrp="1"/>
          </p:cNvSpPr>
          <p:nvPr>
            <p:ph idx="1"/>
          </p:nvPr>
        </p:nvSpPr>
        <p:spPr/>
        <p:txBody>
          <a:bodyPr/>
          <a:lstStyle/>
          <a:p>
            <a:r>
              <a:rPr lang="en-US" sz="2800" smtClean="0"/>
              <a:t>Benchmark Assessments will be created for:</a:t>
            </a:r>
          </a:p>
          <a:p>
            <a:pPr lvl="1"/>
            <a:r>
              <a:rPr lang="en-US" sz="2400" smtClean="0"/>
              <a:t>ELA:  Grades 1, 2, 3, 4, 5, 6, 7, 8, 9, 10 and 11</a:t>
            </a:r>
          </a:p>
          <a:p>
            <a:pPr lvl="1"/>
            <a:r>
              <a:rPr lang="en-US" sz="2400" smtClean="0"/>
              <a:t>Mathematics: Grades 1, 2, 3, 4, 5, 6, 7, 8, Coordinate Algebra, Analytic Geometry and Advanced Algebra</a:t>
            </a:r>
          </a:p>
          <a:p>
            <a:pPr lvl="1"/>
            <a:r>
              <a:rPr lang="en-US" sz="2400" smtClean="0"/>
              <a:t>Social Studies: U.S. History</a:t>
            </a:r>
          </a:p>
          <a:p>
            <a:pPr lvl="1"/>
            <a:r>
              <a:rPr lang="en-US" sz="2400" smtClean="0"/>
              <a:t>Science:  Biology</a:t>
            </a:r>
          </a:p>
          <a:p>
            <a:r>
              <a:rPr lang="en-US" sz="2800" smtClean="0"/>
              <a:t>Additional </a:t>
            </a:r>
            <a:r>
              <a:rPr lang="en-US" sz="2800" i="1" smtClean="0"/>
              <a:t>items</a:t>
            </a:r>
            <a:r>
              <a:rPr lang="en-US" sz="2800" smtClean="0"/>
              <a:t> that will be housed in an item bank will be created for:</a:t>
            </a:r>
          </a:p>
          <a:p>
            <a:pPr lvl="1"/>
            <a:r>
              <a:rPr lang="en-US" sz="2400" smtClean="0"/>
              <a:t>Science:  Grades 3-8</a:t>
            </a:r>
          </a:p>
          <a:p>
            <a:pPr lvl="1"/>
            <a:r>
              <a:rPr lang="en-US" sz="2400" smtClean="0"/>
              <a:t>Social Studies:  Grades 3-8</a:t>
            </a:r>
          </a:p>
          <a:p>
            <a:pPr lvl="1"/>
            <a:endParaRPr lang="en-US" smtClean="0"/>
          </a:p>
        </p:txBody>
      </p:sp>
      <p:sp>
        <p:nvSpPr>
          <p:cNvPr id="4" name="Slide Number Placeholder 3"/>
          <p:cNvSpPr>
            <a:spLocks noGrp="1"/>
          </p:cNvSpPr>
          <p:nvPr>
            <p:ph type="sldNum" sz="quarter" idx="11"/>
          </p:nvPr>
        </p:nvSpPr>
        <p:spPr/>
        <p:txBody>
          <a:bodyPr/>
          <a:lstStyle/>
          <a:p>
            <a:pPr>
              <a:defRPr/>
            </a:pPr>
            <a:fld id="{2D18037E-7B67-4682-AA20-D9C3FF869BF7}" type="slidenum">
              <a:rPr lang="en-US" smtClean="0"/>
              <a:pPr>
                <a:defRPr/>
              </a:pPr>
              <a:t>56</a:t>
            </a:fld>
            <a:endParaRPr lang="en-US" dirty="0"/>
          </a:p>
        </p:txBody>
      </p:sp>
    </p:spTree>
    <p:extLst>
      <p:ext uri="{BB962C8B-B14F-4D97-AF65-F5344CB8AC3E}">
        <p14:creationId xmlns:p14="http://schemas.microsoft.com/office/powerpoint/2010/main" val="3068400785"/>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Content Placeholder 4"/>
          <p:cNvSpPr>
            <a:spLocks noGrp="1"/>
          </p:cNvSpPr>
          <p:nvPr>
            <p:ph sz="half" idx="1"/>
          </p:nvPr>
        </p:nvSpPr>
        <p:spPr>
          <a:xfrm>
            <a:off x="457200" y="2600325"/>
            <a:ext cx="4038600" cy="3276600"/>
          </a:xfrm>
          <a:ln>
            <a:solidFill>
              <a:schemeClr val="tx1"/>
            </a:solidFill>
            <a:miter lim="800000"/>
            <a:headEnd/>
            <a:tailEnd/>
          </a:ln>
        </p:spPr>
        <p:txBody>
          <a:bodyPr/>
          <a:lstStyle/>
          <a:p>
            <a:r>
              <a:rPr lang="en-US" smtClean="0"/>
              <a:t>ELA </a:t>
            </a:r>
          </a:p>
          <a:p>
            <a:pPr lvl="1"/>
            <a:r>
              <a:rPr lang="en-US" smtClean="0"/>
              <a:t>Grades 1, 2, 3, 6, 7, 8, and 10</a:t>
            </a:r>
          </a:p>
          <a:p>
            <a:r>
              <a:rPr lang="en-US" smtClean="0"/>
              <a:t>Mathematics </a:t>
            </a:r>
          </a:p>
          <a:p>
            <a:pPr lvl="1"/>
            <a:r>
              <a:rPr lang="en-US" smtClean="0"/>
              <a:t>Grades 1, 2, 3, and Coordinate Algebra</a:t>
            </a:r>
          </a:p>
          <a:p>
            <a:r>
              <a:rPr lang="en-US" smtClean="0"/>
              <a:t>U.S. History</a:t>
            </a:r>
          </a:p>
        </p:txBody>
      </p:sp>
      <p:sp>
        <p:nvSpPr>
          <p:cNvPr id="55299" name="Content Placeholder 5"/>
          <p:cNvSpPr>
            <a:spLocks noGrp="1"/>
          </p:cNvSpPr>
          <p:nvPr>
            <p:ph sz="half" idx="2"/>
          </p:nvPr>
        </p:nvSpPr>
        <p:spPr>
          <a:xfrm>
            <a:off x="4629150" y="2600325"/>
            <a:ext cx="4038600" cy="3267075"/>
          </a:xfrm>
          <a:ln>
            <a:solidFill>
              <a:schemeClr val="tx1"/>
            </a:solidFill>
            <a:miter lim="800000"/>
            <a:headEnd/>
            <a:tailEnd/>
          </a:ln>
        </p:spPr>
        <p:txBody>
          <a:bodyPr/>
          <a:lstStyle/>
          <a:p>
            <a:r>
              <a:rPr lang="en-US" smtClean="0"/>
              <a:t>ELA </a:t>
            </a:r>
          </a:p>
          <a:p>
            <a:pPr lvl="1"/>
            <a:r>
              <a:rPr lang="en-US" smtClean="0"/>
              <a:t>Grades 4, 5, 9, and 11</a:t>
            </a:r>
          </a:p>
          <a:p>
            <a:r>
              <a:rPr lang="en-US" smtClean="0"/>
              <a:t>Mathematics </a:t>
            </a:r>
          </a:p>
          <a:p>
            <a:pPr lvl="1"/>
            <a:r>
              <a:rPr lang="en-US" smtClean="0"/>
              <a:t>Grades 4, 5, 6, 7, 8, Analytic Geometry, and Advanced Algebra</a:t>
            </a:r>
          </a:p>
          <a:p>
            <a:r>
              <a:rPr lang="en-US" smtClean="0"/>
              <a:t>Biology</a:t>
            </a:r>
          </a:p>
        </p:txBody>
      </p:sp>
      <p:sp>
        <p:nvSpPr>
          <p:cNvPr id="4" name="Slide Number Placeholder 3"/>
          <p:cNvSpPr>
            <a:spLocks noGrp="1"/>
          </p:cNvSpPr>
          <p:nvPr>
            <p:ph type="sldNum" sz="quarter" idx="11"/>
          </p:nvPr>
        </p:nvSpPr>
        <p:spPr/>
        <p:txBody>
          <a:bodyPr/>
          <a:lstStyle/>
          <a:p>
            <a:pPr>
              <a:defRPr/>
            </a:pPr>
            <a:fld id="{54F92126-F61F-4695-ABCE-63DC0E6D14D0}" type="slidenum">
              <a:rPr lang="en-US" smtClean="0"/>
              <a:pPr>
                <a:defRPr/>
              </a:pPr>
              <a:t>57</a:t>
            </a:fld>
            <a:endParaRPr lang="en-US" dirty="0"/>
          </a:p>
        </p:txBody>
      </p:sp>
      <p:sp>
        <p:nvSpPr>
          <p:cNvPr id="9" name="Title 1"/>
          <p:cNvSpPr>
            <a:spLocks noGrp="1"/>
          </p:cNvSpPr>
          <p:nvPr>
            <p:ph type="title"/>
          </p:nvPr>
        </p:nvSpPr>
        <p:spPr>
          <a:ln>
            <a:solidFill>
              <a:schemeClr val="accent1">
                <a:lumMod val="75000"/>
              </a:schemeClr>
            </a:solidFill>
          </a:ln>
        </p:spPr>
        <p:txBody>
          <a:bodyPr/>
          <a:lstStyle/>
          <a:p>
            <a:pPr>
              <a:defRPr/>
            </a:pPr>
            <a:r>
              <a:rPr lang="en-US" i="1" dirty="0" smtClean="0"/>
              <a:t>Benchmark Assessment </a:t>
            </a:r>
            <a:br>
              <a:rPr lang="en-US" i="1" dirty="0" smtClean="0"/>
            </a:br>
            <a:r>
              <a:rPr lang="en-US" sz="3600" i="1" dirty="0" smtClean="0"/>
              <a:t>Production</a:t>
            </a:r>
            <a:r>
              <a:rPr lang="en-US" i="1" dirty="0" smtClean="0"/>
              <a:t> </a:t>
            </a:r>
            <a:r>
              <a:rPr lang="en-US" sz="3600" i="1" dirty="0" smtClean="0"/>
              <a:t>Schedule</a:t>
            </a:r>
          </a:p>
        </p:txBody>
      </p:sp>
      <p:sp>
        <p:nvSpPr>
          <p:cNvPr id="2" name="TextBox 1"/>
          <p:cNvSpPr txBox="1"/>
          <p:nvPr/>
        </p:nvSpPr>
        <p:spPr>
          <a:xfrm>
            <a:off x="457200" y="1676400"/>
            <a:ext cx="4038600" cy="923925"/>
          </a:xfrm>
          <a:prstGeom prst="rect">
            <a:avLst/>
          </a:prstGeom>
          <a:solidFill>
            <a:schemeClr val="bg2">
              <a:lumMod val="90000"/>
            </a:schemeClr>
          </a:solidFill>
          <a:ln>
            <a:solidFill>
              <a:schemeClr val="tx1"/>
            </a:solidFill>
          </a:ln>
        </p:spPr>
        <p:txBody>
          <a:bodyPr>
            <a:spAutoFit/>
          </a:bodyPr>
          <a:lstStyle/>
          <a:p>
            <a:pPr algn="ctr">
              <a:buFont typeface="Arial" charset="0"/>
              <a:buNone/>
              <a:defRPr/>
            </a:pPr>
            <a:r>
              <a:rPr lang="en-US" b="1" u="sng" dirty="0"/>
              <a:t>Phase I </a:t>
            </a:r>
          </a:p>
          <a:p>
            <a:pPr algn="ctr">
              <a:buFont typeface="Arial" charset="0"/>
              <a:buNone/>
              <a:defRPr/>
            </a:pPr>
            <a:r>
              <a:rPr lang="en-US" dirty="0"/>
              <a:t>Fall 2013 pilot</a:t>
            </a:r>
          </a:p>
          <a:p>
            <a:pPr algn="ctr">
              <a:buFont typeface="Arial" charset="0"/>
              <a:buNone/>
              <a:defRPr/>
            </a:pPr>
            <a:r>
              <a:rPr lang="en-US" dirty="0"/>
              <a:t>Available Winter 2014</a:t>
            </a:r>
          </a:p>
        </p:txBody>
      </p:sp>
      <p:sp>
        <p:nvSpPr>
          <p:cNvPr id="3" name="TextBox 2"/>
          <p:cNvSpPr txBox="1"/>
          <p:nvPr/>
        </p:nvSpPr>
        <p:spPr>
          <a:xfrm>
            <a:off x="4629150" y="1676400"/>
            <a:ext cx="4038600" cy="923925"/>
          </a:xfrm>
          <a:prstGeom prst="rect">
            <a:avLst/>
          </a:prstGeom>
          <a:solidFill>
            <a:schemeClr val="bg2">
              <a:lumMod val="90000"/>
            </a:schemeClr>
          </a:solidFill>
          <a:ln>
            <a:solidFill>
              <a:schemeClr val="tx1"/>
            </a:solidFill>
          </a:ln>
        </p:spPr>
        <p:txBody>
          <a:bodyPr>
            <a:spAutoFit/>
          </a:bodyPr>
          <a:lstStyle/>
          <a:p>
            <a:pPr algn="ctr">
              <a:buFont typeface="Arial" charset="0"/>
              <a:buNone/>
              <a:defRPr/>
            </a:pPr>
            <a:r>
              <a:rPr lang="en-US" b="1" u="sng" dirty="0"/>
              <a:t>Phase II</a:t>
            </a:r>
          </a:p>
          <a:p>
            <a:pPr algn="ctr">
              <a:buFont typeface="Arial" charset="0"/>
              <a:buNone/>
              <a:defRPr/>
            </a:pPr>
            <a:r>
              <a:rPr lang="en-US" dirty="0"/>
              <a:t>Winter 2014 pilot</a:t>
            </a:r>
          </a:p>
          <a:p>
            <a:pPr algn="ctr">
              <a:buFont typeface="Arial" charset="0"/>
              <a:buNone/>
              <a:defRPr/>
            </a:pPr>
            <a:r>
              <a:rPr lang="en-US" dirty="0"/>
              <a:t>Available Fall 2014</a:t>
            </a:r>
          </a:p>
        </p:txBody>
      </p:sp>
    </p:spTree>
    <p:extLst>
      <p:ext uri="{BB962C8B-B14F-4D97-AF65-F5344CB8AC3E}">
        <p14:creationId xmlns:p14="http://schemas.microsoft.com/office/powerpoint/2010/main" val="133363068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ln>
            <a:solidFill>
              <a:schemeClr val="accent1">
                <a:lumMod val="75000"/>
              </a:schemeClr>
            </a:solidFill>
          </a:ln>
        </p:spPr>
        <p:txBody>
          <a:bodyPr/>
          <a:lstStyle/>
          <a:p>
            <a:pPr>
              <a:defRPr/>
            </a:pPr>
            <a:r>
              <a:rPr lang="en-US" i="1" dirty="0" smtClean="0"/>
              <a:t>Comparison to Formative Item Bank</a:t>
            </a:r>
          </a:p>
        </p:txBody>
      </p:sp>
      <p:sp>
        <p:nvSpPr>
          <p:cNvPr id="49155" name="Text Placeholder 6"/>
          <p:cNvSpPr>
            <a:spLocks noGrp="1"/>
          </p:cNvSpPr>
          <p:nvPr>
            <p:ph type="body" idx="1"/>
          </p:nvPr>
        </p:nvSpPr>
        <p:spPr>
          <a:solidFill>
            <a:schemeClr val="bg2">
              <a:lumMod val="90000"/>
            </a:schemeClr>
          </a:solidFill>
          <a:ln>
            <a:solidFill>
              <a:schemeClr val="tx1"/>
            </a:solidFill>
          </a:ln>
        </p:spPr>
        <p:txBody>
          <a:bodyPr/>
          <a:lstStyle/>
          <a:p>
            <a:pPr algn="ctr">
              <a:defRPr/>
            </a:pPr>
            <a:r>
              <a:rPr lang="en-US" dirty="0" smtClean="0"/>
              <a:t>Formative Item Bank</a:t>
            </a:r>
          </a:p>
        </p:txBody>
      </p:sp>
      <p:sp>
        <p:nvSpPr>
          <p:cNvPr id="56324" name="Content Placeholder 2"/>
          <p:cNvSpPr>
            <a:spLocks noGrp="1"/>
          </p:cNvSpPr>
          <p:nvPr>
            <p:ph sz="half" idx="2"/>
          </p:nvPr>
        </p:nvSpPr>
        <p:spPr>
          <a:xfrm>
            <a:off x="457200" y="2174875"/>
            <a:ext cx="4040188" cy="3616325"/>
          </a:xfrm>
          <a:ln>
            <a:solidFill>
              <a:schemeClr val="tx1"/>
            </a:solidFill>
            <a:miter lim="800000"/>
            <a:headEnd/>
            <a:tailEnd/>
          </a:ln>
        </p:spPr>
        <p:txBody>
          <a:bodyPr/>
          <a:lstStyle/>
          <a:p>
            <a:r>
              <a:rPr lang="en-US" smtClean="0"/>
              <a:t>ELA and Mathematics</a:t>
            </a:r>
          </a:p>
          <a:p>
            <a:r>
              <a:rPr lang="en-US" smtClean="0"/>
              <a:t>Grades 3 – High School</a:t>
            </a:r>
          </a:p>
          <a:p>
            <a:r>
              <a:rPr lang="en-US" smtClean="0"/>
              <a:t>Item Bank only</a:t>
            </a:r>
          </a:p>
          <a:p>
            <a:r>
              <a:rPr lang="en-US" smtClean="0"/>
              <a:t>Housed in OAS Level 2 (for teacher-use)</a:t>
            </a:r>
          </a:p>
          <a:p>
            <a:r>
              <a:rPr lang="en-US" smtClean="0"/>
              <a:t>Variety of item types</a:t>
            </a:r>
          </a:p>
          <a:p>
            <a:pPr lvl="1"/>
            <a:r>
              <a:rPr lang="en-US" smtClean="0"/>
              <a:t>Mostly constructed response</a:t>
            </a:r>
          </a:p>
        </p:txBody>
      </p:sp>
      <p:sp>
        <p:nvSpPr>
          <p:cNvPr id="49157" name="Text Placeholder 7"/>
          <p:cNvSpPr>
            <a:spLocks noGrp="1"/>
          </p:cNvSpPr>
          <p:nvPr>
            <p:ph type="body" sz="quarter" idx="3"/>
          </p:nvPr>
        </p:nvSpPr>
        <p:spPr>
          <a:solidFill>
            <a:schemeClr val="bg2">
              <a:lumMod val="90000"/>
            </a:schemeClr>
          </a:solidFill>
          <a:ln>
            <a:solidFill>
              <a:schemeClr val="tx1"/>
            </a:solidFill>
          </a:ln>
        </p:spPr>
        <p:txBody>
          <a:bodyPr/>
          <a:lstStyle/>
          <a:p>
            <a:pPr algn="ctr">
              <a:defRPr/>
            </a:pPr>
            <a:r>
              <a:rPr lang="en-US" dirty="0" smtClean="0"/>
              <a:t>Benchmark Assessments</a:t>
            </a:r>
          </a:p>
        </p:txBody>
      </p:sp>
      <p:sp>
        <p:nvSpPr>
          <p:cNvPr id="56326" name="Content Placeholder 3"/>
          <p:cNvSpPr>
            <a:spLocks noGrp="1"/>
          </p:cNvSpPr>
          <p:nvPr>
            <p:ph sz="quarter" idx="4"/>
          </p:nvPr>
        </p:nvSpPr>
        <p:spPr>
          <a:xfrm>
            <a:off x="4645025" y="2174875"/>
            <a:ext cx="4041775" cy="3616325"/>
          </a:xfrm>
          <a:ln>
            <a:solidFill>
              <a:schemeClr val="tx1"/>
            </a:solidFill>
            <a:miter lim="800000"/>
            <a:headEnd/>
            <a:tailEnd/>
          </a:ln>
        </p:spPr>
        <p:txBody>
          <a:bodyPr/>
          <a:lstStyle/>
          <a:p>
            <a:r>
              <a:rPr lang="en-US" sz="2000" smtClean="0"/>
              <a:t>ELA, Mathematics,  Science and Social Studies</a:t>
            </a:r>
          </a:p>
          <a:p>
            <a:r>
              <a:rPr lang="en-US" sz="2000" smtClean="0"/>
              <a:t>Grades 1 – High School</a:t>
            </a:r>
          </a:p>
          <a:p>
            <a:r>
              <a:rPr lang="en-US" sz="2000" smtClean="0"/>
              <a:t>Item Bank </a:t>
            </a:r>
            <a:r>
              <a:rPr lang="en-US" sz="2000" u="sng" smtClean="0"/>
              <a:t>and</a:t>
            </a:r>
            <a:r>
              <a:rPr lang="en-US" sz="2000" smtClean="0"/>
              <a:t> one benchmark test form per grade/subject</a:t>
            </a:r>
          </a:p>
          <a:p>
            <a:r>
              <a:rPr lang="en-US" sz="2000" smtClean="0"/>
              <a:t>Housed in OAS Level 3 (for district-use)</a:t>
            </a:r>
          </a:p>
          <a:p>
            <a:r>
              <a:rPr lang="en-US" sz="2000" smtClean="0"/>
              <a:t>Variety of item types</a:t>
            </a:r>
          </a:p>
          <a:p>
            <a:pPr lvl="1"/>
            <a:r>
              <a:rPr lang="en-US" sz="1800" smtClean="0"/>
              <a:t>Mostly multiple-choice and short-answer</a:t>
            </a:r>
          </a:p>
        </p:txBody>
      </p:sp>
      <p:sp>
        <p:nvSpPr>
          <p:cNvPr id="5" name="Slide Number Placeholder 4"/>
          <p:cNvSpPr>
            <a:spLocks noGrp="1"/>
          </p:cNvSpPr>
          <p:nvPr>
            <p:ph type="sldNum" sz="quarter" idx="11"/>
          </p:nvPr>
        </p:nvSpPr>
        <p:spPr/>
        <p:txBody>
          <a:bodyPr/>
          <a:lstStyle/>
          <a:p>
            <a:pPr>
              <a:defRPr/>
            </a:pPr>
            <a:fld id="{773A5343-F227-41BE-A7D7-2B8B3DE819BA}" type="slidenum">
              <a:rPr lang="en-US" smtClean="0"/>
              <a:pPr>
                <a:defRPr/>
              </a:pPr>
              <a:t>58</a:t>
            </a:fld>
            <a:endParaRPr lang="en-US" dirty="0"/>
          </a:p>
        </p:txBody>
      </p:sp>
    </p:spTree>
    <p:extLst>
      <p:ext uri="{BB962C8B-B14F-4D97-AF65-F5344CB8AC3E}">
        <p14:creationId xmlns:p14="http://schemas.microsoft.com/office/powerpoint/2010/main" val="195485422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a:ln>
            <a:solidFill>
              <a:schemeClr val="tx1"/>
            </a:solidFill>
            <a:miter lim="800000"/>
            <a:headEnd/>
            <a:tailEnd/>
          </a:ln>
        </p:spPr>
        <p:txBody>
          <a:bodyPr/>
          <a:lstStyle/>
          <a:p>
            <a:r>
              <a:rPr lang="en-US" sz="4000" smtClean="0"/>
              <a:t>On the Horizon for Georgia’s Formative Assessment Initiatives</a:t>
            </a:r>
          </a:p>
        </p:txBody>
      </p:sp>
      <p:sp>
        <p:nvSpPr>
          <p:cNvPr id="3" name="Content Placeholder 2"/>
          <p:cNvSpPr>
            <a:spLocks noGrp="1"/>
          </p:cNvSpPr>
          <p:nvPr>
            <p:ph idx="1"/>
          </p:nvPr>
        </p:nvSpPr>
        <p:spPr>
          <a:xfrm>
            <a:off x="457200" y="1371600"/>
            <a:ext cx="8229600" cy="4525963"/>
          </a:xfrm>
        </p:spPr>
        <p:txBody>
          <a:bodyPr/>
          <a:lstStyle/>
          <a:p>
            <a:pPr>
              <a:buFont typeface="Arial" pitchFamily="34" charset="0"/>
              <a:buChar char="•"/>
              <a:defRPr/>
            </a:pPr>
            <a:r>
              <a:rPr lang="en-US" dirty="0" smtClean="0"/>
              <a:t>Phase II Formative </a:t>
            </a:r>
            <a:r>
              <a:rPr lang="en-US" dirty="0"/>
              <a:t>I</a:t>
            </a:r>
            <a:r>
              <a:rPr lang="en-US" dirty="0" smtClean="0"/>
              <a:t>tem </a:t>
            </a:r>
            <a:r>
              <a:rPr lang="en-US" dirty="0"/>
              <a:t>B</a:t>
            </a:r>
            <a:r>
              <a:rPr lang="en-US" dirty="0" smtClean="0"/>
              <a:t>ank loaded into OAS—Fall 2013</a:t>
            </a:r>
          </a:p>
          <a:p>
            <a:pPr>
              <a:buFont typeface="Arial" pitchFamily="34" charset="0"/>
              <a:buChar char="•"/>
              <a:defRPr/>
            </a:pPr>
            <a:r>
              <a:rPr lang="en-US" dirty="0" smtClean="0"/>
              <a:t>Phase I and Phase II Interim Benchmark Assessments loaded into OAS, projected Spring and Fall 2014</a:t>
            </a:r>
          </a:p>
          <a:p>
            <a:pPr>
              <a:buFont typeface="Arial" pitchFamily="34" charset="0"/>
              <a:buChar char="•"/>
              <a:defRPr/>
            </a:pPr>
            <a:r>
              <a:rPr lang="en-US" dirty="0" smtClean="0"/>
              <a:t>Formative Instructional Practices (FIP) professional learning, will be available summer 2013 and implementation in school systems TBD by each school system</a:t>
            </a:r>
          </a:p>
          <a:p>
            <a:pPr marL="0" indent="0">
              <a:buFont typeface="Arial" pitchFamily="34" charset="0"/>
              <a:buNone/>
              <a:defRPr/>
            </a:pPr>
            <a:endParaRPr lang="en-US" dirty="0" smtClean="0"/>
          </a:p>
          <a:p>
            <a:pPr>
              <a:buFont typeface="Arial" pitchFamily="34" charset="0"/>
              <a:buChar char="•"/>
              <a:defRPr/>
            </a:pPr>
            <a:endParaRPr lang="en-US" dirty="0"/>
          </a:p>
        </p:txBody>
      </p:sp>
      <p:sp>
        <p:nvSpPr>
          <p:cNvPr id="4" name="5-Point Star 3"/>
          <p:cNvSpPr/>
          <p:nvPr/>
        </p:nvSpPr>
        <p:spPr>
          <a:xfrm>
            <a:off x="8088313" y="6427788"/>
            <a:ext cx="304800" cy="3048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Slide Number Placeholder 1"/>
          <p:cNvSpPr>
            <a:spLocks noGrp="1"/>
          </p:cNvSpPr>
          <p:nvPr>
            <p:ph type="sldNum" sz="quarter" idx="11"/>
          </p:nvPr>
        </p:nvSpPr>
        <p:spPr/>
        <p:txBody>
          <a:bodyPr/>
          <a:lstStyle/>
          <a:p>
            <a:pPr>
              <a:defRPr/>
            </a:pPr>
            <a:fld id="{ED6DED9C-5325-44A1-9AA9-3ACF63408308}" type="slidenum">
              <a:rPr lang="en-US" smtClean="0"/>
              <a:pPr>
                <a:defRPr/>
              </a:pPr>
              <a:t>59</a:t>
            </a:fld>
            <a:endParaRPr lang="en-US"/>
          </a:p>
        </p:txBody>
      </p:sp>
    </p:spTree>
    <p:extLst>
      <p:ext uri="{BB962C8B-B14F-4D97-AF65-F5344CB8AC3E}">
        <p14:creationId xmlns:p14="http://schemas.microsoft.com/office/powerpoint/2010/main" val="190661418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533400" y="2667000"/>
            <a:ext cx="8229600" cy="1143000"/>
          </a:xfrm>
        </p:spPr>
        <p:txBody>
          <a:bodyPr/>
          <a:lstStyle/>
          <a:p>
            <a:r>
              <a:rPr lang="en-US" i="1" smtClean="0"/>
              <a:t>Major reviews of research on the effects of formative assessment indicate that it might be one of the more powerful weapons in a teacher‘s arsenal.”</a:t>
            </a:r>
            <a:br>
              <a:rPr lang="en-US" i="1" smtClean="0"/>
            </a:br>
            <a:r>
              <a:rPr lang="en-US" smtClean="0"/>
              <a:t/>
            </a:r>
            <a:br>
              <a:rPr lang="en-US" smtClean="0"/>
            </a:br>
            <a:r>
              <a:rPr lang="en-US" i="1" smtClean="0"/>
              <a:t> (Robert Marzano, 2006)</a:t>
            </a:r>
            <a:r>
              <a:rPr lang="en-US" smtClean="0"/>
              <a:t/>
            </a:r>
            <a:br>
              <a:rPr lang="en-US" smtClean="0"/>
            </a:br>
            <a:endParaRPr lang="en-US" smtClean="0"/>
          </a:p>
        </p:txBody>
      </p:sp>
      <p:sp>
        <p:nvSpPr>
          <p:cNvPr id="3075" name="Slide Number Placeholder 2"/>
          <p:cNvSpPr>
            <a:spLocks noGrp="1"/>
          </p:cNvSpPr>
          <p:nvPr>
            <p:ph type="sldNum" sz="quarter" idx="11"/>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E73417C-A831-4401-86E2-78520F69D194}" type="slidenum">
              <a:rPr lang="en-US" smtClean="0">
                <a:solidFill>
                  <a:srgbClr val="000000"/>
                </a:solidFill>
              </a:rPr>
              <a:pPr fontAlgn="base">
                <a:spcBef>
                  <a:spcPct val="0"/>
                </a:spcBef>
                <a:spcAft>
                  <a:spcPct val="0"/>
                </a:spcAft>
                <a:defRPr/>
              </a:pPr>
              <a:t>6</a:t>
            </a:fld>
            <a:endParaRPr lang="en-US" smtClean="0">
              <a:solidFill>
                <a:srgbClr val="000000"/>
              </a:solidFill>
            </a:endParaRPr>
          </a:p>
        </p:txBody>
      </p:sp>
    </p:spTree>
    <p:extLst>
      <p:ext uri="{BB962C8B-B14F-4D97-AF65-F5344CB8AC3E}">
        <p14:creationId xmlns:p14="http://schemas.microsoft.com/office/powerpoint/2010/main" val="267022860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4"/>
          <p:cNvSpPr>
            <a:spLocks noGrp="1"/>
          </p:cNvSpPr>
          <p:nvPr>
            <p:ph type="title"/>
          </p:nvPr>
        </p:nvSpPr>
        <p:spPr>
          <a:xfrm>
            <a:off x="381000" y="2971800"/>
            <a:ext cx="8229600" cy="1143000"/>
          </a:xfrm>
        </p:spPr>
        <p:txBody>
          <a:bodyPr/>
          <a:lstStyle/>
          <a:p>
            <a:r>
              <a:rPr lang="en-US" i="1" smtClean="0"/>
              <a:t>“Quality assessment is a system of assessing what students know and are able to do in a manner that garners accurate information from students for the purpose of improving learning.” (Rick Stiggins, 2008)</a:t>
            </a:r>
            <a:br>
              <a:rPr lang="en-US" i="1" smtClean="0"/>
            </a:br>
            <a:endParaRPr lang="en-US" smtClean="0"/>
          </a:p>
        </p:txBody>
      </p:sp>
      <p:sp>
        <p:nvSpPr>
          <p:cNvPr id="61443" name="Slide Number Placeholder 3"/>
          <p:cNvSpPr>
            <a:spLocks noGrp="1"/>
          </p:cNvSpPr>
          <p:nvPr>
            <p:ph type="sldNum" sz="quarter" idx="11"/>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779AEB7-FB94-4656-84F8-570AF2D4D8FA}" type="slidenum">
              <a:rPr lang="en-US" smtClean="0">
                <a:solidFill>
                  <a:srgbClr val="000000"/>
                </a:solidFill>
              </a:rPr>
              <a:pPr fontAlgn="base">
                <a:spcBef>
                  <a:spcPct val="0"/>
                </a:spcBef>
                <a:spcAft>
                  <a:spcPct val="0"/>
                </a:spcAft>
                <a:defRPr/>
              </a:pPr>
              <a:t>60</a:t>
            </a:fld>
            <a:endParaRPr lang="en-US" smtClean="0">
              <a:solidFill>
                <a:srgbClr val="000000"/>
              </a:solidFill>
            </a:endParaRPr>
          </a:p>
        </p:txBody>
      </p:sp>
    </p:spTree>
    <p:extLst>
      <p:ext uri="{BB962C8B-B14F-4D97-AF65-F5344CB8AC3E}">
        <p14:creationId xmlns:p14="http://schemas.microsoft.com/office/powerpoint/2010/main" val="97403289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a:xfrm>
            <a:off x="381000" y="2286000"/>
            <a:ext cx="8229600" cy="1143000"/>
          </a:xfrm>
          <a:ln>
            <a:solidFill>
              <a:schemeClr val="tx1"/>
            </a:solidFill>
            <a:miter lim="800000"/>
            <a:headEnd/>
            <a:tailEnd/>
          </a:ln>
        </p:spPr>
        <p:txBody>
          <a:bodyPr/>
          <a:lstStyle/>
          <a:p>
            <a:r>
              <a:rPr lang="en-US" smtClean="0"/>
              <a:t>Questions</a:t>
            </a:r>
          </a:p>
        </p:txBody>
      </p:sp>
      <p:sp>
        <p:nvSpPr>
          <p:cNvPr id="2" name="Slide Number Placeholder 1"/>
          <p:cNvSpPr>
            <a:spLocks noGrp="1"/>
          </p:cNvSpPr>
          <p:nvPr>
            <p:ph type="sldNum" sz="quarter" idx="11"/>
          </p:nvPr>
        </p:nvSpPr>
        <p:spPr/>
        <p:txBody>
          <a:bodyPr/>
          <a:lstStyle/>
          <a:p>
            <a:pPr>
              <a:defRPr/>
            </a:pPr>
            <a:fld id="{D70F4C22-07BA-411D-9153-DB9604D0E137}" type="slidenum">
              <a:rPr lang="en-US" smtClean="0"/>
              <a:pPr>
                <a:defRPr/>
              </a:pPr>
              <a:t>61</a:t>
            </a:fld>
            <a:endParaRPr lang="en-US"/>
          </a:p>
        </p:txBody>
      </p:sp>
    </p:spTree>
    <p:extLst>
      <p:ext uri="{BB962C8B-B14F-4D97-AF65-F5344CB8AC3E}">
        <p14:creationId xmlns:p14="http://schemas.microsoft.com/office/powerpoint/2010/main" val="98981766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chemeClr val="tx1"/>
            </a:solidFill>
          </a:ln>
        </p:spPr>
        <p:txBody>
          <a:bodyPr>
            <a:normAutofit fontScale="90000"/>
          </a:bodyPr>
          <a:lstStyle/>
          <a:p>
            <a:pPr>
              <a:defRPr/>
            </a:pPr>
            <a:r>
              <a:rPr lang="en-US" dirty="0" smtClean="0"/>
              <a:t>Georgia Department of Education Assessment and Accountability</a:t>
            </a:r>
            <a:endParaRPr lang="en-US" dirty="0"/>
          </a:p>
        </p:txBody>
      </p:sp>
      <p:sp>
        <p:nvSpPr>
          <p:cNvPr id="3" name="Text Placeholder 2"/>
          <p:cNvSpPr>
            <a:spLocks noGrp="1"/>
          </p:cNvSpPr>
          <p:nvPr>
            <p:ph sz="half" idx="1"/>
          </p:nvPr>
        </p:nvSpPr>
        <p:spPr>
          <a:xfrm>
            <a:off x="381000" y="1295400"/>
            <a:ext cx="4038600" cy="4525963"/>
          </a:xfrm>
        </p:spPr>
        <p:txBody>
          <a:bodyPr>
            <a:normAutofit fontScale="25000" lnSpcReduction="20000"/>
          </a:bodyPr>
          <a:lstStyle/>
          <a:p>
            <a:pPr>
              <a:buFont typeface="Arial" pitchFamily="34" charset="0"/>
              <a:buChar char="•"/>
              <a:defRPr/>
            </a:pPr>
            <a:endParaRPr lang="en-US" sz="4500" dirty="0" smtClean="0"/>
          </a:p>
          <a:p>
            <a:pPr marL="0" indent="0">
              <a:buFont typeface="Arial" pitchFamily="34" charset="0"/>
              <a:buNone/>
              <a:defRPr/>
            </a:pPr>
            <a:r>
              <a:rPr lang="en-US" sz="7200" b="1" dirty="0" smtClean="0"/>
              <a:t>Dr. Melissa Fincher</a:t>
            </a:r>
          </a:p>
          <a:p>
            <a:pPr marL="0" indent="0">
              <a:buFont typeface="Arial" pitchFamily="34" charset="0"/>
              <a:buNone/>
              <a:defRPr/>
            </a:pPr>
            <a:r>
              <a:rPr lang="en-US" sz="7200" b="1" dirty="0" smtClean="0"/>
              <a:t>Associate Superintendent</a:t>
            </a:r>
          </a:p>
          <a:p>
            <a:pPr marL="0" indent="0">
              <a:buFont typeface="Arial" pitchFamily="34" charset="0"/>
              <a:buNone/>
              <a:defRPr/>
            </a:pPr>
            <a:r>
              <a:rPr lang="en-US" sz="7200" b="1" dirty="0" smtClean="0"/>
              <a:t>Assessment and Accountability</a:t>
            </a:r>
          </a:p>
          <a:p>
            <a:pPr marL="0" indent="0">
              <a:buFont typeface="Arial" pitchFamily="34" charset="0"/>
              <a:buNone/>
              <a:defRPr/>
            </a:pPr>
            <a:r>
              <a:rPr lang="en-US" sz="7200" b="1" dirty="0" smtClean="0"/>
              <a:t>404.651.9405</a:t>
            </a:r>
          </a:p>
          <a:p>
            <a:pPr marL="0" indent="0">
              <a:buFont typeface="Arial" pitchFamily="34" charset="0"/>
              <a:buNone/>
              <a:defRPr/>
            </a:pPr>
            <a:r>
              <a:rPr lang="en-US" sz="7200" b="1" dirty="0" smtClean="0">
                <a:hlinkClick r:id="rId2"/>
              </a:rPr>
              <a:t>mfincher@doe.k12.ga.us</a:t>
            </a:r>
            <a:endParaRPr lang="en-US" sz="7200" b="1" dirty="0" smtClean="0"/>
          </a:p>
          <a:p>
            <a:pPr marL="0" indent="0">
              <a:buFont typeface="Arial" pitchFamily="34" charset="0"/>
              <a:buNone/>
              <a:defRPr/>
            </a:pPr>
            <a:endParaRPr lang="en-US" sz="7200" b="1" dirty="0" smtClean="0"/>
          </a:p>
          <a:p>
            <a:pPr marL="0" indent="0">
              <a:buFont typeface="Arial" pitchFamily="34" charset="0"/>
              <a:buNone/>
              <a:defRPr/>
            </a:pPr>
            <a:endParaRPr lang="en-US" sz="7200" b="1" dirty="0" smtClean="0"/>
          </a:p>
          <a:p>
            <a:pPr marL="0" indent="0">
              <a:buFont typeface="Arial" pitchFamily="34" charset="0"/>
              <a:buNone/>
              <a:defRPr/>
            </a:pPr>
            <a:r>
              <a:rPr lang="en-US" sz="7200" b="1" dirty="0" smtClean="0"/>
              <a:t>Dr. Melodee Davis </a:t>
            </a:r>
          </a:p>
          <a:p>
            <a:pPr marL="0" indent="0">
              <a:buFont typeface="Arial" pitchFamily="34" charset="0"/>
              <a:buNone/>
              <a:defRPr/>
            </a:pPr>
            <a:r>
              <a:rPr lang="en-US" sz="7200" b="1" dirty="0" smtClean="0"/>
              <a:t>Director </a:t>
            </a:r>
          </a:p>
          <a:p>
            <a:pPr marL="0" indent="0">
              <a:buFont typeface="Arial" pitchFamily="34" charset="0"/>
              <a:buNone/>
              <a:defRPr/>
            </a:pPr>
            <a:r>
              <a:rPr lang="en-US" sz="7200" b="1" dirty="0" smtClean="0"/>
              <a:t>Assessment Research and Development</a:t>
            </a:r>
          </a:p>
          <a:p>
            <a:pPr marL="0" indent="0">
              <a:buFont typeface="Arial" pitchFamily="34" charset="0"/>
              <a:buNone/>
              <a:defRPr/>
            </a:pPr>
            <a:r>
              <a:rPr lang="en-US" sz="7200" b="1" dirty="0" smtClean="0"/>
              <a:t>404.657.0312</a:t>
            </a:r>
          </a:p>
          <a:p>
            <a:pPr marL="0" indent="0">
              <a:buFont typeface="Arial" pitchFamily="34" charset="0"/>
              <a:buNone/>
              <a:defRPr/>
            </a:pPr>
            <a:r>
              <a:rPr lang="en-US" sz="7200" b="1" dirty="0" smtClean="0">
                <a:hlinkClick r:id="rId3"/>
              </a:rPr>
              <a:t>medavis@doe.k12.ga.us</a:t>
            </a:r>
            <a:endParaRPr lang="en-US" sz="7200" b="1" dirty="0" smtClean="0"/>
          </a:p>
          <a:p>
            <a:pPr marL="0" indent="0">
              <a:buFont typeface="Arial" pitchFamily="34" charset="0"/>
              <a:buNone/>
              <a:defRPr/>
            </a:pPr>
            <a:endParaRPr lang="en-US" sz="7200" b="1" dirty="0"/>
          </a:p>
          <a:p>
            <a:pPr marL="0" indent="0">
              <a:buFont typeface="Arial" pitchFamily="34" charset="0"/>
              <a:buNone/>
              <a:defRPr/>
            </a:pPr>
            <a:r>
              <a:rPr lang="en-US" sz="7200" b="1" dirty="0" smtClean="0"/>
              <a:t>Michael Huneke</a:t>
            </a:r>
          </a:p>
          <a:p>
            <a:pPr marL="0" indent="0">
              <a:buFont typeface="Arial" pitchFamily="34" charset="0"/>
              <a:buNone/>
              <a:defRPr/>
            </a:pPr>
            <a:r>
              <a:rPr lang="en-US" sz="7200" b="1" dirty="0" smtClean="0"/>
              <a:t>Assessment Specialist, OAS Manager</a:t>
            </a:r>
          </a:p>
          <a:p>
            <a:pPr marL="0" indent="0">
              <a:buFont typeface="Arial" pitchFamily="34" charset="0"/>
              <a:buNone/>
              <a:defRPr/>
            </a:pPr>
            <a:r>
              <a:rPr lang="en-US" sz="7200" b="1" dirty="0" smtClean="0"/>
              <a:t>404.232.1208</a:t>
            </a:r>
          </a:p>
          <a:p>
            <a:pPr marL="0" indent="0">
              <a:buFont typeface="Arial" pitchFamily="34" charset="0"/>
              <a:buNone/>
              <a:defRPr/>
            </a:pPr>
            <a:r>
              <a:rPr lang="en-US" sz="7200" b="1" dirty="0" smtClean="0">
                <a:hlinkClick r:id="rId4"/>
              </a:rPr>
              <a:t>mhuneke@doe.k12.ga.us</a:t>
            </a:r>
            <a:endParaRPr lang="en-US" sz="7200" b="1" dirty="0" smtClean="0"/>
          </a:p>
          <a:p>
            <a:pPr marL="0" indent="0">
              <a:buFont typeface="Arial" pitchFamily="34" charset="0"/>
              <a:buNone/>
              <a:defRPr/>
            </a:pPr>
            <a:endParaRPr lang="en-US" sz="7200" b="1" dirty="0" smtClean="0"/>
          </a:p>
          <a:p>
            <a:pPr marL="0" indent="0">
              <a:buFont typeface="Arial" pitchFamily="34" charset="0"/>
              <a:buNone/>
              <a:defRPr/>
            </a:pPr>
            <a:endParaRPr lang="en-US" sz="7200" b="1" dirty="0" smtClean="0"/>
          </a:p>
          <a:p>
            <a:pPr marL="0" indent="0">
              <a:buFont typeface="Arial" pitchFamily="34" charset="0"/>
              <a:buNone/>
              <a:defRPr/>
            </a:pPr>
            <a:endParaRPr lang="en-US" sz="7200" b="1" dirty="0"/>
          </a:p>
          <a:p>
            <a:pPr>
              <a:buFont typeface="Arial" pitchFamily="34" charset="0"/>
              <a:buChar char="•"/>
              <a:defRPr/>
            </a:pPr>
            <a:endParaRPr lang="en-US" sz="7200" b="1" dirty="0"/>
          </a:p>
          <a:p>
            <a:pPr>
              <a:buFont typeface="Arial" pitchFamily="34" charset="0"/>
              <a:buChar char="•"/>
              <a:defRPr/>
            </a:pPr>
            <a:endParaRPr lang="en-US" sz="7200" b="1" dirty="0"/>
          </a:p>
        </p:txBody>
      </p:sp>
      <p:sp>
        <p:nvSpPr>
          <p:cNvPr id="5" name="Content Placeholder 4"/>
          <p:cNvSpPr>
            <a:spLocks noGrp="1"/>
          </p:cNvSpPr>
          <p:nvPr>
            <p:ph sz="half" idx="2"/>
          </p:nvPr>
        </p:nvSpPr>
        <p:spPr>
          <a:xfrm>
            <a:off x="4800600" y="1371600"/>
            <a:ext cx="4114800" cy="4572000"/>
          </a:xfrm>
        </p:spPr>
        <p:txBody>
          <a:bodyPr>
            <a:normAutofit fontScale="25000" lnSpcReduction="20000"/>
          </a:bodyPr>
          <a:lstStyle/>
          <a:p>
            <a:pPr>
              <a:buFont typeface="Arial" pitchFamily="34" charset="0"/>
              <a:buChar char="•"/>
              <a:defRPr/>
            </a:pPr>
            <a:endParaRPr lang="en-US" sz="1800" b="1" dirty="0"/>
          </a:p>
          <a:p>
            <a:pPr marL="0" indent="0">
              <a:buFont typeface="Arial" pitchFamily="34" charset="0"/>
              <a:buNone/>
              <a:defRPr/>
            </a:pPr>
            <a:r>
              <a:rPr lang="en-US" sz="7200" b="1" dirty="0" smtClean="0"/>
              <a:t>Dr</a:t>
            </a:r>
            <a:r>
              <a:rPr lang="en-US" sz="7200" b="1" dirty="0"/>
              <a:t>. Dawn Souter</a:t>
            </a:r>
          </a:p>
          <a:p>
            <a:pPr marL="0" indent="0">
              <a:buFont typeface="Arial" pitchFamily="34" charset="0"/>
              <a:buNone/>
              <a:defRPr/>
            </a:pPr>
            <a:r>
              <a:rPr lang="en-US" sz="7200" b="1" dirty="0"/>
              <a:t>Project </a:t>
            </a:r>
            <a:r>
              <a:rPr lang="en-US" sz="7200" b="1" dirty="0" smtClean="0"/>
              <a:t>Manager, RT3</a:t>
            </a:r>
            <a:endParaRPr lang="en-US" sz="7200" b="1" dirty="0"/>
          </a:p>
          <a:p>
            <a:pPr marL="0" indent="0">
              <a:buFont typeface="Arial" pitchFamily="34" charset="0"/>
              <a:buNone/>
              <a:defRPr/>
            </a:pPr>
            <a:r>
              <a:rPr lang="en-US" sz="7200" b="1" dirty="0" smtClean="0"/>
              <a:t>404.463.6667</a:t>
            </a:r>
            <a:endParaRPr lang="en-US" sz="7200" b="1" dirty="0"/>
          </a:p>
          <a:p>
            <a:pPr marL="0" indent="0">
              <a:buFont typeface="Arial" pitchFamily="34" charset="0"/>
              <a:buNone/>
              <a:defRPr/>
            </a:pPr>
            <a:r>
              <a:rPr lang="en-US" sz="7200" b="1" dirty="0">
                <a:hlinkClick r:id="rId5"/>
              </a:rPr>
              <a:t>dsouter@doe.k12.ga.us</a:t>
            </a:r>
            <a:endParaRPr lang="en-US" sz="7200" b="1" dirty="0"/>
          </a:p>
          <a:p>
            <a:pPr marL="0" indent="0">
              <a:buFont typeface="Arial" pitchFamily="34" charset="0"/>
              <a:buNone/>
              <a:defRPr/>
            </a:pPr>
            <a:endParaRPr lang="en-US" sz="7200" b="1" dirty="0" smtClean="0"/>
          </a:p>
          <a:p>
            <a:pPr marL="0" indent="0">
              <a:buFont typeface="Arial" pitchFamily="34" charset="0"/>
              <a:buNone/>
              <a:defRPr/>
            </a:pPr>
            <a:r>
              <a:rPr lang="en-US" sz="7200" b="1" dirty="0" smtClean="0"/>
              <a:t>Dr. Jan Reyes</a:t>
            </a:r>
          </a:p>
          <a:p>
            <a:pPr marL="0" indent="0">
              <a:buFont typeface="Arial" pitchFamily="34" charset="0"/>
              <a:buNone/>
              <a:defRPr/>
            </a:pPr>
            <a:r>
              <a:rPr lang="en-US" sz="7200" b="1" dirty="0" smtClean="0"/>
              <a:t>Assessment Specialist, RT3</a:t>
            </a:r>
          </a:p>
          <a:p>
            <a:pPr marL="0" indent="0">
              <a:buFont typeface="Arial" pitchFamily="34" charset="0"/>
              <a:buNone/>
              <a:defRPr/>
            </a:pPr>
            <a:r>
              <a:rPr lang="en-US" sz="7200" b="1" dirty="0" smtClean="0"/>
              <a:t>Interim Benchmark Assessments</a:t>
            </a:r>
            <a:endParaRPr lang="en-US" sz="7200" b="1" dirty="0"/>
          </a:p>
          <a:p>
            <a:pPr marL="0" indent="0">
              <a:buFont typeface="Arial" pitchFamily="34" charset="0"/>
              <a:buNone/>
              <a:defRPr/>
            </a:pPr>
            <a:r>
              <a:rPr lang="en-US" sz="7200" b="1" dirty="0" smtClean="0"/>
              <a:t>404.463.6665</a:t>
            </a:r>
            <a:endParaRPr lang="en-US" sz="7200" b="1" dirty="0"/>
          </a:p>
          <a:p>
            <a:pPr marL="0" indent="0">
              <a:buFont typeface="Arial" pitchFamily="34" charset="0"/>
              <a:buNone/>
              <a:defRPr/>
            </a:pPr>
            <a:r>
              <a:rPr lang="en-US" sz="7200" b="1" dirty="0" smtClean="0">
                <a:hlinkClick r:id="rId6"/>
              </a:rPr>
              <a:t>jreyes@doe.k12.ga.us</a:t>
            </a:r>
            <a:endParaRPr lang="en-US" sz="7200" b="1" dirty="0" smtClean="0"/>
          </a:p>
          <a:p>
            <a:pPr marL="0" indent="0">
              <a:buFont typeface="Arial" pitchFamily="34" charset="0"/>
              <a:buNone/>
              <a:defRPr/>
            </a:pPr>
            <a:endParaRPr lang="en-US" sz="7200" b="1" dirty="0"/>
          </a:p>
          <a:p>
            <a:pPr marL="0" indent="0">
              <a:buFont typeface="Arial" pitchFamily="34" charset="0"/>
              <a:buNone/>
              <a:defRPr/>
            </a:pPr>
            <a:r>
              <a:rPr lang="en-US" sz="7200" b="1" dirty="0" smtClean="0"/>
              <a:t>Kelli Harris-Wright, </a:t>
            </a:r>
            <a:r>
              <a:rPr lang="en-US" sz="7200" b="1" dirty="0" err="1" smtClean="0"/>
              <a:t>Ed.S</a:t>
            </a:r>
            <a:r>
              <a:rPr lang="en-US" sz="7200" b="1" dirty="0" smtClean="0"/>
              <a:t>.</a:t>
            </a:r>
          </a:p>
          <a:p>
            <a:pPr marL="0" indent="0">
              <a:buFont typeface="Arial" pitchFamily="34" charset="0"/>
              <a:buNone/>
              <a:defRPr/>
            </a:pPr>
            <a:r>
              <a:rPr lang="en-US" sz="7200" b="1" dirty="0" smtClean="0"/>
              <a:t>Assessment Specialist, RT3</a:t>
            </a:r>
          </a:p>
          <a:p>
            <a:pPr marL="0" indent="0">
              <a:buFont typeface="Arial" pitchFamily="34" charset="0"/>
              <a:buNone/>
              <a:defRPr/>
            </a:pPr>
            <a:r>
              <a:rPr lang="en-US" sz="7200" b="1" dirty="0" smtClean="0"/>
              <a:t>Assessment Literacy Professional Learning</a:t>
            </a:r>
          </a:p>
          <a:p>
            <a:pPr marL="0" indent="0">
              <a:buFont typeface="Arial" pitchFamily="34" charset="0"/>
              <a:buNone/>
              <a:defRPr/>
            </a:pPr>
            <a:r>
              <a:rPr lang="en-US" sz="7200" b="1" dirty="0" smtClean="0"/>
              <a:t>404.463.5047</a:t>
            </a:r>
          </a:p>
          <a:p>
            <a:pPr marL="0" indent="0">
              <a:buFont typeface="Arial" pitchFamily="34" charset="0"/>
              <a:buNone/>
              <a:defRPr/>
            </a:pPr>
            <a:r>
              <a:rPr lang="en-US" sz="7200" b="1" dirty="0" smtClean="0">
                <a:hlinkClick r:id="rId7"/>
              </a:rPr>
              <a:t>kharris-wright@doe.k12.ga.us</a:t>
            </a:r>
            <a:endParaRPr lang="en-US" sz="7200" b="1" dirty="0" smtClean="0"/>
          </a:p>
          <a:p>
            <a:pPr marL="0" indent="0">
              <a:buFont typeface="Arial" pitchFamily="34" charset="0"/>
              <a:buNone/>
              <a:defRPr/>
            </a:pPr>
            <a:endParaRPr lang="en-US" sz="7200" b="1" dirty="0"/>
          </a:p>
          <a:p>
            <a:pPr marL="0" indent="0">
              <a:buFont typeface="Arial" pitchFamily="34" charset="0"/>
              <a:buNone/>
              <a:defRPr/>
            </a:pPr>
            <a:endParaRPr lang="en-US" sz="7200" b="1" dirty="0" smtClean="0"/>
          </a:p>
          <a:p>
            <a:pPr marL="0" indent="0">
              <a:buFont typeface="Arial" pitchFamily="34" charset="0"/>
              <a:buNone/>
              <a:defRPr/>
            </a:pPr>
            <a:endParaRPr lang="en-US" sz="7200" b="1" dirty="0" smtClean="0"/>
          </a:p>
          <a:p>
            <a:pPr marL="0" indent="0">
              <a:buFont typeface="Arial" pitchFamily="34" charset="0"/>
              <a:buNone/>
              <a:defRPr/>
            </a:pPr>
            <a:endParaRPr lang="en-US" sz="7200" dirty="0"/>
          </a:p>
        </p:txBody>
      </p:sp>
      <p:sp>
        <p:nvSpPr>
          <p:cNvPr id="62469" name="Slide Number Placeholder 3"/>
          <p:cNvSpPr>
            <a:spLocks noGrp="1"/>
          </p:cNvSpPr>
          <p:nvPr>
            <p:ph type="sldNum" sz="quarter" idx="11"/>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A48A76B-E996-420A-BC3D-2BDF3E19F244}" type="slidenum">
              <a:rPr lang="en-US" smtClean="0">
                <a:solidFill>
                  <a:srgbClr val="000000"/>
                </a:solidFill>
              </a:rPr>
              <a:pPr fontAlgn="base">
                <a:spcBef>
                  <a:spcPct val="0"/>
                </a:spcBef>
                <a:spcAft>
                  <a:spcPct val="0"/>
                </a:spcAft>
                <a:defRPr/>
              </a:pPr>
              <a:t>62</a:t>
            </a:fld>
            <a:endParaRPr lang="en-US" smtClean="0">
              <a:solidFill>
                <a:srgbClr val="000000"/>
              </a:solidFill>
            </a:endParaRPr>
          </a:p>
        </p:txBody>
      </p:sp>
    </p:spTree>
    <p:extLst>
      <p:ext uri="{BB962C8B-B14F-4D97-AF65-F5344CB8AC3E}">
        <p14:creationId xmlns:p14="http://schemas.microsoft.com/office/powerpoint/2010/main" val="212865406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3"/>
          <p:cNvSpPr>
            <a:spLocks noGrp="1" noChangeArrowheads="1"/>
          </p:cNvSpPr>
          <p:nvPr>
            <p:ph type="body" idx="1"/>
          </p:nvPr>
        </p:nvSpPr>
        <p:spPr>
          <a:xfrm>
            <a:off x="228601" y="1295400"/>
            <a:ext cx="8686800" cy="1752600"/>
          </a:xfrm>
        </p:spPr>
        <p:txBody>
          <a:bodyPr/>
          <a:lstStyle/>
          <a:p>
            <a:pPr>
              <a:buFont typeface="Wingdings" pitchFamily="2" charset="2"/>
              <a:buChar char="Ø"/>
            </a:pPr>
            <a:r>
              <a:rPr lang="en-US" sz="2800" dirty="0" smtClean="0"/>
              <a:t>Question:  Will students have to calculate arc length (and get a numeric answer) or just have an understanding that arc length is part of the circumference?</a:t>
            </a:r>
            <a:endParaRPr lang="en-US" sz="2800" dirty="0"/>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848600" y="57912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2"/>
          <p:cNvSpPr>
            <a:spLocks noGrp="1" noChangeArrowheads="1"/>
          </p:cNvSpPr>
          <p:nvPr>
            <p:ph type="title"/>
          </p:nvPr>
        </p:nvSpPr>
        <p:spPr>
          <a:xfrm>
            <a:off x="1066800" y="304800"/>
            <a:ext cx="6934200" cy="762000"/>
          </a:xfrm>
          <a:solidFill>
            <a:schemeClr val="bg2">
              <a:lumMod val="75000"/>
            </a:schemeClr>
          </a:solidFill>
          <a:scene3d>
            <a:camera prst="orthographicFront"/>
            <a:lightRig rig="threePt" dir="t"/>
          </a:scene3d>
          <a:sp3d prstMaterial="plastic">
            <a:bevelT w="165100" prst="coolSlant"/>
          </a:sp3d>
        </p:spPr>
        <p:txBody>
          <a:bodyPr/>
          <a:lstStyle/>
          <a:p>
            <a:pPr eaLnBrk="1" hangingPunct="1"/>
            <a:r>
              <a:rPr lang="en-US" dirty="0" smtClean="0"/>
              <a:t>Wiki/Email Questions</a:t>
            </a: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58565" y="2971800"/>
            <a:ext cx="2785035" cy="2663190"/>
          </a:xfrm>
          <a:prstGeom prst="rect">
            <a:avLst/>
          </a:prstGeom>
        </p:spPr>
      </p:pic>
    </p:spTree>
    <p:extLst>
      <p:ext uri="{BB962C8B-B14F-4D97-AF65-F5344CB8AC3E}">
        <p14:creationId xmlns:p14="http://schemas.microsoft.com/office/powerpoint/2010/main" val="2829775753"/>
      </p:ext>
    </p:extLst>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3"/>
          <p:cNvSpPr>
            <a:spLocks noGrp="1" noChangeArrowheads="1"/>
          </p:cNvSpPr>
          <p:nvPr>
            <p:ph type="body" idx="1"/>
          </p:nvPr>
        </p:nvSpPr>
        <p:spPr>
          <a:xfrm>
            <a:off x="228601" y="1295400"/>
            <a:ext cx="8686800" cy="1752600"/>
          </a:xfrm>
        </p:spPr>
        <p:txBody>
          <a:bodyPr/>
          <a:lstStyle/>
          <a:p>
            <a:pPr>
              <a:buFont typeface="Wingdings" pitchFamily="2" charset="2"/>
              <a:buChar char="Ø"/>
            </a:pPr>
            <a:r>
              <a:rPr lang="en-US" sz="2800" dirty="0" smtClean="0"/>
              <a:t>Question:  The standards do not specify which notation should be used when writing an interval.  Should we use inequality notation, set-builder notation, or interval notation?</a:t>
            </a:r>
            <a:endParaRPr lang="en-US" sz="2800" dirty="0"/>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848600" y="57912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2"/>
          <p:cNvSpPr>
            <a:spLocks noGrp="1" noChangeArrowheads="1"/>
          </p:cNvSpPr>
          <p:nvPr>
            <p:ph type="title"/>
          </p:nvPr>
        </p:nvSpPr>
        <p:spPr>
          <a:xfrm>
            <a:off x="1066800" y="304800"/>
            <a:ext cx="6934200" cy="762000"/>
          </a:xfrm>
          <a:solidFill>
            <a:schemeClr val="bg2">
              <a:lumMod val="75000"/>
            </a:schemeClr>
          </a:solidFill>
          <a:scene3d>
            <a:camera prst="orthographicFront"/>
            <a:lightRig rig="threePt" dir="t"/>
          </a:scene3d>
          <a:sp3d prstMaterial="plastic">
            <a:bevelT w="165100" prst="coolSlant"/>
          </a:sp3d>
        </p:spPr>
        <p:txBody>
          <a:bodyPr/>
          <a:lstStyle/>
          <a:p>
            <a:pPr eaLnBrk="1" hangingPunct="1"/>
            <a:r>
              <a:rPr lang="en-US" dirty="0" smtClean="0"/>
              <a:t>Wiki/Email Questions</a:t>
            </a:r>
          </a:p>
        </p:txBody>
      </p:sp>
      <p:grpSp>
        <p:nvGrpSpPr>
          <p:cNvPr id="7" name="Group 6"/>
          <p:cNvGrpSpPr/>
          <p:nvPr/>
        </p:nvGrpSpPr>
        <p:grpSpPr>
          <a:xfrm>
            <a:off x="1066800" y="3089910"/>
            <a:ext cx="7086600" cy="2200275"/>
            <a:chOff x="1066800" y="3089910"/>
            <a:chExt cx="7086600" cy="2200275"/>
          </a:xfrm>
        </p:grpSpPr>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66578" y="4291965"/>
              <a:ext cx="3286822" cy="998220"/>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12458" y="3089910"/>
              <a:ext cx="2600801" cy="655320"/>
            </a:xfrm>
            <a:prstGeom prst="rect">
              <a:avLst/>
            </a:prstGeom>
          </p:spPr>
        </p:pic>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66800" y="3928110"/>
              <a:ext cx="1887427" cy="872490"/>
            </a:xfrm>
            <a:prstGeom prst="rect">
              <a:avLst/>
            </a:prstGeom>
          </p:spPr>
        </p:pic>
      </p:grpSp>
    </p:spTree>
    <p:extLst>
      <p:ext uri="{BB962C8B-B14F-4D97-AF65-F5344CB8AC3E}">
        <p14:creationId xmlns:p14="http://schemas.microsoft.com/office/powerpoint/2010/main" val="2581494263"/>
      </p:ext>
    </p:extLst>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igidea.jpg"/>
          <p:cNvPicPr>
            <a:picLocks noChangeAspect="1"/>
          </p:cNvPicPr>
          <p:nvPr/>
        </p:nvPicPr>
        <p:blipFill>
          <a:blip r:embed="rId3" cstate="print"/>
          <a:stretch>
            <a:fillRect/>
          </a:stretch>
        </p:blipFill>
        <p:spPr>
          <a:xfrm>
            <a:off x="6248400" y="762000"/>
            <a:ext cx="2819400" cy="4191000"/>
          </a:xfrm>
          <a:prstGeom prst="rect">
            <a:avLst/>
          </a:prstGeom>
          <a:scene3d>
            <a:camera prst="orthographicFront"/>
            <a:lightRig rig="threePt" dir="t"/>
          </a:scene3d>
          <a:sp3d>
            <a:bevelT w="165100" prst="coolSlant"/>
          </a:sp3d>
        </p:spPr>
      </p:pic>
      <p:sp>
        <p:nvSpPr>
          <p:cNvPr id="2" name="Title 1"/>
          <p:cNvSpPr>
            <a:spLocks noGrp="1"/>
          </p:cNvSpPr>
          <p:nvPr>
            <p:ph type="ctrTitle"/>
          </p:nvPr>
        </p:nvSpPr>
        <p:spPr>
          <a:xfrm>
            <a:off x="1524000" y="228601"/>
            <a:ext cx="5943600" cy="838199"/>
          </a:xfrm>
          <a:solidFill>
            <a:schemeClr val="bg2">
              <a:lumMod val="75000"/>
            </a:schemeClr>
          </a:solidFill>
          <a:scene3d>
            <a:camera prst="orthographicFront"/>
            <a:lightRig rig="threePt" dir="t"/>
          </a:scene3d>
          <a:sp3d>
            <a:bevelT w="165100" prst="coolSlant"/>
          </a:sp3d>
        </p:spPr>
        <p:txBody>
          <a:bodyPr/>
          <a:lstStyle/>
          <a:p>
            <a:r>
              <a:rPr lang="en-US" dirty="0" smtClean="0">
                <a:latin typeface="Arial Narrow" pitchFamily="34" charset="0"/>
              </a:rPr>
              <a:t>What’s the big idea?</a:t>
            </a:r>
            <a:endParaRPr lang="en-US" dirty="0">
              <a:latin typeface="Arial Narrow" pitchFamily="34" charset="0"/>
            </a:endParaRPr>
          </a:p>
        </p:txBody>
      </p:sp>
      <p:sp>
        <p:nvSpPr>
          <p:cNvPr id="3" name="Subtitle 2"/>
          <p:cNvSpPr>
            <a:spLocks noGrp="1"/>
          </p:cNvSpPr>
          <p:nvPr>
            <p:ph type="subTitle" idx="1"/>
          </p:nvPr>
        </p:nvSpPr>
        <p:spPr>
          <a:xfrm>
            <a:off x="228600" y="1219200"/>
            <a:ext cx="5943600" cy="5257800"/>
          </a:xfrm>
        </p:spPr>
        <p:txBody>
          <a:bodyPr/>
          <a:lstStyle/>
          <a:p>
            <a:pPr algn="l">
              <a:buFont typeface="Arial" pitchFamily="34" charset="0"/>
              <a:buChar char="•"/>
            </a:pPr>
            <a:r>
              <a:rPr lang="en-US" dirty="0" smtClean="0">
                <a:solidFill>
                  <a:schemeClr val="tx1"/>
                </a:solidFill>
              </a:rPr>
              <a:t>Develop understanding with theorems related to circles.</a:t>
            </a:r>
            <a:endParaRPr lang="en-US" dirty="0">
              <a:solidFill>
                <a:schemeClr val="tx1"/>
              </a:solidFill>
            </a:endParaRPr>
          </a:p>
          <a:p>
            <a:pPr algn="l">
              <a:buFont typeface="Arial" pitchFamily="34" charset="0"/>
              <a:buChar char="•"/>
            </a:pPr>
            <a:r>
              <a:rPr lang="en-US" dirty="0" smtClean="0">
                <a:solidFill>
                  <a:schemeClr val="tx1"/>
                </a:solidFill>
                <a:latin typeface="Arial Narrow" pitchFamily="34" charset="0"/>
              </a:rPr>
              <a:t>Determine arc length and area of sectors of circles.</a:t>
            </a:r>
          </a:p>
          <a:p>
            <a:pPr algn="l">
              <a:buFont typeface="Arial" pitchFamily="34" charset="0"/>
              <a:buChar char="•"/>
            </a:pPr>
            <a:r>
              <a:rPr lang="en-US" dirty="0" smtClean="0">
                <a:solidFill>
                  <a:schemeClr val="tx1"/>
                </a:solidFill>
                <a:latin typeface="Arial Narrow" pitchFamily="34" charset="0"/>
              </a:rPr>
              <a:t>Develop understanding of volume formulas and apply them to solve problems.</a:t>
            </a:r>
          </a:p>
          <a:p>
            <a:pPr algn="l"/>
            <a:endParaRPr lang="en-US" dirty="0" smtClean="0">
              <a:solidFill>
                <a:schemeClr val="tx1"/>
              </a:solidFill>
              <a:latin typeface="Arial Narrow" pitchFamily="34" charset="0"/>
            </a:endParaRPr>
          </a:p>
        </p:txBody>
      </p:sp>
      <p:pic>
        <p:nvPicPr>
          <p:cNvPr id="4" name="Picture 2" descr="C:\Users\Janet Wyche\AppData\Local\Temp\notesCB2CD5\CCGPS_LogoAPPLE2.jpg"/>
          <p:cNvPicPr>
            <a:picLocks noChangeAspect="1" noChangeArrowheads="1"/>
          </p:cNvPicPr>
          <p:nvPr/>
        </p:nvPicPr>
        <p:blipFill>
          <a:blip r:embed="rId4" cstate="print"/>
          <a:srcRect/>
          <a:stretch>
            <a:fillRect/>
          </a:stretch>
        </p:blipFill>
        <p:spPr bwMode="auto">
          <a:xfrm>
            <a:off x="7620000" y="57150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p:nvPr/>
        </p:nvPicPr>
        <p:blipFill rotWithShape="1">
          <a:blip r:embed="rId3" cstate="print"/>
          <a:srcRect r="3174" b="39276"/>
          <a:stretch/>
        </p:blipFill>
        <p:spPr bwMode="auto">
          <a:xfrm>
            <a:off x="914400" y="1836738"/>
            <a:ext cx="7315200" cy="4259262"/>
          </a:xfrm>
          <a:prstGeom prst="rect">
            <a:avLst/>
          </a:prstGeom>
          <a:noFill/>
          <a:ln w="9525">
            <a:noFill/>
            <a:miter lim="800000"/>
            <a:headEnd/>
            <a:tailEnd/>
          </a:ln>
          <a:scene3d>
            <a:camera prst="orthographicFront"/>
            <a:lightRig rig="threePt" dir="t"/>
          </a:scene3d>
          <a:sp3d>
            <a:bevelT w="165100" prst="coolSlant"/>
          </a:sp3d>
        </p:spPr>
      </p:pic>
      <p:sp>
        <p:nvSpPr>
          <p:cNvPr id="2" name="Title 1"/>
          <p:cNvSpPr>
            <a:spLocks noGrp="1"/>
          </p:cNvSpPr>
          <p:nvPr>
            <p:ph type="ctrTitle"/>
          </p:nvPr>
        </p:nvSpPr>
        <p:spPr>
          <a:xfrm>
            <a:off x="1524000" y="228601"/>
            <a:ext cx="5943600" cy="838199"/>
          </a:xfrm>
          <a:solidFill>
            <a:schemeClr val="bg2">
              <a:lumMod val="75000"/>
            </a:schemeClr>
          </a:solidFill>
          <a:scene3d>
            <a:camera prst="orthographicFront"/>
            <a:lightRig rig="threePt" dir="t"/>
          </a:scene3d>
          <a:sp3d>
            <a:bevelT w="165100" prst="coolSlant"/>
          </a:sp3d>
        </p:spPr>
        <p:txBody>
          <a:bodyPr/>
          <a:lstStyle/>
          <a:p>
            <a:r>
              <a:rPr lang="en-US" dirty="0" smtClean="0">
                <a:latin typeface="Arial Narrow" pitchFamily="34" charset="0"/>
              </a:rPr>
              <a:t>What’s the big idea?</a:t>
            </a:r>
            <a:endParaRPr lang="en-US" dirty="0">
              <a:latin typeface="Arial Narrow" pitchFamily="34" charset="0"/>
            </a:endParaRPr>
          </a:p>
        </p:txBody>
      </p:sp>
      <p:sp>
        <p:nvSpPr>
          <p:cNvPr id="3" name="Subtitle 2"/>
          <p:cNvSpPr>
            <a:spLocks noGrp="1"/>
          </p:cNvSpPr>
          <p:nvPr>
            <p:ph type="subTitle" idx="1"/>
          </p:nvPr>
        </p:nvSpPr>
        <p:spPr>
          <a:xfrm>
            <a:off x="152400" y="1219200"/>
            <a:ext cx="8839200" cy="617538"/>
          </a:xfrm>
        </p:spPr>
        <p:txBody>
          <a:bodyPr/>
          <a:lstStyle/>
          <a:p>
            <a:r>
              <a:rPr lang="en-US" dirty="0" smtClean="0">
                <a:solidFill>
                  <a:schemeClr val="tx1"/>
                </a:solidFill>
              </a:rPr>
              <a:t>Standards for Mathematical Practice</a:t>
            </a:r>
          </a:p>
          <a:p>
            <a:pPr algn="l"/>
            <a:endParaRPr lang="en-US" dirty="0" smtClean="0">
              <a:solidFill>
                <a:schemeClr val="tx1"/>
              </a:solidFill>
              <a:latin typeface="Arial Narrow" pitchFamily="34" charset="0"/>
            </a:endParaRPr>
          </a:p>
        </p:txBody>
      </p:sp>
      <p:pic>
        <p:nvPicPr>
          <p:cNvPr id="4" name="Picture 2" descr="C:\Users\Janet Wyche\AppData\Local\Temp\notesCB2CD5\CCGPS_LogoAPPLE2.jpg"/>
          <p:cNvPicPr>
            <a:picLocks noChangeAspect="1" noChangeArrowheads="1"/>
          </p:cNvPicPr>
          <p:nvPr/>
        </p:nvPicPr>
        <p:blipFill>
          <a:blip r:embed="rId4" cstate="print"/>
          <a:srcRect/>
          <a:stretch>
            <a:fillRect/>
          </a:stretch>
        </p:blipFill>
        <p:spPr bwMode="auto">
          <a:xfrm>
            <a:off x="7848600" y="5807075"/>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2389398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oherence2.jpg"/>
          <p:cNvPicPr>
            <a:picLocks noChangeAspect="1"/>
          </p:cNvPicPr>
          <p:nvPr/>
        </p:nvPicPr>
        <p:blipFill>
          <a:blip r:embed="rId3" cstate="print"/>
          <a:stretch>
            <a:fillRect/>
          </a:stretch>
        </p:blipFill>
        <p:spPr>
          <a:xfrm rot="16200000">
            <a:off x="5503985" y="744414"/>
            <a:ext cx="3470029" cy="3657600"/>
          </a:xfrm>
          <a:prstGeom prst="rect">
            <a:avLst/>
          </a:prstGeom>
        </p:spPr>
      </p:pic>
      <p:sp>
        <p:nvSpPr>
          <p:cNvPr id="2" name="Title 1"/>
          <p:cNvSpPr>
            <a:spLocks noGrp="1"/>
          </p:cNvSpPr>
          <p:nvPr>
            <p:ph type="ctrTitle"/>
          </p:nvPr>
        </p:nvSpPr>
        <p:spPr>
          <a:xfrm>
            <a:off x="1524000" y="228601"/>
            <a:ext cx="5943600" cy="838199"/>
          </a:xfrm>
          <a:solidFill>
            <a:schemeClr val="bg2">
              <a:lumMod val="75000"/>
            </a:schemeClr>
          </a:solidFill>
          <a:scene3d>
            <a:camera prst="orthographicFront"/>
            <a:lightRig rig="threePt" dir="t"/>
          </a:scene3d>
          <a:sp3d>
            <a:bevelT w="165100" prst="coolSlant"/>
          </a:sp3d>
        </p:spPr>
        <p:txBody>
          <a:bodyPr/>
          <a:lstStyle/>
          <a:p>
            <a:r>
              <a:rPr lang="en-US" dirty="0" smtClean="0">
                <a:latin typeface="Arial Narrow" pitchFamily="34" charset="0"/>
              </a:rPr>
              <a:t>Coherence and Focus</a:t>
            </a:r>
            <a:endParaRPr lang="en-US" dirty="0">
              <a:latin typeface="Arial Narrow" pitchFamily="34" charset="0"/>
            </a:endParaRPr>
          </a:p>
        </p:txBody>
      </p:sp>
      <p:sp>
        <p:nvSpPr>
          <p:cNvPr id="3" name="Subtitle 2"/>
          <p:cNvSpPr>
            <a:spLocks noGrp="1"/>
          </p:cNvSpPr>
          <p:nvPr>
            <p:ph type="subTitle" idx="1"/>
          </p:nvPr>
        </p:nvSpPr>
        <p:spPr>
          <a:xfrm>
            <a:off x="152400" y="1219200"/>
            <a:ext cx="5638800" cy="5257800"/>
          </a:xfrm>
        </p:spPr>
        <p:txBody>
          <a:bodyPr/>
          <a:lstStyle/>
          <a:p>
            <a:pPr lvl="1" algn="l">
              <a:buFont typeface="Arial" pitchFamily="34" charset="0"/>
              <a:buChar char="•"/>
            </a:pPr>
            <a:r>
              <a:rPr lang="en-US" dirty="0" smtClean="0">
                <a:solidFill>
                  <a:schemeClr val="tx1"/>
                </a:solidFill>
              </a:rPr>
              <a:t> K-8</a:t>
            </a:r>
            <a:r>
              <a:rPr lang="en-US" baseline="30000" dirty="0" smtClean="0">
                <a:solidFill>
                  <a:schemeClr val="tx1"/>
                </a:solidFill>
              </a:rPr>
              <a:t>th</a:t>
            </a:r>
            <a:r>
              <a:rPr lang="en-US" dirty="0" smtClean="0">
                <a:solidFill>
                  <a:schemeClr val="tx1"/>
                </a:solidFill>
              </a:rPr>
              <a:t> </a:t>
            </a:r>
          </a:p>
          <a:p>
            <a:pPr lvl="2" algn="l">
              <a:buFont typeface="Wingdings" pitchFamily="2" charset="2"/>
              <a:buChar char="Ø"/>
            </a:pPr>
            <a:r>
              <a:rPr lang="en-US" dirty="0">
                <a:solidFill>
                  <a:schemeClr val="tx1"/>
                </a:solidFill>
              </a:rPr>
              <a:t> Identifying </a:t>
            </a:r>
            <a:r>
              <a:rPr lang="en-US" dirty="0" smtClean="0">
                <a:solidFill>
                  <a:schemeClr val="tx1"/>
                </a:solidFill>
              </a:rPr>
              <a:t>geometric figures</a:t>
            </a:r>
          </a:p>
          <a:p>
            <a:pPr lvl="2" algn="l">
              <a:buFont typeface="Wingdings" pitchFamily="2" charset="2"/>
              <a:buChar char="Ø"/>
            </a:pPr>
            <a:r>
              <a:rPr lang="en-US" dirty="0" smtClean="0">
                <a:solidFill>
                  <a:schemeClr val="tx1"/>
                </a:solidFill>
              </a:rPr>
              <a:t> Area of polygons and circles</a:t>
            </a:r>
            <a:endParaRPr lang="en-US" dirty="0">
              <a:solidFill>
                <a:schemeClr val="tx1"/>
              </a:solidFill>
            </a:endParaRPr>
          </a:p>
          <a:p>
            <a:pPr lvl="2" algn="l">
              <a:buFont typeface="Wingdings" pitchFamily="2" charset="2"/>
              <a:buChar char="Ø"/>
            </a:pPr>
            <a:r>
              <a:rPr lang="en-US" dirty="0">
                <a:solidFill>
                  <a:schemeClr val="tx1"/>
                </a:solidFill>
              </a:rPr>
              <a:t> </a:t>
            </a:r>
            <a:r>
              <a:rPr lang="en-US" dirty="0" smtClean="0">
                <a:solidFill>
                  <a:schemeClr val="tx1"/>
                </a:solidFill>
              </a:rPr>
              <a:t>Cross sections</a:t>
            </a:r>
            <a:endParaRPr lang="en-US" dirty="0">
              <a:solidFill>
                <a:schemeClr val="tx1"/>
              </a:solidFill>
            </a:endParaRPr>
          </a:p>
          <a:p>
            <a:pPr lvl="2" algn="l">
              <a:buFont typeface="Wingdings" pitchFamily="2" charset="2"/>
              <a:buChar char="Ø"/>
            </a:pPr>
            <a:r>
              <a:rPr lang="en-US" dirty="0" smtClean="0">
                <a:solidFill>
                  <a:schemeClr val="tx1"/>
                </a:solidFill>
              </a:rPr>
              <a:t> Volume of prisms, cylinders, cones, and spheres </a:t>
            </a:r>
            <a:endParaRPr lang="en-US" dirty="0">
              <a:solidFill>
                <a:schemeClr val="tx1"/>
              </a:solidFill>
            </a:endParaRPr>
          </a:p>
          <a:p>
            <a:pPr lvl="1" algn="l">
              <a:buFont typeface="Arial" pitchFamily="34" charset="0"/>
              <a:buChar char="•"/>
            </a:pPr>
            <a:r>
              <a:rPr lang="en-US" dirty="0" smtClean="0">
                <a:solidFill>
                  <a:schemeClr val="tx1"/>
                </a:solidFill>
              </a:rPr>
              <a:t> 10</a:t>
            </a:r>
            <a:r>
              <a:rPr lang="en-US" baseline="30000" dirty="0" smtClean="0">
                <a:solidFill>
                  <a:schemeClr val="tx1"/>
                </a:solidFill>
              </a:rPr>
              <a:t>th</a:t>
            </a:r>
            <a:r>
              <a:rPr lang="en-US" dirty="0" smtClean="0">
                <a:solidFill>
                  <a:schemeClr val="tx1"/>
                </a:solidFill>
              </a:rPr>
              <a:t>-12</a:t>
            </a:r>
            <a:r>
              <a:rPr lang="en-US" baseline="30000" dirty="0" smtClean="0">
                <a:solidFill>
                  <a:schemeClr val="tx1"/>
                </a:solidFill>
              </a:rPr>
              <a:t>th</a:t>
            </a:r>
            <a:r>
              <a:rPr lang="en-US" dirty="0" smtClean="0">
                <a:solidFill>
                  <a:schemeClr val="tx1"/>
                </a:solidFill>
              </a:rPr>
              <a:t> </a:t>
            </a:r>
          </a:p>
          <a:p>
            <a:pPr lvl="2" algn="l">
              <a:buFont typeface="Wingdings" pitchFamily="2" charset="2"/>
              <a:buChar char="Ø"/>
            </a:pPr>
            <a:r>
              <a:rPr lang="en-US" dirty="0" smtClean="0">
                <a:solidFill>
                  <a:schemeClr val="tx1"/>
                </a:solidFill>
              </a:rPr>
              <a:t> Geometric concepts in modeling situations</a:t>
            </a:r>
            <a:endParaRPr lang="en-US" dirty="0">
              <a:solidFill>
                <a:schemeClr val="tx1"/>
              </a:solidFill>
            </a:endParaRPr>
          </a:p>
          <a:p>
            <a:pPr lvl="2" algn="l">
              <a:buFont typeface="Wingdings" pitchFamily="2" charset="2"/>
              <a:buChar char="Ø"/>
            </a:pPr>
            <a:r>
              <a:rPr lang="en-US" dirty="0">
                <a:solidFill>
                  <a:schemeClr val="tx1"/>
                </a:solidFill>
              </a:rPr>
              <a:t> </a:t>
            </a:r>
            <a:r>
              <a:rPr lang="en-US" dirty="0" smtClean="0">
                <a:solidFill>
                  <a:schemeClr val="tx1"/>
                </a:solidFill>
              </a:rPr>
              <a:t>Trigonometric functions</a:t>
            </a:r>
            <a:endParaRPr lang="en-US" dirty="0">
              <a:solidFill>
                <a:schemeClr val="tx1"/>
              </a:solidFill>
            </a:endParaRPr>
          </a:p>
          <a:p>
            <a:pPr algn="l">
              <a:buFont typeface="Arial" pitchFamily="34" charset="0"/>
              <a:buChar char="•"/>
            </a:pPr>
            <a:endParaRPr lang="en-US" dirty="0" smtClean="0">
              <a:solidFill>
                <a:schemeClr val="tx1"/>
              </a:solidFill>
              <a:latin typeface="Arial Narrow" pitchFamily="34" charset="0"/>
            </a:endParaRPr>
          </a:p>
          <a:p>
            <a:pPr algn="l"/>
            <a:endParaRPr lang="en-US" dirty="0" smtClean="0">
              <a:solidFill>
                <a:schemeClr val="tx1"/>
              </a:solidFill>
              <a:latin typeface="Arial Narrow" pitchFamily="34" charset="0"/>
            </a:endParaRPr>
          </a:p>
        </p:txBody>
      </p:sp>
      <p:pic>
        <p:nvPicPr>
          <p:cNvPr id="4" name="Picture 2" descr="C:\Users\Janet Wyche\AppData\Local\Temp\notesCB2CD5\CCGPS_LogoAPPLE2.jpg"/>
          <p:cNvPicPr>
            <a:picLocks noChangeAspect="1" noChangeArrowheads="1"/>
          </p:cNvPicPr>
          <p:nvPr/>
        </p:nvPicPr>
        <p:blipFill>
          <a:blip r:embed="rId4" cstate="print"/>
          <a:srcRect/>
          <a:stretch>
            <a:fillRect/>
          </a:stretch>
        </p:blipFill>
        <p:spPr bwMode="auto">
          <a:xfrm>
            <a:off x="7620000" y="57150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924800" y="5807075"/>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8600" y="5715000"/>
            <a:ext cx="5418471" cy="307777"/>
          </a:xfrm>
          <a:prstGeom prst="rect">
            <a:avLst/>
          </a:prstGeom>
          <a:noFill/>
        </p:spPr>
        <p:txBody>
          <a:bodyPr wrap="none" rtlCol="0">
            <a:spAutoFit/>
          </a:bodyPr>
          <a:lstStyle/>
          <a:p>
            <a:r>
              <a:rPr lang="en-US" sz="1400" dirty="0"/>
              <a:t>Adapted from </a:t>
            </a:r>
            <a:r>
              <a:rPr lang="en-US" sz="1400" i="1" dirty="0"/>
              <a:t>Illustrative Mathematics </a:t>
            </a:r>
            <a:r>
              <a:rPr lang="en-US" sz="1400" dirty="0"/>
              <a:t> G.C Placing a Fire Hydrant</a:t>
            </a:r>
          </a:p>
        </p:txBody>
      </p:sp>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38400" y="2676525"/>
            <a:ext cx="4210050" cy="2657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itle 1"/>
          <p:cNvSpPr txBox="1">
            <a:spLocks/>
          </p:cNvSpPr>
          <p:nvPr/>
        </p:nvSpPr>
        <p:spPr bwMode="auto">
          <a:xfrm>
            <a:off x="1371600" y="228601"/>
            <a:ext cx="6705600" cy="838199"/>
          </a:xfrm>
          <a:prstGeom prst="rect">
            <a:avLst/>
          </a:prstGeom>
          <a:solidFill>
            <a:schemeClr val="bg2">
              <a:lumMod val="75000"/>
            </a:schemeClr>
          </a:solidFill>
          <a:ln w="9525">
            <a:noFill/>
            <a:miter lim="800000"/>
            <a:headEnd/>
            <a:tailEnd/>
          </a:ln>
          <a:scene3d>
            <a:camera prst="orthographicFront"/>
            <a:lightRig rig="threePt" dir="t"/>
          </a:scene3d>
          <a:sp3d>
            <a:bevelT w="165100" prst="coolSlant"/>
          </a:sp3d>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b="1" kern="1200">
                <a:solidFill>
                  <a:schemeClr val="tx1"/>
                </a:solidFill>
                <a:latin typeface="+mj-lt"/>
                <a:ea typeface="+mj-ea"/>
                <a:cs typeface="+mj-cs"/>
              </a:defRPr>
            </a:lvl1pPr>
            <a:lvl2pPr algn="ctr" rtl="0" fontAlgn="base">
              <a:spcBef>
                <a:spcPct val="0"/>
              </a:spcBef>
              <a:spcAft>
                <a:spcPct val="0"/>
              </a:spcAft>
              <a:defRPr sz="4400" b="1">
                <a:solidFill>
                  <a:schemeClr val="tx1"/>
                </a:solidFill>
                <a:latin typeface="Calibri" pitchFamily="34" charset="0"/>
              </a:defRPr>
            </a:lvl2pPr>
            <a:lvl3pPr algn="ctr" rtl="0" fontAlgn="base">
              <a:spcBef>
                <a:spcPct val="0"/>
              </a:spcBef>
              <a:spcAft>
                <a:spcPct val="0"/>
              </a:spcAft>
              <a:defRPr sz="4400" b="1">
                <a:solidFill>
                  <a:schemeClr val="tx1"/>
                </a:solidFill>
                <a:latin typeface="Calibri" pitchFamily="34" charset="0"/>
              </a:defRPr>
            </a:lvl3pPr>
            <a:lvl4pPr algn="ctr" rtl="0" fontAlgn="base">
              <a:spcBef>
                <a:spcPct val="0"/>
              </a:spcBef>
              <a:spcAft>
                <a:spcPct val="0"/>
              </a:spcAft>
              <a:defRPr sz="4400" b="1">
                <a:solidFill>
                  <a:schemeClr val="tx1"/>
                </a:solidFill>
                <a:latin typeface="Calibri" pitchFamily="34" charset="0"/>
              </a:defRPr>
            </a:lvl4pPr>
            <a:lvl5pPr algn="ctr" rtl="0" fontAlgn="base">
              <a:spcBef>
                <a:spcPct val="0"/>
              </a:spcBef>
              <a:spcAft>
                <a:spcPct val="0"/>
              </a:spcAft>
              <a:defRPr sz="4400" b="1">
                <a:solidFill>
                  <a:schemeClr val="tx1"/>
                </a:solidFill>
                <a:latin typeface="Calibri" pitchFamily="34" charset="0"/>
              </a:defRPr>
            </a:lvl5pPr>
            <a:lvl6pPr marL="457200" algn="ctr" rtl="0" eaLnBrk="1" fontAlgn="base" hangingPunct="1">
              <a:spcBef>
                <a:spcPct val="0"/>
              </a:spcBef>
              <a:spcAft>
                <a:spcPct val="0"/>
              </a:spcAft>
              <a:defRPr sz="4400" b="1">
                <a:solidFill>
                  <a:schemeClr val="tx1"/>
                </a:solidFill>
                <a:latin typeface="Calibri" pitchFamily="34" charset="0"/>
              </a:defRPr>
            </a:lvl6pPr>
            <a:lvl7pPr marL="914400" algn="ctr" rtl="0" eaLnBrk="1" fontAlgn="base" hangingPunct="1">
              <a:spcBef>
                <a:spcPct val="0"/>
              </a:spcBef>
              <a:spcAft>
                <a:spcPct val="0"/>
              </a:spcAft>
              <a:defRPr sz="4400" b="1">
                <a:solidFill>
                  <a:schemeClr val="tx1"/>
                </a:solidFill>
                <a:latin typeface="Calibri" pitchFamily="34" charset="0"/>
              </a:defRPr>
            </a:lvl7pPr>
            <a:lvl8pPr marL="1371600" algn="ctr" rtl="0" eaLnBrk="1" fontAlgn="base" hangingPunct="1">
              <a:spcBef>
                <a:spcPct val="0"/>
              </a:spcBef>
              <a:spcAft>
                <a:spcPct val="0"/>
              </a:spcAft>
              <a:defRPr sz="4400" b="1">
                <a:solidFill>
                  <a:schemeClr val="tx1"/>
                </a:solidFill>
                <a:latin typeface="Calibri" pitchFamily="34" charset="0"/>
              </a:defRPr>
            </a:lvl8pPr>
            <a:lvl9pPr marL="1828800" algn="ctr" rtl="0" eaLnBrk="1" fontAlgn="base" hangingPunct="1">
              <a:spcBef>
                <a:spcPct val="0"/>
              </a:spcBef>
              <a:spcAft>
                <a:spcPct val="0"/>
              </a:spcAft>
              <a:defRPr sz="4400" b="1">
                <a:solidFill>
                  <a:schemeClr val="tx1"/>
                </a:solidFill>
                <a:latin typeface="Calibri" pitchFamily="34" charset="0"/>
              </a:defRPr>
            </a:lvl9pPr>
          </a:lstStyle>
          <a:p>
            <a:r>
              <a:rPr lang="en-US" smtClean="0"/>
              <a:t>Examples &amp; Explanations</a:t>
            </a:r>
            <a:endParaRPr lang="en-US" dirty="0"/>
          </a:p>
        </p:txBody>
      </p:sp>
      <p:sp>
        <p:nvSpPr>
          <p:cNvPr id="12" name="Subtitle 2"/>
          <p:cNvSpPr txBox="1">
            <a:spLocks/>
          </p:cNvSpPr>
          <p:nvPr/>
        </p:nvSpPr>
        <p:spPr bwMode="auto">
          <a:xfrm>
            <a:off x="457200" y="1143000"/>
            <a:ext cx="8229600" cy="1219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0" indent="0" algn="ctr" rtl="0" fontAlgn="base">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fontAlgn="base">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fontAlgn="base">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fontAlgn="base">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fontAlgn="base">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2800" smtClean="0">
                <a:solidFill>
                  <a:schemeClr val="tx1"/>
                </a:solidFill>
              </a:rPr>
              <a:t>You have been asked to place a fire hydrant so that it is an equal distance from three locations indicated below.</a:t>
            </a:r>
          </a:p>
          <a:p>
            <a:pPr algn="l"/>
            <a:endParaRPr lang="en-US" sz="2800" dirty="0">
              <a:solidFill>
                <a:schemeClr val="tx1"/>
              </a:solidFill>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57200" y="1143000"/>
            <a:ext cx="8229600" cy="1219200"/>
          </a:xfrm>
        </p:spPr>
        <p:txBody>
          <a:bodyPr/>
          <a:lstStyle/>
          <a:p>
            <a:r>
              <a:rPr lang="en-US" sz="2800" dirty="0">
                <a:solidFill>
                  <a:schemeClr val="tx1"/>
                </a:solidFill>
              </a:rPr>
              <a:t>You have been asked to place a fire hydrant so that it is an equal distance from three locations indicated below.</a:t>
            </a:r>
          </a:p>
          <a:p>
            <a:pPr algn="l"/>
            <a:endParaRPr lang="en-US" sz="2800" dirty="0">
              <a:solidFill>
                <a:schemeClr val="tx1"/>
              </a:solidFill>
            </a:endParaRPr>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924800" y="5807075"/>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8600" y="5715000"/>
            <a:ext cx="5418471" cy="307777"/>
          </a:xfrm>
          <a:prstGeom prst="rect">
            <a:avLst/>
          </a:prstGeom>
          <a:noFill/>
        </p:spPr>
        <p:txBody>
          <a:bodyPr wrap="none" rtlCol="0">
            <a:spAutoFit/>
          </a:bodyPr>
          <a:lstStyle/>
          <a:p>
            <a:r>
              <a:rPr lang="en-US" sz="1400" dirty="0"/>
              <a:t>Adapted from </a:t>
            </a:r>
            <a:r>
              <a:rPr lang="en-US" sz="1400" i="1" dirty="0"/>
              <a:t>Illustrative Mathematics </a:t>
            </a:r>
            <a:r>
              <a:rPr lang="en-US" sz="1400" dirty="0"/>
              <a:t> G.C Placing a Fire Hydrant</a:t>
            </a:r>
          </a:p>
        </p:txBody>
      </p:sp>
      <p:grpSp>
        <p:nvGrpSpPr>
          <p:cNvPr id="7" name="Group 6"/>
          <p:cNvGrpSpPr/>
          <p:nvPr/>
        </p:nvGrpSpPr>
        <p:grpSpPr>
          <a:xfrm>
            <a:off x="2462784" y="2703830"/>
            <a:ext cx="4185920" cy="2630170"/>
            <a:chOff x="-16256" y="129425"/>
            <a:chExt cx="4185920" cy="2630170"/>
          </a:xfrm>
        </p:grpSpPr>
        <p:grpSp>
          <p:nvGrpSpPr>
            <p:cNvPr id="9" name="Group 8"/>
            <p:cNvGrpSpPr/>
            <p:nvPr/>
          </p:nvGrpSpPr>
          <p:grpSpPr>
            <a:xfrm>
              <a:off x="-16256" y="129425"/>
              <a:ext cx="4185920" cy="2630170"/>
              <a:chOff x="-16256" y="129425"/>
              <a:chExt cx="4185920" cy="2630170"/>
            </a:xfrm>
          </p:grpSpPr>
          <p:grpSp>
            <p:nvGrpSpPr>
              <p:cNvPr id="14" name="Group 13"/>
              <p:cNvGrpSpPr/>
              <p:nvPr/>
            </p:nvGrpSpPr>
            <p:grpSpPr>
              <a:xfrm>
                <a:off x="-16256" y="129425"/>
                <a:ext cx="4185920" cy="2630170"/>
                <a:chOff x="-16256" y="129425"/>
                <a:chExt cx="4185920" cy="2630170"/>
              </a:xfrm>
            </p:grpSpPr>
            <p:sp>
              <p:nvSpPr>
                <p:cNvPr id="18" name="Rectangle 17"/>
                <p:cNvSpPr/>
                <p:nvPr/>
              </p:nvSpPr>
              <p:spPr>
                <a:xfrm>
                  <a:off x="-16256" y="129425"/>
                  <a:ext cx="4185920" cy="263017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9" name="Text Box 158"/>
                <p:cNvSpPr txBox="1"/>
                <p:nvPr/>
              </p:nvSpPr>
              <p:spPr>
                <a:xfrm>
                  <a:off x="1330036" y="635330"/>
                  <a:ext cx="219687" cy="279047"/>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0"/>
                    </a:spcAft>
                  </a:pPr>
                  <a:r>
                    <a:rPr lang="en-US" sz="1100" i="1">
                      <a:effectLst/>
                      <a:ea typeface="Calibri"/>
                      <a:cs typeface="Times New Roman"/>
                    </a:rPr>
                    <a:t>A</a:t>
                  </a:r>
                  <a:endParaRPr lang="en-US" sz="1100">
                    <a:effectLst/>
                    <a:ea typeface="Calibri"/>
                    <a:cs typeface="Times New Roman"/>
                  </a:endParaRPr>
                </a:p>
              </p:txBody>
            </p:sp>
            <p:sp>
              <p:nvSpPr>
                <p:cNvPr id="20" name="Text Box 159"/>
                <p:cNvSpPr txBox="1"/>
                <p:nvPr/>
              </p:nvSpPr>
              <p:spPr>
                <a:xfrm>
                  <a:off x="1377538" y="1929740"/>
                  <a:ext cx="219068" cy="278742"/>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0"/>
                    </a:spcAft>
                  </a:pPr>
                  <a:r>
                    <a:rPr lang="en-US" sz="1100" i="1">
                      <a:effectLst/>
                      <a:ea typeface="Calibri"/>
                      <a:cs typeface="Times New Roman"/>
                    </a:rPr>
                    <a:t>C</a:t>
                  </a:r>
                  <a:endParaRPr lang="en-US" sz="1100">
                    <a:effectLst/>
                    <a:ea typeface="Calibri"/>
                    <a:cs typeface="Times New Roman"/>
                  </a:endParaRPr>
                </a:p>
              </p:txBody>
            </p:sp>
            <p:sp>
              <p:nvSpPr>
                <p:cNvPr id="21" name="Text Box 160"/>
                <p:cNvSpPr txBox="1"/>
                <p:nvPr/>
              </p:nvSpPr>
              <p:spPr>
                <a:xfrm>
                  <a:off x="2778826" y="1187533"/>
                  <a:ext cx="219068" cy="278742"/>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0"/>
                    </a:spcAft>
                  </a:pPr>
                  <a:r>
                    <a:rPr lang="en-US" sz="1100" i="1">
                      <a:effectLst/>
                      <a:ea typeface="Calibri"/>
                      <a:cs typeface="Times New Roman"/>
                    </a:rPr>
                    <a:t>B</a:t>
                  </a:r>
                  <a:endParaRPr lang="en-US" sz="1100">
                    <a:effectLst/>
                    <a:ea typeface="Calibri"/>
                    <a:cs typeface="Times New Roman"/>
                  </a:endParaRPr>
                </a:p>
              </p:txBody>
            </p:sp>
          </p:grpSp>
          <p:sp>
            <p:nvSpPr>
              <p:cNvPr id="15" name="Oval 14"/>
              <p:cNvSpPr/>
              <p:nvPr/>
            </p:nvSpPr>
            <p:spPr>
              <a:xfrm>
                <a:off x="1549730" y="813460"/>
                <a:ext cx="45084" cy="4508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6" name="Oval 15"/>
              <p:cNvSpPr/>
              <p:nvPr/>
            </p:nvSpPr>
            <p:spPr>
              <a:xfrm>
                <a:off x="2766950" y="1258785"/>
                <a:ext cx="45084" cy="4508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7" name="Oval 16"/>
              <p:cNvSpPr/>
              <p:nvPr/>
            </p:nvSpPr>
            <p:spPr>
              <a:xfrm>
                <a:off x="1632857" y="1923803"/>
                <a:ext cx="45084" cy="4508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10" name="Group 9"/>
            <p:cNvGrpSpPr/>
            <p:nvPr/>
          </p:nvGrpSpPr>
          <p:grpSpPr>
            <a:xfrm>
              <a:off x="1573480" y="837210"/>
              <a:ext cx="1223158" cy="1110219"/>
              <a:chOff x="0" y="0"/>
              <a:chExt cx="1223158" cy="1110219"/>
            </a:xfrm>
          </p:grpSpPr>
          <p:cxnSp>
            <p:nvCxnSpPr>
              <p:cNvPr id="12" name="Straight Connector 11"/>
              <p:cNvCxnSpPr/>
              <p:nvPr/>
            </p:nvCxnSpPr>
            <p:spPr>
              <a:xfrm>
                <a:off x="0" y="0"/>
                <a:ext cx="1210570" cy="44266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V="1">
                <a:off x="89065" y="445325"/>
                <a:ext cx="1134093" cy="66489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22" name="Title 1"/>
          <p:cNvSpPr txBox="1">
            <a:spLocks/>
          </p:cNvSpPr>
          <p:nvPr/>
        </p:nvSpPr>
        <p:spPr bwMode="auto">
          <a:xfrm>
            <a:off x="1371600" y="228601"/>
            <a:ext cx="6705600" cy="838199"/>
          </a:xfrm>
          <a:prstGeom prst="rect">
            <a:avLst/>
          </a:prstGeom>
          <a:solidFill>
            <a:schemeClr val="bg2">
              <a:lumMod val="75000"/>
            </a:schemeClr>
          </a:solidFill>
          <a:ln w="9525">
            <a:noFill/>
            <a:miter lim="800000"/>
            <a:headEnd/>
            <a:tailEnd/>
          </a:ln>
          <a:scene3d>
            <a:camera prst="orthographicFront"/>
            <a:lightRig rig="threePt" dir="t"/>
          </a:scene3d>
          <a:sp3d>
            <a:bevelT w="165100" prst="coolSlant"/>
          </a:sp3d>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b="1" kern="1200">
                <a:solidFill>
                  <a:schemeClr val="tx1"/>
                </a:solidFill>
                <a:latin typeface="+mj-lt"/>
                <a:ea typeface="+mj-ea"/>
                <a:cs typeface="+mj-cs"/>
              </a:defRPr>
            </a:lvl1pPr>
            <a:lvl2pPr algn="ctr" rtl="0" fontAlgn="base">
              <a:spcBef>
                <a:spcPct val="0"/>
              </a:spcBef>
              <a:spcAft>
                <a:spcPct val="0"/>
              </a:spcAft>
              <a:defRPr sz="4400" b="1">
                <a:solidFill>
                  <a:schemeClr val="tx1"/>
                </a:solidFill>
                <a:latin typeface="Calibri" pitchFamily="34" charset="0"/>
              </a:defRPr>
            </a:lvl2pPr>
            <a:lvl3pPr algn="ctr" rtl="0" fontAlgn="base">
              <a:spcBef>
                <a:spcPct val="0"/>
              </a:spcBef>
              <a:spcAft>
                <a:spcPct val="0"/>
              </a:spcAft>
              <a:defRPr sz="4400" b="1">
                <a:solidFill>
                  <a:schemeClr val="tx1"/>
                </a:solidFill>
                <a:latin typeface="Calibri" pitchFamily="34" charset="0"/>
              </a:defRPr>
            </a:lvl3pPr>
            <a:lvl4pPr algn="ctr" rtl="0" fontAlgn="base">
              <a:spcBef>
                <a:spcPct val="0"/>
              </a:spcBef>
              <a:spcAft>
                <a:spcPct val="0"/>
              </a:spcAft>
              <a:defRPr sz="4400" b="1">
                <a:solidFill>
                  <a:schemeClr val="tx1"/>
                </a:solidFill>
                <a:latin typeface="Calibri" pitchFamily="34" charset="0"/>
              </a:defRPr>
            </a:lvl4pPr>
            <a:lvl5pPr algn="ctr" rtl="0" fontAlgn="base">
              <a:spcBef>
                <a:spcPct val="0"/>
              </a:spcBef>
              <a:spcAft>
                <a:spcPct val="0"/>
              </a:spcAft>
              <a:defRPr sz="4400" b="1">
                <a:solidFill>
                  <a:schemeClr val="tx1"/>
                </a:solidFill>
                <a:latin typeface="Calibri" pitchFamily="34" charset="0"/>
              </a:defRPr>
            </a:lvl5pPr>
            <a:lvl6pPr marL="457200" algn="ctr" rtl="0" eaLnBrk="1" fontAlgn="base" hangingPunct="1">
              <a:spcBef>
                <a:spcPct val="0"/>
              </a:spcBef>
              <a:spcAft>
                <a:spcPct val="0"/>
              </a:spcAft>
              <a:defRPr sz="4400" b="1">
                <a:solidFill>
                  <a:schemeClr val="tx1"/>
                </a:solidFill>
                <a:latin typeface="Calibri" pitchFamily="34" charset="0"/>
              </a:defRPr>
            </a:lvl6pPr>
            <a:lvl7pPr marL="914400" algn="ctr" rtl="0" eaLnBrk="1" fontAlgn="base" hangingPunct="1">
              <a:spcBef>
                <a:spcPct val="0"/>
              </a:spcBef>
              <a:spcAft>
                <a:spcPct val="0"/>
              </a:spcAft>
              <a:defRPr sz="4400" b="1">
                <a:solidFill>
                  <a:schemeClr val="tx1"/>
                </a:solidFill>
                <a:latin typeface="Calibri" pitchFamily="34" charset="0"/>
              </a:defRPr>
            </a:lvl7pPr>
            <a:lvl8pPr marL="1371600" algn="ctr" rtl="0" eaLnBrk="1" fontAlgn="base" hangingPunct="1">
              <a:spcBef>
                <a:spcPct val="0"/>
              </a:spcBef>
              <a:spcAft>
                <a:spcPct val="0"/>
              </a:spcAft>
              <a:defRPr sz="4400" b="1">
                <a:solidFill>
                  <a:schemeClr val="tx1"/>
                </a:solidFill>
                <a:latin typeface="Calibri" pitchFamily="34" charset="0"/>
              </a:defRPr>
            </a:lvl8pPr>
            <a:lvl9pPr marL="1828800" algn="ctr" rtl="0" eaLnBrk="1" fontAlgn="base" hangingPunct="1">
              <a:spcBef>
                <a:spcPct val="0"/>
              </a:spcBef>
              <a:spcAft>
                <a:spcPct val="0"/>
              </a:spcAft>
              <a:defRPr sz="4400" b="1">
                <a:solidFill>
                  <a:schemeClr val="tx1"/>
                </a:solidFill>
                <a:latin typeface="Calibri" pitchFamily="34" charset="0"/>
              </a:defRPr>
            </a:lvl9pPr>
          </a:lstStyle>
          <a:p>
            <a:r>
              <a:rPr lang="en-US" dirty="0" smtClean="0"/>
              <a:t>Examples &amp; Explanations</a:t>
            </a:r>
            <a:endParaRPr lang="en-US" dirty="0"/>
          </a:p>
        </p:txBody>
      </p:sp>
    </p:spTree>
    <p:extLst>
      <p:ext uri="{BB962C8B-B14F-4D97-AF65-F5344CB8AC3E}">
        <p14:creationId xmlns:p14="http://schemas.microsoft.com/office/powerpoint/2010/main" val="21611877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457200" y="274638"/>
            <a:ext cx="8229600" cy="1020762"/>
          </a:xfrm>
          <a:ln w="3175">
            <a:solidFill>
              <a:schemeClr val="bg1">
                <a:lumMod val="65000"/>
              </a:schemeClr>
            </a:solidFill>
          </a:ln>
        </p:spPr>
        <p:txBody>
          <a:bodyPr>
            <a:normAutofit/>
          </a:bodyPr>
          <a:lstStyle/>
          <a:p>
            <a:pPr>
              <a:defRPr/>
            </a:pPr>
            <a:r>
              <a:rPr lang="en-US" sz="3600" i="1" dirty="0" smtClean="0"/>
              <a:t>Purpose of Georgia’s Assessment Initiatives</a:t>
            </a:r>
          </a:p>
        </p:txBody>
      </p:sp>
      <p:sp>
        <p:nvSpPr>
          <p:cNvPr id="4099" name="Content Placeholder 2"/>
          <p:cNvSpPr>
            <a:spLocks noGrp="1"/>
          </p:cNvSpPr>
          <p:nvPr>
            <p:ph idx="1"/>
          </p:nvPr>
        </p:nvSpPr>
        <p:spPr>
          <a:xfrm>
            <a:off x="304800" y="1447800"/>
            <a:ext cx="8305800" cy="4038600"/>
          </a:xfrm>
        </p:spPr>
        <p:txBody>
          <a:bodyPr/>
          <a:lstStyle/>
          <a:p>
            <a:pPr lvl="1">
              <a:buFont typeface="Arial" charset="0"/>
              <a:buChar char="•"/>
            </a:pPr>
            <a:r>
              <a:rPr lang="en-US" smtClean="0"/>
              <a:t>To provide assessment resources that reflect the rigor of Georgia’s state-mandated content standards</a:t>
            </a:r>
          </a:p>
          <a:p>
            <a:pPr lvl="1">
              <a:buFont typeface="Arial" charset="0"/>
              <a:buChar char="•"/>
            </a:pPr>
            <a:r>
              <a:rPr lang="en-US" smtClean="0"/>
              <a:t>To balance the use of formative and summative assessments in the classroom</a:t>
            </a:r>
          </a:p>
          <a:p>
            <a:pPr lvl="1">
              <a:buFont typeface="Arial" charset="0"/>
              <a:buChar char="•"/>
            </a:pPr>
            <a:r>
              <a:rPr lang="en-US" smtClean="0"/>
              <a:t>To promote student learning</a:t>
            </a:r>
          </a:p>
          <a:p>
            <a:pPr lvl="1">
              <a:buFont typeface="Arial" charset="0"/>
              <a:buChar char="•"/>
            </a:pPr>
            <a:r>
              <a:rPr lang="en-US" smtClean="0"/>
              <a:t>To sustain implementation of Georgia’s rigorous content standards</a:t>
            </a:r>
          </a:p>
        </p:txBody>
      </p:sp>
      <p:sp>
        <p:nvSpPr>
          <p:cNvPr id="4100" name="Slide Number Placeholder 3"/>
          <p:cNvSpPr>
            <a:spLocks noGrp="1"/>
          </p:cNvSpPr>
          <p:nvPr>
            <p:ph type="sldNum" sz="quarter" idx="11"/>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A5700CE-DD9C-467D-BC4E-66D1C6DAB161}" type="slidenum">
              <a:rPr lang="en-US" smtClean="0">
                <a:solidFill>
                  <a:schemeClr val="tx1"/>
                </a:solidFill>
              </a:rPr>
              <a:pPr fontAlgn="base">
                <a:spcBef>
                  <a:spcPct val="0"/>
                </a:spcBef>
                <a:spcAft>
                  <a:spcPct val="0"/>
                </a:spcAft>
                <a:defRPr/>
              </a:pPr>
              <a:t>7</a:t>
            </a:fld>
            <a:endParaRPr lang="en-US" dirty="0" smtClean="0">
              <a:solidFill>
                <a:schemeClr val="tx1"/>
              </a:solidFill>
            </a:endParaRPr>
          </a:p>
        </p:txBody>
      </p:sp>
    </p:spTree>
    <p:custDataLst>
      <p:tags r:id="rId1"/>
    </p:custDataLst>
    <p:extLst>
      <p:ext uri="{BB962C8B-B14F-4D97-AF65-F5344CB8AC3E}">
        <p14:creationId xmlns:p14="http://schemas.microsoft.com/office/powerpoint/2010/main" val="566720667"/>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57200" y="1143000"/>
            <a:ext cx="8229600" cy="1219200"/>
          </a:xfrm>
        </p:spPr>
        <p:txBody>
          <a:bodyPr/>
          <a:lstStyle/>
          <a:p>
            <a:r>
              <a:rPr lang="en-US" sz="2800" dirty="0">
                <a:solidFill>
                  <a:schemeClr val="tx1"/>
                </a:solidFill>
              </a:rPr>
              <a:t>You have been asked to place a fire hydrant so that it is an equal distance from three locations indicated below.</a:t>
            </a:r>
          </a:p>
          <a:p>
            <a:pPr algn="l"/>
            <a:endParaRPr lang="en-US" sz="2800" dirty="0">
              <a:solidFill>
                <a:schemeClr val="tx1"/>
              </a:solidFill>
            </a:endParaRPr>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924800" y="5807075"/>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8600" y="5715000"/>
            <a:ext cx="5418471" cy="307777"/>
          </a:xfrm>
          <a:prstGeom prst="rect">
            <a:avLst/>
          </a:prstGeom>
          <a:noFill/>
        </p:spPr>
        <p:txBody>
          <a:bodyPr wrap="none" rtlCol="0">
            <a:spAutoFit/>
          </a:bodyPr>
          <a:lstStyle/>
          <a:p>
            <a:r>
              <a:rPr lang="en-US" sz="1400" dirty="0"/>
              <a:t>Adapted from </a:t>
            </a:r>
            <a:r>
              <a:rPr lang="en-US" sz="1400" i="1" dirty="0"/>
              <a:t>Illustrative Mathematics </a:t>
            </a:r>
            <a:r>
              <a:rPr lang="en-US" sz="1400" dirty="0"/>
              <a:t> G.C Placing a Fire Hydrant</a:t>
            </a:r>
          </a:p>
        </p:txBody>
      </p:sp>
      <p:grpSp>
        <p:nvGrpSpPr>
          <p:cNvPr id="22" name="Group 21"/>
          <p:cNvGrpSpPr/>
          <p:nvPr/>
        </p:nvGrpSpPr>
        <p:grpSpPr>
          <a:xfrm>
            <a:off x="2462784" y="2574671"/>
            <a:ext cx="4185920" cy="2795905"/>
            <a:chOff x="0" y="0"/>
            <a:chExt cx="4185920" cy="2796425"/>
          </a:xfrm>
        </p:grpSpPr>
        <p:grpSp>
          <p:nvGrpSpPr>
            <p:cNvPr id="23" name="Group 22"/>
            <p:cNvGrpSpPr/>
            <p:nvPr/>
          </p:nvGrpSpPr>
          <p:grpSpPr>
            <a:xfrm>
              <a:off x="0" y="0"/>
              <a:ext cx="4185920" cy="2796425"/>
              <a:chOff x="0" y="0"/>
              <a:chExt cx="4185920" cy="2796425"/>
            </a:xfrm>
          </p:grpSpPr>
          <p:grpSp>
            <p:nvGrpSpPr>
              <p:cNvPr id="27" name="Group 26"/>
              <p:cNvGrpSpPr/>
              <p:nvPr/>
            </p:nvGrpSpPr>
            <p:grpSpPr>
              <a:xfrm>
                <a:off x="0" y="0"/>
                <a:ext cx="4185920" cy="2796425"/>
                <a:chOff x="0" y="0"/>
                <a:chExt cx="4185920" cy="2796425"/>
              </a:xfrm>
            </p:grpSpPr>
            <p:grpSp>
              <p:nvGrpSpPr>
                <p:cNvPr id="31" name="Group 30"/>
                <p:cNvGrpSpPr/>
                <p:nvPr/>
              </p:nvGrpSpPr>
              <p:grpSpPr>
                <a:xfrm>
                  <a:off x="0" y="0"/>
                  <a:ext cx="4185920" cy="2796425"/>
                  <a:chOff x="0" y="0"/>
                  <a:chExt cx="4185920" cy="2796425"/>
                </a:xfrm>
              </p:grpSpPr>
              <p:sp>
                <p:nvSpPr>
                  <p:cNvPr id="35" name="Rectangle 34"/>
                  <p:cNvSpPr/>
                  <p:nvPr/>
                </p:nvSpPr>
                <p:spPr>
                  <a:xfrm>
                    <a:off x="0" y="166255"/>
                    <a:ext cx="4185920" cy="263017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36" name="Group 35"/>
                  <p:cNvGrpSpPr/>
                  <p:nvPr/>
                </p:nvGrpSpPr>
                <p:grpSpPr>
                  <a:xfrm>
                    <a:off x="754083" y="0"/>
                    <a:ext cx="2856464" cy="2756263"/>
                    <a:chOff x="0" y="0"/>
                    <a:chExt cx="2856464" cy="2756263"/>
                  </a:xfrm>
                </p:grpSpPr>
                <p:sp>
                  <p:nvSpPr>
                    <p:cNvPr id="37" name="Oval 36"/>
                    <p:cNvSpPr/>
                    <p:nvPr/>
                  </p:nvSpPr>
                  <p:spPr>
                    <a:xfrm>
                      <a:off x="83127" y="1110343"/>
                      <a:ext cx="1644650" cy="1645920"/>
                    </a:xfrm>
                    <a:prstGeom prst="ellipse">
                      <a:avLst/>
                    </a:prstGeom>
                    <a:noFill/>
                    <a:ln w="9525">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8" name="Oval 37"/>
                    <p:cNvSpPr/>
                    <p:nvPr/>
                  </p:nvSpPr>
                  <p:spPr>
                    <a:xfrm>
                      <a:off x="0" y="0"/>
                      <a:ext cx="1645181" cy="1645920"/>
                    </a:xfrm>
                    <a:prstGeom prst="ellipse">
                      <a:avLst/>
                    </a:prstGeom>
                    <a:noFill/>
                    <a:ln w="9525">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9" name="Oval 38"/>
                    <p:cNvSpPr/>
                    <p:nvPr/>
                  </p:nvSpPr>
                  <p:spPr>
                    <a:xfrm>
                      <a:off x="1211283" y="445325"/>
                      <a:ext cx="1645181" cy="1645920"/>
                    </a:xfrm>
                    <a:prstGeom prst="ellipse">
                      <a:avLst/>
                    </a:prstGeom>
                    <a:noFill/>
                    <a:ln w="9525">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sp>
              <p:nvSpPr>
                <p:cNvPr id="32" name="Text Box 190"/>
                <p:cNvSpPr txBox="1"/>
                <p:nvPr/>
              </p:nvSpPr>
              <p:spPr>
                <a:xfrm>
                  <a:off x="1330036" y="635330"/>
                  <a:ext cx="219687" cy="279047"/>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0"/>
                    </a:spcAft>
                  </a:pPr>
                  <a:r>
                    <a:rPr lang="en-US" sz="1100" i="1">
                      <a:effectLst/>
                      <a:ea typeface="Calibri"/>
                      <a:cs typeface="Times New Roman"/>
                    </a:rPr>
                    <a:t>A</a:t>
                  </a:r>
                  <a:endParaRPr lang="en-US" sz="1100">
                    <a:effectLst/>
                    <a:ea typeface="Calibri"/>
                    <a:cs typeface="Times New Roman"/>
                  </a:endParaRPr>
                </a:p>
              </p:txBody>
            </p:sp>
            <p:sp>
              <p:nvSpPr>
                <p:cNvPr id="33" name="Text Box 191"/>
                <p:cNvSpPr txBox="1"/>
                <p:nvPr/>
              </p:nvSpPr>
              <p:spPr>
                <a:xfrm>
                  <a:off x="1377538" y="1929740"/>
                  <a:ext cx="219068" cy="278742"/>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0"/>
                    </a:spcAft>
                  </a:pPr>
                  <a:r>
                    <a:rPr lang="en-US" sz="1100" i="1">
                      <a:effectLst/>
                      <a:ea typeface="Calibri"/>
                      <a:cs typeface="Times New Roman"/>
                    </a:rPr>
                    <a:t>C</a:t>
                  </a:r>
                  <a:endParaRPr lang="en-US" sz="1100">
                    <a:effectLst/>
                    <a:ea typeface="Calibri"/>
                    <a:cs typeface="Times New Roman"/>
                  </a:endParaRPr>
                </a:p>
              </p:txBody>
            </p:sp>
            <p:sp>
              <p:nvSpPr>
                <p:cNvPr id="34" name="Text Box 192"/>
                <p:cNvSpPr txBox="1"/>
                <p:nvPr/>
              </p:nvSpPr>
              <p:spPr>
                <a:xfrm>
                  <a:off x="2778826" y="1187533"/>
                  <a:ext cx="219068" cy="278742"/>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0"/>
                    </a:spcAft>
                  </a:pPr>
                  <a:r>
                    <a:rPr lang="en-US" sz="1100" i="1">
                      <a:effectLst/>
                      <a:ea typeface="Calibri"/>
                      <a:cs typeface="Times New Roman"/>
                    </a:rPr>
                    <a:t>B</a:t>
                  </a:r>
                  <a:endParaRPr lang="en-US" sz="1100">
                    <a:effectLst/>
                    <a:ea typeface="Calibri"/>
                    <a:cs typeface="Times New Roman"/>
                  </a:endParaRPr>
                </a:p>
              </p:txBody>
            </p:sp>
          </p:grpSp>
          <p:sp>
            <p:nvSpPr>
              <p:cNvPr id="28" name="Oval 27"/>
              <p:cNvSpPr/>
              <p:nvPr/>
            </p:nvSpPr>
            <p:spPr>
              <a:xfrm>
                <a:off x="1549730" y="813460"/>
                <a:ext cx="45084" cy="4508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9" name="Oval 28"/>
              <p:cNvSpPr/>
              <p:nvPr/>
            </p:nvSpPr>
            <p:spPr>
              <a:xfrm>
                <a:off x="2766950" y="1258785"/>
                <a:ext cx="45084" cy="4508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0" name="Oval 29"/>
              <p:cNvSpPr/>
              <p:nvPr/>
            </p:nvSpPr>
            <p:spPr>
              <a:xfrm>
                <a:off x="1632857" y="1923803"/>
                <a:ext cx="45084" cy="4508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24" name="Group 23"/>
            <p:cNvGrpSpPr/>
            <p:nvPr/>
          </p:nvGrpSpPr>
          <p:grpSpPr>
            <a:xfrm>
              <a:off x="1573480" y="837210"/>
              <a:ext cx="1223158" cy="1110219"/>
              <a:chOff x="0" y="0"/>
              <a:chExt cx="1223158" cy="1110219"/>
            </a:xfrm>
          </p:grpSpPr>
          <p:cxnSp>
            <p:nvCxnSpPr>
              <p:cNvPr id="25" name="Straight Connector 24"/>
              <p:cNvCxnSpPr/>
              <p:nvPr/>
            </p:nvCxnSpPr>
            <p:spPr>
              <a:xfrm>
                <a:off x="0" y="0"/>
                <a:ext cx="1210570" cy="44266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V="1">
                <a:off x="89065" y="445325"/>
                <a:ext cx="1134093" cy="66489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40" name="Title 1"/>
          <p:cNvSpPr txBox="1">
            <a:spLocks/>
          </p:cNvSpPr>
          <p:nvPr/>
        </p:nvSpPr>
        <p:spPr bwMode="auto">
          <a:xfrm>
            <a:off x="1371600" y="228601"/>
            <a:ext cx="6705600" cy="838199"/>
          </a:xfrm>
          <a:prstGeom prst="rect">
            <a:avLst/>
          </a:prstGeom>
          <a:solidFill>
            <a:schemeClr val="bg2">
              <a:lumMod val="75000"/>
            </a:schemeClr>
          </a:solidFill>
          <a:ln w="9525">
            <a:noFill/>
            <a:miter lim="800000"/>
            <a:headEnd/>
            <a:tailEnd/>
          </a:ln>
          <a:scene3d>
            <a:camera prst="orthographicFront"/>
            <a:lightRig rig="threePt" dir="t"/>
          </a:scene3d>
          <a:sp3d>
            <a:bevelT w="165100" prst="coolSlant"/>
          </a:sp3d>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b="1" kern="1200">
                <a:solidFill>
                  <a:schemeClr val="tx1"/>
                </a:solidFill>
                <a:latin typeface="+mj-lt"/>
                <a:ea typeface="+mj-ea"/>
                <a:cs typeface="+mj-cs"/>
              </a:defRPr>
            </a:lvl1pPr>
            <a:lvl2pPr algn="ctr" rtl="0" fontAlgn="base">
              <a:spcBef>
                <a:spcPct val="0"/>
              </a:spcBef>
              <a:spcAft>
                <a:spcPct val="0"/>
              </a:spcAft>
              <a:defRPr sz="4400" b="1">
                <a:solidFill>
                  <a:schemeClr val="tx1"/>
                </a:solidFill>
                <a:latin typeface="Calibri" pitchFamily="34" charset="0"/>
              </a:defRPr>
            </a:lvl2pPr>
            <a:lvl3pPr algn="ctr" rtl="0" fontAlgn="base">
              <a:spcBef>
                <a:spcPct val="0"/>
              </a:spcBef>
              <a:spcAft>
                <a:spcPct val="0"/>
              </a:spcAft>
              <a:defRPr sz="4400" b="1">
                <a:solidFill>
                  <a:schemeClr val="tx1"/>
                </a:solidFill>
                <a:latin typeface="Calibri" pitchFamily="34" charset="0"/>
              </a:defRPr>
            </a:lvl3pPr>
            <a:lvl4pPr algn="ctr" rtl="0" fontAlgn="base">
              <a:spcBef>
                <a:spcPct val="0"/>
              </a:spcBef>
              <a:spcAft>
                <a:spcPct val="0"/>
              </a:spcAft>
              <a:defRPr sz="4400" b="1">
                <a:solidFill>
                  <a:schemeClr val="tx1"/>
                </a:solidFill>
                <a:latin typeface="Calibri" pitchFamily="34" charset="0"/>
              </a:defRPr>
            </a:lvl4pPr>
            <a:lvl5pPr algn="ctr" rtl="0" fontAlgn="base">
              <a:spcBef>
                <a:spcPct val="0"/>
              </a:spcBef>
              <a:spcAft>
                <a:spcPct val="0"/>
              </a:spcAft>
              <a:defRPr sz="4400" b="1">
                <a:solidFill>
                  <a:schemeClr val="tx1"/>
                </a:solidFill>
                <a:latin typeface="Calibri" pitchFamily="34" charset="0"/>
              </a:defRPr>
            </a:lvl5pPr>
            <a:lvl6pPr marL="457200" algn="ctr" rtl="0" eaLnBrk="1" fontAlgn="base" hangingPunct="1">
              <a:spcBef>
                <a:spcPct val="0"/>
              </a:spcBef>
              <a:spcAft>
                <a:spcPct val="0"/>
              </a:spcAft>
              <a:defRPr sz="4400" b="1">
                <a:solidFill>
                  <a:schemeClr val="tx1"/>
                </a:solidFill>
                <a:latin typeface="Calibri" pitchFamily="34" charset="0"/>
              </a:defRPr>
            </a:lvl6pPr>
            <a:lvl7pPr marL="914400" algn="ctr" rtl="0" eaLnBrk="1" fontAlgn="base" hangingPunct="1">
              <a:spcBef>
                <a:spcPct val="0"/>
              </a:spcBef>
              <a:spcAft>
                <a:spcPct val="0"/>
              </a:spcAft>
              <a:defRPr sz="4400" b="1">
                <a:solidFill>
                  <a:schemeClr val="tx1"/>
                </a:solidFill>
                <a:latin typeface="Calibri" pitchFamily="34" charset="0"/>
              </a:defRPr>
            </a:lvl7pPr>
            <a:lvl8pPr marL="1371600" algn="ctr" rtl="0" eaLnBrk="1" fontAlgn="base" hangingPunct="1">
              <a:spcBef>
                <a:spcPct val="0"/>
              </a:spcBef>
              <a:spcAft>
                <a:spcPct val="0"/>
              </a:spcAft>
              <a:defRPr sz="4400" b="1">
                <a:solidFill>
                  <a:schemeClr val="tx1"/>
                </a:solidFill>
                <a:latin typeface="Calibri" pitchFamily="34" charset="0"/>
              </a:defRPr>
            </a:lvl8pPr>
            <a:lvl9pPr marL="1828800" algn="ctr" rtl="0" eaLnBrk="1" fontAlgn="base" hangingPunct="1">
              <a:spcBef>
                <a:spcPct val="0"/>
              </a:spcBef>
              <a:spcAft>
                <a:spcPct val="0"/>
              </a:spcAft>
              <a:defRPr sz="4400" b="1">
                <a:solidFill>
                  <a:schemeClr val="tx1"/>
                </a:solidFill>
                <a:latin typeface="Calibri" pitchFamily="34" charset="0"/>
              </a:defRPr>
            </a:lvl9pPr>
          </a:lstStyle>
          <a:p>
            <a:r>
              <a:rPr lang="en-US" smtClean="0"/>
              <a:t>Examples &amp; Explanations</a:t>
            </a:r>
            <a:endParaRPr lang="en-US" dirty="0"/>
          </a:p>
        </p:txBody>
      </p:sp>
    </p:spTree>
    <p:extLst>
      <p:ext uri="{BB962C8B-B14F-4D97-AF65-F5344CB8AC3E}">
        <p14:creationId xmlns:p14="http://schemas.microsoft.com/office/powerpoint/2010/main" val="1813810573"/>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57200" y="1143000"/>
            <a:ext cx="8229600" cy="1219200"/>
          </a:xfrm>
        </p:spPr>
        <p:txBody>
          <a:bodyPr/>
          <a:lstStyle/>
          <a:p>
            <a:r>
              <a:rPr lang="en-US" sz="2800" dirty="0">
                <a:solidFill>
                  <a:schemeClr val="tx1"/>
                </a:solidFill>
              </a:rPr>
              <a:t>You have been asked to place a fire hydrant so that it is an equal distance from three locations indicated below.</a:t>
            </a:r>
          </a:p>
          <a:p>
            <a:pPr algn="l"/>
            <a:endParaRPr lang="en-US" sz="2800" dirty="0">
              <a:solidFill>
                <a:schemeClr val="tx1"/>
              </a:solidFill>
            </a:endParaRPr>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924800" y="5807075"/>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8600" y="5715000"/>
            <a:ext cx="5418471" cy="307777"/>
          </a:xfrm>
          <a:prstGeom prst="rect">
            <a:avLst/>
          </a:prstGeom>
          <a:noFill/>
        </p:spPr>
        <p:txBody>
          <a:bodyPr wrap="none" rtlCol="0">
            <a:spAutoFit/>
          </a:bodyPr>
          <a:lstStyle/>
          <a:p>
            <a:r>
              <a:rPr lang="en-US" sz="1400" dirty="0"/>
              <a:t>Adapted from </a:t>
            </a:r>
            <a:r>
              <a:rPr lang="en-US" sz="1400" i="1" dirty="0"/>
              <a:t>Illustrative Mathematics </a:t>
            </a:r>
            <a:r>
              <a:rPr lang="en-US" sz="1400" dirty="0"/>
              <a:t> G.C Placing a Fire Hydrant</a:t>
            </a:r>
          </a:p>
        </p:txBody>
      </p:sp>
      <p:grpSp>
        <p:nvGrpSpPr>
          <p:cNvPr id="40" name="Group 39"/>
          <p:cNvGrpSpPr/>
          <p:nvPr/>
        </p:nvGrpSpPr>
        <p:grpSpPr>
          <a:xfrm>
            <a:off x="2466848" y="2574671"/>
            <a:ext cx="4185920" cy="2795905"/>
            <a:chOff x="0" y="0"/>
            <a:chExt cx="4185920" cy="2795905"/>
          </a:xfrm>
        </p:grpSpPr>
        <p:grpSp>
          <p:nvGrpSpPr>
            <p:cNvPr id="41" name="Group 40"/>
            <p:cNvGrpSpPr/>
            <p:nvPr/>
          </p:nvGrpSpPr>
          <p:grpSpPr>
            <a:xfrm>
              <a:off x="0" y="0"/>
              <a:ext cx="4185920" cy="2795905"/>
              <a:chOff x="0" y="0"/>
              <a:chExt cx="4185920" cy="2796425"/>
            </a:xfrm>
          </p:grpSpPr>
          <p:grpSp>
            <p:nvGrpSpPr>
              <p:cNvPr id="44" name="Group 43"/>
              <p:cNvGrpSpPr/>
              <p:nvPr/>
            </p:nvGrpSpPr>
            <p:grpSpPr>
              <a:xfrm>
                <a:off x="0" y="0"/>
                <a:ext cx="4185920" cy="2796425"/>
                <a:chOff x="0" y="0"/>
                <a:chExt cx="4185920" cy="2796425"/>
              </a:xfrm>
            </p:grpSpPr>
            <p:grpSp>
              <p:nvGrpSpPr>
                <p:cNvPr id="48" name="Group 47"/>
                <p:cNvGrpSpPr/>
                <p:nvPr/>
              </p:nvGrpSpPr>
              <p:grpSpPr>
                <a:xfrm>
                  <a:off x="0" y="0"/>
                  <a:ext cx="4185920" cy="2796425"/>
                  <a:chOff x="0" y="0"/>
                  <a:chExt cx="4185920" cy="2796425"/>
                </a:xfrm>
              </p:grpSpPr>
              <p:grpSp>
                <p:nvGrpSpPr>
                  <p:cNvPr id="52" name="Group 51"/>
                  <p:cNvGrpSpPr/>
                  <p:nvPr/>
                </p:nvGrpSpPr>
                <p:grpSpPr>
                  <a:xfrm>
                    <a:off x="0" y="0"/>
                    <a:ext cx="4185920" cy="2796425"/>
                    <a:chOff x="0" y="0"/>
                    <a:chExt cx="4185920" cy="2796425"/>
                  </a:xfrm>
                </p:grpSpPr>
                <p:sp>
                  <p:nvSpPr>
                    <p:cNvPr id="56" name="Rectangle 55"/>
                    <p:cNvSpPr/>
                    <p:nvPr/>
                  </p:nvSpPr>
                  <p:spPr>
                    <a:xfrm>
                      <a:off x="0" y="166255"/>
                      <a:ext cx="4185920" cy="263017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57" name="Group 56"/>
                    <p:cNvGrpSpPr/>
                    <p:nvPr/>
                  </p:nvGrpSpPr>
                  <p:grpSpPr>
                    <a:xfrm>
                      <a:off x="754083" y="0"/>
                      <a:ext cx="2856464" cy="2756263"/>
                      <a:chOff x="0" y="0"/>
                      <a:chExt cx="2856464" cy="2756263"/>
                    </a:xfrm>
                  </p:grpSpPr>
                  <p:sp>
                    <p:nvSpPr>
                      <p:cNvPr id="58" name="Oval 57"/>
                      <p:cNvSpPr/>
                      <p:nvPr/>
                    </p:nvSpPr>
                    <p:spPr>
                      <a:xfrm>
                        <a:off x="83127" y="1110343"/>
                        <a:ext cx="1644650" cy="1645920"/>
                      </a:xfrm>
                      <a:prstGeom prst="ellipse">
                        <a:avLst/>
                      </a:prstGeom>
                      <a:noFill/>
                      <a:ln w="9525">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59" name="Oval 58"/>
                      <p:cNvSpPr/>
                      <p:nvPr/>
                    </p:nvSpPr>
                    <p:spPr>
                      <a:xfrm>
                        <a:off x="0" y="0"/>
                        <a:ext cx="1645181" cy="1645920"/>
                      </a:xfrm>
                      <a:prstGeom prst="ellipse">
                        <a:avLst/>
                      </a:prstGeom>
                      <a:noFill/>
                      <a:ln w="9525">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60" name="Oval 59"/>
                      <p:cNvSpPr/>
                      <p:nvPr/>
                    </p:nvSpPr>
                    <p:spPr>
                      <a:xfrm>
                        <a:off x="1211283" y="445325"/>
                        <a:ext cx="1645181" cy="1645920"/>
                      </a:xfrm>
                      <a:prstGeom prst="ellipse">
                        <a:avLst/>
                      </a:prstGeom>
                      <a:noFill/>
                      <a:ln w="9525">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sp>
                <p:nvSpPr>
                  <p:cNvPr id="53" name="Text Box 208"/>
                  <p:cNvSpPr txBox="1"/>
                  <p:nvPr/>
                </p:nvSpPr>
                <p:spPr>
                  <a:xfrm>
                    <a:off x="1330036" y="635330"/>
                    <a:ext cx="219687" cy="279047"/>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0"/>
                      </a:spcAft>
                    </a:pPr>
                    <a:r>
                      <a:rPr lang="en-US" sz="1100" i="1">
                        <a:effectLst/>
                        <a:ea typeface="Calibri"/>
                        <a:cs typeface="Times New Roman"/>
                      </a:rPr>
                      <a:t>A</a:t>
                    </a:r>
                    <a:endParaRPr lang="en-US" sz="1100">
                      <a:effectLst/>
                      <a:ea typeface="Calibri"/>
                      <a:cs typeface="Times New Roman"/>
                    </a:endParaRPr>
                  </a:p>
                </p:txBody>
              </p:sp>
              <p:sp>
                <p:nvSpPr>
                  <p:cNvPr id="54" name="Text Box 209"/>
                  <p:cNvSpPr txBox="1"/>
                  <p:nvPr/>
                </p:nvSpPr>
                <p:spPr>
                  <a:xfrm>
                    <a:off x="1377538" y="1929740"/>
                    <a:ext cx="219068" cy="278742"/>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0"/>
                      </a:spcAft>
                    </a:pPr>
                    <a:r>
                      <a:rPr lang="en-US" sz="1100" i="1">
                        <a:effectLst/>
                        <a:ea typeface="Calibri"/>
                        <a:cs typeface="Times New Roman"/>
                      </a:rPr>
                      <a:t>C</a:t>
                    </a:r>
                    <a:endParaRPr lang="en-US" sz="1100">
                      <a:effectLst/>
                      <a:ea typeface="Calibri"/>
                      <a:cs typeface="Times New Roman"/>
                    </a:endParaRPr>
                  </a:p>
                </p:txBody>
              </p:sp>
              <p:sp>
                <p:nvSpPr>
                  <p:cNvPr id="55" name="Text Box 210"/>
                  <p:cNvSpPr txBox="1"/>
                  <p:nvPr/>
                </p:nvSpPr>
                <p:spPr>
                  <a:xfrm>
                    <a:off x="2778826" y="1187533"/>
                    <a:ext cx="219068" cy="278742"/>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0"/>
                      </a:spcAft>
                    </a:pPr>
                    <a:r>
                      <a:rPr lang="en-US" sz="1100" i="1">
                        <a:effectLst/>
                        <a:ea typeface="Calibri"/>
                        <a:cs typeface="Times New Roman"/>
                      </a:rPr>
                      <a:t>B</a:t>
                    </a:r>
                    <a:endParaRPr lang="en-US" sz="1100">
                      <a:effectLst/>
                      <a:ea typeface="Calibri"/>
                      <a:cs typeface="Times New Roman"/>
                    </a:endParaRPr>
                  </a:p>
                </p:txBody>
              </p:sp>
            </p:grpSp>
            <p:sp>
              <p:nvSpPr>
                <p:cNvPr id="49" name="Oval 48"/>
                <p:cNvSpPr/>
                <p:nvPr/>
              </p:nvSpPr>
              <p:spPr>
                <a:xfrm>
                  <a:off x="1549730" y="813460"/>
                  <a:ext cx="45084" cy="4508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50" name="Oval 49"/>
                <p:cNvSpPr/>
                <p:nvPr/>
              </p:nvSpPr>
              <p:spPr>
                <a:xfrm>
                  <a:off x="2766950" y="1258785"/>
                  <a:ext cx="45084" cy="4508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51" name="Oval 50"/>
                <p:cNvSpPr/>
                <p:nvPr/>
              </p:nvSpPr>
              <p:spPr>
                <a:xfrm>
                  <a:off x="1632857" y="1923803"/>
                  <a:ext cx="45084" cy="4508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45" name="Group 44"/>
              <p:cNvGrpSpPr/>
              <p:nvPr/>
            </p:nvGrpSpPr>
            <p:grpSpPr>
              <a:xfrm>
                <a:off x="1573480" y="837210"/>
                <a:ext cx="1223158" cy="1110219"/>
                <a:chOff x="0" y="0"/>
                <a:chExt cx="1223158" cy="1110219"/>
              </a:xfrm>
            </p:grpSpPr>
            <p:cxnSp>
              <p:nvCxnSpPr>
                <p:cNvPr id="46" name="Straight Connector 45"/>
                <p:cNvCxnSpPr/>
                <p:nvPr/>
              </p:nvCxnSpPr>
              <p:spPr>
                <a:xfrm>
                  <a:off x="0" y="0"/>
                  <a:ext cx="1210570" cy="44266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V="1">
                  <a:off x="89065" y="445325"/>
                  <a:ext cx="1134093" cy="66489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cxnSp>
          <p:nvCxnSpPr>
            <p:cNvPr id="42" name="Straight Connector 41"/>
            <p:cNvCxnSpPr/>
            <p:nvPr/>
          </p:nvCxnSpPr>
          <p:spPr>
            <a:xfrm flipH="1">
              <a:off x="1816925" y="249382"/>
              <a:ext cx="658974" cy="1786890"/>
            </a:xfrm>
            <a:prstGeom prst="line">
              <a:avLst/>
            </a:prstGeom>
            <a:ln w="9525">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1632857" y="593766"/>
              <a:ext cx="1163781" cy="1994535"/>
            </a:xfrm>
            <a:prstGeom prst="line">
              <a:avLst/>
            </a:prstGeom>
            <a:ln w="9525">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grpSp>
      <p:sp>
        <p:nvSpPr>
          <p:cNvPr id="28" name="Title 1"/>
          <p:cNvSpPr txBox="1">
            <a:spLocks/>
          </p:cNvSpPr>
          <p:nvPr/>
        </p:nvSpPr>
        <p:spPr bwMode="auto">
          <a:xfrm>
            <a:off x="1371600" y="228601"/>
            <a:ext cx="6705600" cy="838199"/>
          </a:xfrm>
          <a:prstGeom prst="rect">
            <a:avLst/>
          </a:prstGeom>
          <a:solidFill>
            <a:schemeClr val="bg2">
              <a:lumMod val="75000"/>
            </a:schemeClr>
          </a:solidFill>
          <a:ln w="9525">
            <a:noFill/>
            <a:miter lim="800000"/>
            <a:headEnd/>
            <a:tailEnd/>
          </a:ln>
          <a:scene3d>
            <a:camera prst="orthographicFront"/>
            <a:lightRig rig="threePt" dir="t"/>
          </a:scene3d>
          <a:sp3d>
            <a:bevelT w="165100" prst="coolSlant"/>
          </a:sp3d>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b="1" kern="1200">
                <a:solidFill>
                  <a:schemeClr val="tx1"/>
                </a:solidFill>
                <a:latin typeface="+mj-lt"/>
                <a:ea typeface="+mj-ea"/>
                <a:cs typeface="+mj-cs"/>
              </a:defRPr>
            </a:lvl1pPr>
            <a:lvl2pPr algn="ctr" rtl="0" fontAlgn="base">
              <a:spcBef>
                <a:spcPct val="0"/>
              </a:spcBef>
              <a:spcAft>
                <a:spcPct val="0"/>
              </a:spcAft>
              <a:defRPr sz="4400" b="1">
                <a:solidFill>
                  <a:schemeClr val="tx1"/>
                </a:solidFill>
                <a:latin typeface="Calibri" pitchFamily="34" charset="0"/>
              </a:defRPr>
            </a:lvl2pPr>
            <a:lvl3pPr algn="ctr" rtl="0" fontAlgn="base">
              <a:spcBef>
                <a:spcPct val="0"/>
              </a:spcBef>
              <a:spcAft>
                <a:spcPct val="0"/>
              </a:spcAft>
              <a:defRPr sz="4400" b="1">
                <a:solidFill>
                  <a:schemeClr val="tx1"/>
                </a:solidFill>
                <a:latin typeface="Calibri" pitchFamily="34" charset="0"/>
              </a:defRPr>
            </a:lvl3pPr>
            <a:lvl4pPr algn="ctr" rtl="0" fontAlgn="base">
              <a:spcBef>
                <a:spcPct val="0"/>
              </a:spcBef>
              <a:spcAft>
                <a:spcPct val="0"/>
              </a:spcAft>
              <a:defRPr sz="4400" b="1">
                <a:solidFill>
                  <a:schemeClr val="tx1"/>
                </a:solidFill>
                <a:latin typeface="Calibri" pitchFamily="34" charset="0"/>
              </a:defRPr>
            </a:lvl4pPr>
            <a:lvl5pPr algn="ctr" rtl="0" fontAlgn="base">
              <a:spcBef>
                <a:spcPct val="0"/>
              </a:spcBef>
              <a:spcAft>
                <a:spcPct val="0"/>
              </a:spcAft>
              <a:defRPr sz="4400" b="1">
                <a:solidFill>
                  <a:schemeClr val="tx1"/>
                </a:solidFill>
                <a:latin typeface="Calibri" pitchFamily="34" charset="0"/>
              </a:defRPr>
            </a:lvl5pPr>
            <a:lvl6pPr marL="457200" algn="ctr" rtl="0" eaLnBrk="1" fontAlgn="base" hangingPunct="1">
              <a:spcBef>
                <a:spcPct val="0"/>
              </a:spcBef>
              <a:spcAft>
                <a:spcPct val="0"/>
              </a:spcAft>
              <a:defRPr sz="4400" b="1">
                <a:solidFill>
                  <a:schemeClr val="tx1"/>
                </a:solidFill>
                <a:latin typeface="Calibri" pitchFamily="34" charset="0"/>
              </a:defRPr>
            </a:lvl6pPr>
            <a:lvl7pPr marL="914400" algn="ctr" rtl="0" eaLnBrk="1" fontAlgn="base" hangingPunct="1">
              <a:spcBef>
                <a:spcPct val="0"/>
              </a:spcBef>
              <a:spcAft>
                <a:spcPct val="0"/>
              </a:spcAft>
              <a:defRPr sz="4400" b="1">
                <a:solidFill>
                  <a:schemeClr val="tx1"/>
                </a:solidFill>
                <a:latin typeface="Calibri" pitchFamily="34" charset="0"/>
              </a:defRPr>
            </a:lvl7pPr>
            <a:lvl8pPr marL="1371600" algn="ctr" rtl="0" eaLnBrk="1" fontAlgn="base" hangingPunct="1">
              <a:spcBef>
                <a:spcPct val="0"/>
              </a:spcBef>
              <a:spcAft>
                <a:spcPct val="0"/>
              </a:spcAft>
              <a:defRPr sz="4400" b="1">
                <a:solidFill>
                  <a:schemeClr val="tx1"/>
                </a:solidFill>
                <a:latin typeface="Calibri" pitchFamily="34" charset="0"/>
              </a:defRPr>
            </a:lvl8pPr>
            <a:lvl9pPr marL="1828800" algn="ctr" rtl="0" eaLnBrk="1" fontAlgn="base" hangingPunct="1">
              <a:spcBef>
                <a:spcPct val="0"/>
              </a:spcBef>
              <a:spcAft>
                <a:spcPct val="0"/>
              </a:spcAft>
              <a:defRPr sz="4400" b="1">
                <a:solidFill>
                  <a:schemeClr val="tx1"/>
                </a:solidFill>
                <a:latin typeface="Calibri" pitchFamily="34" charset="0"/>
              </a:defRPr>
            </a:lvl9pPr>
          </a:lstStyle>
          <a:p>
            <a:r>
              <a:rPr lang="en-US" dirty="0" smtClean="0"/>
              <a:t>Examples &amp; Explanations</a:t>
            </a:r>
            <a:endParaRPr lang="en-US" dirty="0"/>
          </a:p>
        </p:txBody>
      </p:sp>
    </p:spTree>
    <p:extLst>
      <p:ext uri="{BB962C8B-B14F-4D97-AF65-F5344CB8AC3E}">
        <p14:creationId xmlns:p14="http://schemas.microsoft.com/office/powerpoint/2010/main" val="3096912269"/>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28601"/>
            <a:ext cx="6705600" cy="838199"/>
          </a:xfrm>
          <a:solidFill>
            <a:schemeClr val="bg2">
              <a:lumMod val="75000"/>
            </a:schemeClr>
          </a:solidFill>
          <a:scene3d>
            <a:camera prst="orthographicFront"/>
            <a:lightRig rig="threePt" dir="t"/>
          </a:scene3d>
          <a:sp3d>
            <a:bevelT w="165100" prst="coolSlant"/>
          </a:sp3d>
        </p:spPr>
        <p:txBody>
          <a:bodyPr/>
          <a:lstStyle/>
          <a:p>
            <a:r>
              <a:rPr lang="en-US" dirty="0" smtClean="0"/>
              <a:t>Examples &amp; Explanations</a:t>
            </a:r>
            <a:endParaRPr lang="en-US" dirty="0"/>
          </a:p>
        </p:txBody>
      </p:sp>
      <p:sp>
        <p:nvSpPr>
          <p:cNvPr id="3" name="Subtitle 2"/>
          <p:cNvSpPr>
            <a:spLocks noGrp="1"/>
          </p:cNvSpPr>
          <p:nvPr>
            <p:ph type="subTitle" idx="1"/>
          </p:nvPr>
        </p:nvSpPr>
        <p:spPr>
          <a:xfrm>
            <a:off x="228600" y="1219200"/>
            <a:ext cx="8610600" cy="2667000"/>
          </a:xfrm>
        </p:spPr>
        <p:txBody>
          <a:bodyPr/>
          <a:lstStyle/>
          <a:p>
            <a:r>
              <a:rPr lang="en-US" sz="2800" dirty="0">
                <a:solidFill>
                  <a:schemeClr val="tx1"/>
                </a:solidFill>
              </a:rPr>
              <a:t>The Georgia Aquarium wants to put in a fish tank in a new exhibit. They either want to use a cylinder that would fit into a pillar in the center of the exhibit room, or a hemi-sphere that would protrude from the ceiling. Both have a diameter of 10 feet. The cylinder tank is 5-foot tall and contains an “underwater mountain” in the shape of a 5-foot-tall right cone.</a:t>
            </a:r>
          </a:p>
          <a:p>
            <a:endParaRPr lang="en-US" sz="2800" dirty="0">
              <a:solidFill>
                <a:schemeClr val="tx1"/>
              </a:solidFill>
            </a:endParaRPr>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924800" y="5807075"/>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8600" y="5715000"/>
            <a:ext cx="8220199" cy="307777"/>
          </a:xfrm>
          <a:prstGeom prst="rect">
            <a:avLst/>
          </a:prstGeom>
          <a:noFill/>
        </p:spPr>
        <p:txBody>
          <a:bodyPr wrap="none" rtlCol="0">
            <a:spAutoFit/>
          </a:bodyPr>
          <a:lstStyle/>
          <a:p>
            <a:r>
              <a:rPr lang="en-US" sz="1400" dirty="0"/>
              <a:t>Adapted from </a:t>
            </a:r>
            <a:r>
              <a:rPr lang="en-US" sz="1400" i="1" dirty="0"/>
              <a:t>Illustrative Mathematics </a:t>
            </a:r>
            <a:r>
              <a:rPr lang="en-US" sz="1400" dirty="0"/>
              <a:t> G.MD Use Cavalier’s Principle to Compare Aquarium Volumes</a:t>
            </a:r>
          </a:p>
        </p:txBody>
      </p:sp>
      <p:grpSp>
        <p:nvGrpSpPr>
          <p:cNvPr id="32" name="Group 31"/>
          <p:cNvGrpSpPr/>
          <p:nvPr/>
        </p:nvGrpSpPr>
        <p:grpSpPr>
          <a:xfrm>
            <a:off x="2149475" y="3849624"/>
            <a:ext cx="4403725" cy="1852296"/>
            <a:chOff x="2149475" y="3849624"/>
            <a:chExt cx="4403725" cy="1852296"/>
          </a:xfrm>
        </p:grpSpPr>
        <p:grpSp>
          <p:nvGrpSpPr>
            <p:cNvPr id="33" name="Group 32"/>
            <p:cNvGrpSpPr/>
            <p:nvPr/>
          </p:nvGrpSpPr>
          <p:grpSpPr>
            <a:xfrm>
              <a:off x="2149475" y="4343400"/>
              <a:ext cx="1965325" cy="1353185"/>
              <a:chOff x="0" y="0"/>
              <a:chExt cx="1965367" cy="1353787"/>
            </a:xfrm>
          </p:grpSpPr>
          <p:sp>
            <p:nvSpPr>
              <p:cNvPr id="63" name="Rectangle 62"/>
              <p:cNvSpPr/>
              <p:nvPr/>
            </p:nvSpPr>
            <p:spPr>
              <a:xfrm>
                <a:off x="0" y="0"/>
                <a:ext cx="1965367" cy="13537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64" name="Group 63"/>
              <p:cNvGrpSpPr/>
              <p:nvPr/>
            </p:nvGrpSpPr>
            <p:grpSpPr>
              <a:xfrm>
                <a:off x="53439" y="53439"/>
                <a:ext cx="1864113" cy="1251816"/>
                <a:chOff x="0" y="0"/>
                <a:chExt cx="1864113" cy="1251816"/>
              </a:xfrm>
            </p:grpSpPr>
            <p:grpSp>
              <p:nvGrpSpPr>
                <p:cNvPr id="65" name="Group 64"/>
                <p:cNvGrpSpPr/>
                <p:nvPr/>
              </p:nvGrpSpPr>
              <p:grpSpPr>
                <a:xfrm>
                  <a:off x="0" y="0"/>
                  <a:ext cx="1448435" cy="979483"/>
                  <a:chOff x="0" y="0"/>
                  <a:chExt cx="1448435" cy="979483"/>
                </a:xfrm>
              </p:grpSpPr>
              <p:sp>
                <p:nvSpPr>
                  <p:cNvPr id="71" name="Can 70"/>
                  <p:cNvSpPr/>
                  <p:nvPr/>
                </p:nvSpPr>
                <p:spPr>
                  <a:xfrm>
                    <a:off x="0" y="0"/>
                    <a:ext cx="1448435" cy="979483"/>
                  </a:xfrm>
                  <a:prstGeom prst="can">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cxnSp>
                <p:nvCxnSpPr>
                  <p:cNvPr id="72" name="Straight Connector 71"/>
                  <p:cNvCxnSpPr/>
                  <p:nvPr/>
                </p:nvCxnSpPr>
                <p:spPr>
                  <a:xfrm flipH="1" flipV="1">
                    <a:off x="724395" y="118753"/>
                    <a:ext cx="724040" cy="75408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flipV="1">
                    <a:off x="0" y="118753"/>
                    <a:ext cx="724395" cy="75374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66" name="Straight Connector 65"/>
                <p:cNvCxnSpPr/>
                <p:nvPr/>
              </p:nvCxnSpPr>
              <p:spPr>
                <a:xfrm>
                  <a:off x="0" y="1134093"/>
                  <a:ext cx="1448435" cy="17813"/>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nvGrpSpPr>
                <p:cNvPr id="67" name="Group 66"/>
                <p:cNvGrpSpPr/>
                <p:nvPr/>
              </p:nvGrpSpPr>
              <p:grpSpPr>
                <a:xfrm>
                  <a:off x="1466603" y="118753"/>
                  <a:ext cx="397510" cy="723851"/>
                  <a:chOff x="0" y="0"/>
                  <a:chExt cx="397510" cy="723851"/>
                </a:xfrm>
              </p:grpSpPr>
              <p:cxnSp>
                <p:nvCxnSpPr>
                  <p:cNvPr id="69" name="Straight Connector 68"/>
                  <p:cNvCxnSpPr/>
                  <p:nvPr/>
                </p:nvCxnSpPr>
                <p:spPr>
                  <a:xfrm>
                    <a:off x="195943" y="0"/>
                    <a:ext cx="0" cy="723851"/>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70" name="Text Box 173"/>
                  <p:cNvSpPr txBox="1"/>
                  <p:nvPr/>
                </p:nvSpPr>
                <p:spPr>
                  <a:xfrm>
                    <a:off x="0" y="285008"/>
                    <a:ext cx="397510" cy="241935"/>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100">
                        <a:effectLst/>
                        <a:ea typeface="Calibri"/>
                        <a:cs typeface="Times New Roman"/>
                      </a:rPr>
                      <a:t>5 ft</a:t>
                    </a:r>
                  </a:p>
                </p:txBody>
              </p:sp>
            </p:grpSp>
            <p:sp>
              <p:nvSpPr>
                <p:cNvPr id="68" name="Text Box 174"/>
                <p:cNvSpPr txBox="1"/>
                <p:nvPr/>
              </p:nvSpPr>
              <p:spPr>
                <a:xfrm>
                  <a:off x="475013" y="1009403"/>
                  <a:ext cx="463138" cy="242413"/>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1100">
                      <a:effectLst/>
                      <a:ea typeface="Calibri"/>
                      <a:cs typeface="Times New Roman"/>
                    </a:rPr>
                    <a:t>10 ft</a:t>
                  </a:r>
                </a:p>
              </p:txBody>
            </p:sp>
          </p:grpSp>
        </p:grpSp>
        <p:grpSp>
          <p:nvGrpSpPr>
            <p:cNvPr id="34" name="Group 33"/>
            <p:cNvGrpSpPr/>
            <p:nvPr/>
          </p:nvGrpSpPr>
          <p:grpSpPr>
            <a:xfrm>
              <a:off x="5003800" y="3849624"/>
              <a:ext cx="1549400" cy="1852296"/>
              <a:chOff x="0" y="0"/>
              <a:chExt cx="1549730" cy="1852628"/>
            </a:xfrm>
          </p:grpSpPr>
          <p:sp>
            <p:nvSpPr>
              <p:cNvPr id="35" name="Rectangle 34"/>
              <p:cNvSpPr/>
              <p:nvPr/>
            </p:nvSpPr>
            <p:spPr>
              <a:xfrm>
                <a:off x="0" y="581891"/>
                <a:ext cx="1549730" cy="12707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36" name="Group 35"/>
              <p:cNvGrpSpPr/>
              <p:nvPr/>
            </p:nvGrpSpPr>
            <p:grpSpPr>
              <a:xfrm>
                <a:off x="47501" y="0"/>
                <a:ext cx="1453545" cy="1809478"/>
                <a:chOff x="0" y="0"/>
                <a:chExt cx="1453545" cy="1809478"/>
              </a:xfrm>
            </p:grpSpPr>
            <p:grpSp>
              <p:nvGrpSpPr>
                <p:cNvPr id="37" name="Group 36"/>
                <p:cNvGrpSpPr/>
                <p:nvPr/>
              </p:nvGrpSpPr>
              <p:grpSpPr>
                <a:xfrm>
                  <a:off x="0" y="0"/>
                  <a:ext cx="1453545" cy="1543050"/>
                  <a:chOff x="0" y="0"/>
                  <a:chExt cx="1453545" cy="1543050"/>
                </a:xfrm>
              </p:grpSpPr>
              <p:sp>
                <p:nvSpPr>
                  <p:cNvPr id="60" name="Arc 59"/>
                  <p:cNvSpPr/>
                  <p:nvPr/>
                </p:nvSpPr>
                <p:spPr>
                  <a:xfrm rot="5400000">
                    <a:off x="-41564" y="47942"/>
                    <a:ext cx="1543050" cy="1447165"/>
                  </a:xfrm>
                  <a:prstGeom prst="arc">
                    <a:avLst/>
                  </a:prstGeom>
                  <a:noFill/>
                  <a:ln w="28575">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61" name="Arc 60"/>
                  <p:cNvSpPr/>
                  <p:nvPr/>
                </p:nvSpPr>
                <p:spPr>
                  <a:xfrm rot="16200000" flipH="1">
                    <a:off x="-41564" y="47942"/>
                    <a:ext cx="1543050" cy="1447165"/>
                  </a:xfrm>
                  <a:prstGeom prst="arc">
                    <a:avLst/>
                  </a:prstGeom>
                  <a:noFill/>
                  <a:ln w="28575">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62" name="Oval 61"/>
                  <p:cNvSpPr/>
                  <p:nvPr/>
                </p:nvSpPr>
                <p:spPr>
                  <a:xfrm>
                    <a:off x="0" y="635770"/>
                    <a:ext cx="1453545" cy="248920"/>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cxnSp>
              <p:nvCxnSpPr>
                <p:cNvPr id="38" name="Straight Connector 37"/>
                <p:cNvCxnSpPr/>
                <p:nvPr/>
              </p:nvCxnSpPr>
              <p:spPr>
                <a:xfrm>
                  <a:off x="5938" y="1692234"/>
                  <a:ext cx="1447165" cy="1778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39" name="Text Box 227"/>
                <p:cNvSpPr txBox="1"/>
                <p:nvPr/>
              </p:nvSpPr>
              <p:spPr>
                <a:xfrm>
                  <a:off x="475013" y="1567543"/>
                  <a:ext cx="462915" cy="241935"/>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1100">
                      <a:effectLst/>
                      <a:ea typeface="Calibri"/>
                      <a:cs typeface="Times New Roman"/>
                    </a:rPr>
                    <a:t>10 ft</a:t>
                  </a:r>
                </a:p>
              </p:txBody>
            </p:sp>
          </p:grpSp>
        </p:grpSp>
      </p:grpSp>
    </p:spTree>
    <p:extLst>
      <p:ext uri="{BB962C8B-B14F-4D97-AF65-F5344CB8AC3E}">
        <p14:creationId xmlns:p14="http://schemas.microsoft.com/office/powerpoint/2010/main" val="2213911880"/>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28601"/>
            <a:ext cx="6705600" cy="838199"/>
          </a:xfrm>
          <a:solidFill>
            <a:schemeClr val="bg2">
              <a:lumMod val="75000"/>
            </a:schemeClr>
          </a:solidFill>
          <a:scene3d>
            <a:camera prst="orthographicFront"/>
            <a:lightRig rig="threePt" dir="t"/>
          </a:scene3d>
          <a:sp3d>
            <a:bevelT w="165100" prst="coolSlant"/>
          </a:sp3d>
        </p:spPr>
        <p:txBody>
          <a:bodyPr/>
          <a:lstStyle/>
          <a:p>
            <a:r>
              <a:rPr lang="en-US" dirty="0" smtClean="0"/>
              <a:t>Examples &amp; Explanations</a:t>
            </a:r>
            <a:endParaRPr lang="en-US" dirty="0"/>
          </a:p>
        </p:txBody>
      </p:sp>
      <p:sp>
        <p:nvSpPr>
          <p:cNvPr id="3" name="Subtitle 2"/>
          <p:cNvSpPr>
            <a:spLocks noGrp="1"/>
          </p:cNvSpPr>
          <p:nvPr>
            <p:ph type="subTitle" idx="1"/>
          </p:nvPr>
        </p:nvSpPr>
        <p:spPr>
          <a:xfrm>
            <a:off x="228600" y="1219200"/>
            <a:ext cx="8610600" cy="2667000"/>
          </a:xfrm>
        </p:spPr>
        <p:txBody>
          <a:bodyPr/>
          <a:lstStyle/>
          <a:p>
            <a:r>
              <a:rPr lang="en-US" sz="2800" dirty="0">
                <a:solidFill>
                  <a:schemeClr val="tx1"/>
                </a:solidFill>
              </a:rPr>
              <a:t>To compare the volumes of the tanks Cavalier’s Principle can be used, by comparing the surface area of the water at varying levels for both tanks.</a:t>
            </a:r>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924800" y="5807075"/>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8600" y="5715000"/>
            <a:ext cx="8220199" cy="307777"/>
          </a:xfrm>
          <a:prstGeom prst="rect">
            <a:avLst/>
          </a:prstGeom>
          <a:noFill/>
        </p:spPr>
        <p:txBody>
          <a:bodyPr wrap="none" rtlCol="0">
            <a:spAutoFit/>
          </a:bodyPr>
          <a:lstStyle/>
          <a:p>
            <a:r>
              <a:rPr lang="en-US" sz="1400" dirty="0"/>
              <a:t>Adapted from </a:t>
            </a:r>
            <a:r>
              <a:rPr lang="en-US" sz="1400" i="1" dirty="0"/>
              <a:t>Illustrative Mathematics </a:t>
            </a:r>
            <a:r>
              <a:rPr lang="en-US" sz="1400" dirty="0"/>
              <a:t> G.MD Use Cavalier’s Principle to Compare Aquarium Volumes</a:t>
            </a:r>
          </a:p>
        </p:txBody>
      </p:sp>
      <p:grpSp>
        <p:nvGrpSpPr>
          <p:cNvPr id="32" name="Group 31"/>
          <p:cNvGrpSpPr/>
          <p:nvPr/>
        </p:nvGrpSpPr>
        <p:grpSpPr>
          <a:xfrm>
            <a:off x="2149475" y="3849624"/>
            <a:ext cx="4403725" cy="1852296"/>
            <a:chOff x="2149475" y="3849624"/>
            <a:chExt cx="4403725" cy="1852296"/>
          </a:xfrm>
        </p:grpSpPr>
        <p:grpSp>
          <p:nvGrpSpPr>
            <p:cNvPr id="33" name="Group 32"/>
            <p:cNvGrpSpPr/>
            <p:nvPr/>
          </p:nvGrpSpPr>
          <p:grpSpPr>
            <a:xfrm>
              <a:off x="2149475" y="4343400"/>
              <a:ext cx="1965325" cy="1353185"/>
              <a:chOff x="0" y="0"/>
              <a:chExt cx="1965367" cy="1353787"/>
            </a:xfrm>
          </p:grpSpPr>
          <p:sp>
            <p:nvSpPr>
              <p:cNvPr id="63" name="Rectangle 62"/>
              <p:cNvSpPr/>
              <p:nvPr/>
            </p:nvSpPr>
            <p:spPr>
              <a:xfrm>
                <a:off x="0" y="0"/>
                <a:ext cx="1965367" cy="13537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64" name="Group 63"/>
              <p:cNvGrpSpPr/>
              <p:nvPr/>
            </p:nvGrpSpPr>
            <p:grpSpPr>
              <a:xfrm>
                <a:off x="53439" y="53439"/>
                <a:ext cx="1864113" cy="1251816"/>
                <a:chOff x="0" y="0"/>
                <a:chExt cx="1864113" cy="1251816"/>
              </a:xfrm>
            </p:grpSpPr>
            <p:grpSp>
              <p:nvGrpSpPr>
                <p:cNvPr id="65" name="Group 64"/>
                <p:cNvGrpSpPr/>
                <p:nvPr/>
              </p:nvGrpSpPr>
              <p:grpSpPr>
                <a:xfrm>
                  <a:off x="0" y="0"/>
                  <a:ext cx="1448435" cy="979483"/>
                  <a:chOff x="0" y="0"/>
                  <a:chExt cx="1448435" cy="979483"/>
                </a:xfrm>
              </p:grpSpPr>
              <p:sp>
                <p:nvSpPr>
                  <p:cNvPr id="71" name="Can 70"/>
                  <p:cNvSpPr/>
                  <p:nvPr/>
                </p:nvSpPr>
                <p:spPr>
                  <a:xfrm>
                    <a:off x="0" y="0"/>
                    <a:ext cx="1448435" cy="979483"/>
                  </a:xfrm>
                  <a:prstGeom prst="can">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cxnSp>
                <p:nvCxnSpPr>
                  <p:cNvPr id="72" name="Straight Connector 71"/>
                  <p:cNvCxnSpPr/>
                  <p:nvPr/>
                </p:nvCxnSpPr>
                <p:spPr>
                  <a:xfrm flipH="1" flipV="1">
                    <a:off x="724395" y="118753"/>
                    <a:ext cx="724040" cy="75408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flipV="1">
                    <a:off x="0" y="118753"/>
                    <a:ext cx="724395" cy="75374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66" name="Straight Connector 65"/>
                <p:cNvCxnSpPr/>
                <p:nvPr/>
              </p:nvCxnSpPr>
              <p:spPr>
                <a:xfrm>
                  <a:off x="0" y="1134093"/>
                  <a:ext cx="1448435" cy="17813"/>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nvGrpSpPr>
                <p:cNvPr id="67" name="Group 66"/>
                <p:cNvGrpSpPr/>
                <p:nvPr/>
              </p:nvGrpSpPr>
              <p:grpSpPr>
                <a:xfrm>
                  <a:off x="1466603" y="118753"/>
                  <a:ext cx="397510" cy="723851"/>
                  <a:chOff x="0" y="0"/>
                  <a:chExt cx="397510" cy="723851"/>
                </a:xfrm>
              </p:grpSpPr>
              <p:cxnSp>
                <p:nvCxnSpPr>
                  <p:cNvPr id="69" name="Straight Connector 68"/>
                  <p:cNvCxnSpPr/>
                  <p:nvPr/>
                </p:nvCxnSpPr>
                <p:spPr>
                  <a:xfrm>
                    <a:off x="195943" y="0"/>
                    <a:ext cx="0" cy="723851"/>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70" name="Text Box 173"/>
                  <p:cNvSpPr txBox="1"/>
                  <p:nvPr/>
                </p:nvSpPr>
                <p:spPr>
                  <a:xfrm>
                    <a:off x="0" y="285008"/>
                    <a:ext cx="397510" cy="241935"/>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100">
                        <a:effectLst/>
                        <a:ea typeface="Calibri"/>
                        <a:cs typeface="Times New Roman"/>
                      </a:rPr>
                      <a:t>5 ft</a:t>
                    </a:r>
                  </a:p>
                </p:txBody>
              </p:sp>
            </p:grpSp>
            <p:sp>
              <p:nvSpPr>
                <p:cNvPr id="68" name="Text Box 174"/>
                <p:cNvSpPr txBox="1"/>
                <p:nvPr/>
              </p:nvSpPr>
              <p:spPr>
                <a:xfrm>
                  <a:off x="475013" y="1009403"/>
                  <a:ext cx="463138" cy="242413"/>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1100">
                      <a:effectLst/>
                      <a:ea typeface="Calibri"/>
                      <a:cs typeface="Times New Roman"/>
                    </a:rPr>
                    <a:t>10 ft</a:t>
                  </a:r>
                </a:p>
              </p:txBody>
            </p:sp>
          </p:grpSp>
        </p:grpSp>
        <p:grpSp>
          <p:nvGrpSpPr>
            <p:cNvPr id="34" name="Group 33"/>
            <p:cNvGrpSpPr/>
            <p:nvPr/>
          </p:nvGrpSpPr>
          <p:grpSpPr>
            <a:xfrm>
              <a:off x="5003800" y="3849624"/>
              <a:ext cx="1549400" cy="1852296"/>
              <a:chOff x="0" y="0"/>
              <a:chExt cx="1549730" cy="1852628"/>
            </a:xfrm>
          </p:grpSpPr>
          <p:sp>
            <p:nvSpPr>
              <p:cNvPr id="35" name="Rectangle 34"/>
              <p:cNvSpPr/>
              <p:nvPr/>
            </p:nvSpPr>
            <p:spPr>
              <a:xfrm>
                <a:off x="0" y="581891"/>
                <a:ext cx="1549730" cy="12707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36" name="Group 35"/>
              <p:cNvGrpSpPr/>
              <p:nvPr/>
            </p:nvGrpSpPr>
            <p:grpSpPr>
              <a:xfrm>
                <a:off x="47501" y="0"/>
                <a:ext cx="1453545" cy="1809478"/>
                <a:chOff x="0" y="0"/>
                <a:chExt cx="1453545" cy="1809478"/>
              </a:xfrm>
            </p:grpSpPr>
            <p:grpSp>
              <p:nvGrpSpPr>
                <p:cNvPr id="37" name="Group 36"/>
                <p:cNvGrpSpPr/>
                <p:nvPr/>
              </p:nvGrpSpPr>
              <p:grpSpPr>
                <a:xfrm>
                  <a:off x="0" y="0"/>
                  <a:ext cx="1453545" cy="1543050"/>
                  <a:chOff x="0" y="0"/>
                  <a:chExt cx="1453545" cy="1543050"/>
                </a:xfrm>
              </p:grpSpPr>
              <p:sp>
                <p:nvSpPr>
                  <p:cNvPr id="60" name="Arc 59"/>
                  <p:cNvSpPr/>
                  <p:nvPr/>
                </p:nvSpPr>
                <p:spPr>
                  <a:xfrm rot="5400000">
                    <a:off x="-41564" y="47942"/>
                    <a:ext cx="1543050" cy="1447165"/>
                  </a:xfrm>
                  <a:prstGeom prst="arc">
                    <a:avLst/>
                  </a:prstGeom>
                  <a:noFill/>
                  <a:ln w="28575">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61" name="Arc 60"/>
                  <p:cNvSpPr/>
                  <p:nvPr/>
                </p:nvSpPr>
                <p:spPr>
                  <a:xfrm rot="16200000" flipH="1">
                    <a:off x="-41564" y="47942"/>
                    <a:ext cx="1543050" cy="1447165"/>
                  </a:xfrm>
                  <a:prstGeom prst="arc">
                    <a:avLst/>
                  </a:prstGeom>
                  <a:noFill/>
                  <a:ln w="28575">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62" name="Oval 61"/>
                  <p:cNvSpPr/>
                  <p:nvPr/>
                </p:nvSpPr>
                <p:spPr>
                  <a:xfrm>
                    <a:off x="0" y="635770"/>
                    <a:ext cx="1453545" cy="248920"/>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cxnSp>
              <p:nvCxnSpPr>
                <p:cNvPr id="38" name="Straight Connector 37"/>
                <p:cNvCxnSpPr/>
                <p:nvPr/>
              </p:nvCxnSpPr>
              <p:spPr>
                <a:xfrm>
                  <a:off x="5938" y="1692234"/>
                  <a:ext cx="1447165" cy="1778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39" name="Text Box 227"/>
                <p:cNvSpPr txBox="1"/>
                <p:nvPr/>
              </p:nvSpPr>
              <p:spPr>
                <a:xfrm>
                  <a:off x="475013" y="1567543"/>
                  <a:ext cx="462915" cy="241935"/>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1100">
                      <a:effectLst/>
                      <a:ea typeface="Calibri"/>
                      <a:cs typeface="Times New Roman"/>
                    </a:rPr>
                    <a:t>10 ft</a:t>
                  </a:r>
                </a:p>
              </p:txBody>
            </p:sp>
          </p:grpSp>
        </p:grpSp>
      </p:grpSp>
    </p:spTree>
    <p:extLst>
      <p:ext uri="{BB962C8B-B14F-4D97-AF65-F5344CB8AC3E}">
        <p14:creationId xmlns:p14="http://schemas.microsoft.com/office/powerpoint/2010/main" val="3132872883"/>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28601"/>
            <a:ext cx="6705600" cy="838199"/>
          </a:xfrm>
          <a:solidFill>
            <a:schemeClr val="bg2">
              <a:lumMod val="75000"/>
            </a:schemeClr>
          </a:solidFill>
          <a:scene3d>
            <a:camera prst="orthographicFront"/>
            <a:lightRig rig="threePt" dir="t"/>
          </a:scene3d>
          <a:sp3d>
            <a:bevelT w="165100" prst="coolSlant"/>
          </a:sp3d>
        </p:spPr>
        <p:txBody>
          <a:bodyPr/>
          <a:lstStyle/>
          <a:p>
            <a:r>
              <a:rPr lang="en-US" dirty="0" smtClean="0"/>
              <a:t>Examples &amp; Explanations</a:t>
            </a:r>
            <a:endParaRPr lang="en-US" dirty="0"/>
          </a:p>
        </p:txBody>
      </p:sp>
      <p:sp>
        <p:nvSpPr>
          <p:cNvPr id="3" name="Subtitle 2"/>
          <p:cNvSpPr>
            <a:spLocks noGrp="1"/>
          </p:cNvSpPr>
          <p:nvPr>
            <p:ph type="subTitle" idx="1"/>
          </p:nvPr>
        </p:nvSpPr>
        <p:spPr>
          <a:xfrm>
            <a:off x="228600" y="1219200"/>
            <a:ext cx="8610600" cy="2667000"/>
          </a:xfrm>
        </p:spPr>
        <p:txBody>
          <a:bodyPr/>
          <a:lstStyle/>
          <a:p>
            <a:r>
              <a:rPr lang="en-US" sz="2800" dirty="0">
                <a:solidFill>
                  <a:schemeClr val="tx1"/>
                </a:solidFill>
              </a:rPr>
              <a:t>To compare the volumes of the tanks Cavalier’s Principle can be used, by comparing the surface area of the water at varying levels for both tanks. </a:t>
            </a:r>
          </a:p>
          <a:p>
            <a:endParaRPr lang="en-US" sz="2800" dirty="0">
              <a:solidFill>
                <a:schemeClr val="tx1"/>
              </a:solidFill>
            </a:endParaRPr>
          </a:p>
          <a:p>
            <a:r>
              <a:rPr lang="en-US" sz="2800" dirty="0">
                <a:solidFill>
                  <a:schemeClr val="tx1"/>
                </a:solidFill>
              </a:rPr>
              <a:t>Determine the surface area of each tank filled at height </a:t>
            </a:r>
            <a:r>
              <a:rPr lang="en-US" sz="2800" i="1" dirty="0">
                <a:solidFill>
                  <a:schemeClr val="tx1"/>
                </a:solidFill>
              </a:rPr>
              <a:t>h</a:t>
            </a:r>
            <a:r>
              <a:rPr lang="en-US" sz="2800" dirty="0">
                <a:solidFill>
                  <a:schemeClr val="tx1"/>
                </a:solidFill>
              </a:rPr>
              <a:t> from the top.</a:t>
            </a:r>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924800" y="5807075"/>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8600" y="5715000"/>
            <a:ext cx="8220199" cy="307777"/>
          </a:xfrm>
          <a:prstGeom prst="rect">
            <a:avLst/>
          </a:prstGeom>
          <a:noFill/>
        </p:spPr>
        <p:txBody>
          <a:bodyPr wrap="none" rtlCol="0">
            <a:spAutoFit/>
          </a:bodyPr>
          <a:lstStyle/>
          <a:p>
            <a:r>
              <a:rPr lang="en-US" sz="1400" dirty="0"/>
              <a:t>Adapted from </a:t>
            </a:r>
            <a:r>
              <a:rPr lang="en-US" sz="1400" i="1" dirty="0"/>
              <a:t>Illustrative Mathematics </a:t>
            </a:r>
            <a:r>
              <a:rPr lang="en-US" sz="1400" dirty="0"/>
              <a:t> G.MD Use Cavalier’s Principle to Compare Aquarium Volumes</a:t>
            </a:r>
          </a:p>
        </p:txBody>
      </p:sp>
      <p:grpSp>
        <p:nvGrpSpPr>
          <p:cNvPr id="32" name="Group 31"/>
          <p:cNvGrpSpPr/>
          <p:nvPr/>
        </p:nvGrpSpPr>
        <p:grpSpPr>
          <a:xfrm>
            <a:off x="2149475" y="3849624"/>
            <a:ext cx="4403725" cy="1852296"/>
            <a:chOff x="2149475" y="3849624"/>
            <a:chExt cx="4403725" cy="1852296"/>
          </a:xfrm>
        </p:grpSpPr>
        <p:grpSp>
          <p:nvGrpSpPr>
            <p:cNvPr id="33" name="Group 32"/>
            <p:cNvGrpSpPr/>
            <p:nvPr/>
          </p:nvGrpSpPr>
          <p:grpSpPr>
            <a:xfrm>
              <a:off x="2149475" y="4343400"/>
              <a:ext cx="1965325" cy="1353185"/>
              <a:chOff x="0" y="0"/>
              <a:chExt cx="1965367" cy="1353787"/>
            </a:xfrm>
          </p:grpSpPr>
          <p:sp>
            <p:nvSpPr>
              <p:cNvPr id="63" name="Rectangle 62"/>
              <p:cNvSpPr/>
              <p:nvPr/>
            </p:nvSpPr>
            <p:spPr>
              <a:xfrm>
                <a:off x="0" y="0"/>
                <a:ext cx="1965367" cy="13537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64" name="Group 63"/>
              <p:cNvGrpSpPr/>
              <p:nvPr/>
            </p:nvGrpSpPr>
            <p:grpSpPr>
              <a:xfrm>
                <a:off x="53439" y="53439"/>
                <a:ext cx="1864113" cy="1251816"/>
                <a:chOff x="0" y="0"/>
                <a:chExt cx="1864113" cy="1251816"/>
              </a:xfrm>
            </p:grpSpPr>
            <p:grpSp>
              <p:nvGrpSpPr>
                <p:cNvPr id="65" name="Group 64"/>
                <p:cNvGrpSpPr/>
                <p:nvPr/>
              </p:nvGrpSpPr>
              <p:grpSpPr>
                <a:xfrm>
                  <a:off x="0" y="0"/>
                  <a:ext cx="1448435" cy="979483"/>
                  <a:chOff x="0" y="0"/>
                  <a:chExt cx="1448435" cy="979483"/>
                </a:xfrm>
              </p:grpSpPr>
              <p:sp>
                <p:nvSpPr>
                  <p:cNvPr id="71" name="Can 70"/>
                  <p:cNvSpPr/>
                  <p:nvPr/>
                </p:nvSpPr>
                <p:spPr>
                  <a:xfrm>
                    <a:off x="0" y="0"/>
                    <a:ext cx="1448435" cy="979483"/>
                  </a:xfrm>
                  <a:prstGeom prst="can">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cxnSp>
                <p:nvCxnSpPr>
                  <p:cNvPr id="72" name="Straight Connector 71"/>
                  <p:cNvCxnSpPr/>
                  <p:nvPr/>
                </p:nvCxnSpPr>
                <p:spPr>
                  <a:xfrm flipH="1" flipV="1">
                    <a:off x="724395" y="118753"/>
                    <a:ext cx="724040" cy="75408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flipV="1">
                    <a:off x="0" y="118753"/>
                    <a:ext cx="724395" cy="75374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66" name="Straight Connector 65"/>
                <p:cNvCxnSpPr/>
                <p:nvPr/>
              </p:nvCxnSpPr>
              <p:spPr>
                <a:xfrm>
                  <a:off x="0" y="1134093"/>
                  <a:ext cx="1448435" cy="17813"/>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nvGrpSpPr>
                <p:cNvPr id="67" name="Group 66"/>
                <p:cNvGrpSpPr/>
                <p:nvPr/>
              </p:nvGrpSpPr>
              <p:grpSpPr>
                <a:xfrm>
                  <a:off x="1466603" y="118753"/>
                  <a:ext cx="397510" cy="723851"/>
                  <a:chOff x="0" y="0"/>
                  <a:chExt cx="397510" cy="723851"/>
                </a:xfrm>
              </p:grpSpPr>
              <p:cxnSp>
                <p:nvCxnSpPr>
                  <p:cNvPr id="69" name="Straight Connector 68"/>
                  <p:cNvCxnSpPr/>
                  <p:nvPr/>
                </p:nvCxnSpPr>
                <p:spPr>
                  <a:xfrm>
                    <a:off x="195943" y="0"/>
                    <a:ext cx="0" cy="723851"/>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70" name="Text Box 173"/>
                  <p:cNvSpPr txBox="1"/>
                  <p:nvPr/>
                </p:nvSpPr>
                <p:spPr>
                  <a:xfrm>
                    <a:off x="0" y="285008"/>
                    <a:ext cx="397510" cy="241935"/>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100">
                        <a:effectLst/>
                        <a:ea typeface="Calibri"/>
                        <a:cs typeface="Times New Roman"/>
                      </a:rPr>
                      <a:t>5 ft</a:t>
                    </a:r>
                  </a:p>
                </p:txBody>
              </p:sp>
            </p:grpSp>
            <p:sp>
              <p:nvSpPr>
                <p:cNvPr id="68" name="Text Box 174"/>
                <p:cNvSpPr txBox="1"/>
                <p:nvPr/>
              </p:nvSpPr>
              <p:spPr>
                <a:xfrm>
                  <a:off x="475013" y="1009403"/>
                  <a:ext cx="463138" cy="242413"/>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1100">
                      <a:effectLst/>
                      <a:ea typeface="Calibri"/>
                      <a:cs typeface="Times New Roman"/>
                    </a:rPr>
                    <a:t>10 ft</a:t>
                  </a:r>
                </a:p>
              </p:txBody>
            </p:sp>
          </p:grpSp>
        </p:grpSp>
        <p:grpSp>
          <p:nvGrpSpPr>
            <p:cNvPr id="34" name="Group 33"/>
            <p:cNvGrpSpPr/>
            <p:nvPr/>
          </p:nvGrpSpPr>
          <p:grpSpPr>
            <a:xfrm>
              <a:off x="5003800" y="3849624"/>
              <a:ext cx="1549400" cy="1852296"/>
              <a:chOff x="0" y="0"/>
              <a:chExt cx="1549730" cy="1852628"/>
            </a:xfrm>
          </p:grpSpPr>
          <p:sp>
            <p:nvSpPr>
              <p:cNvPr id="35" name="Rectangle 34"/>
              <p:cNvSpPr/>
              <p:nvPr/>
            </p:nvSpPr>
            <p:spPr>
              <a:xfrm>
                <a:off x="0" y="581891"/>
                <a:ext cx="1549730" cy="12707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36" name="Group 35"/>
              <p:cNvGrpSpPr/>
              <p:nvPr/>
            </p:nvGrpSpPr>
            <p:grpSpPr>
              <a:xfrm>
                <a:off x="47501" y="0"/>
                <a:ext cx="1453545" cy="1809478"/>
                <a:chOff x="0" y="0"/>
                <a:chExt cx="1453545" cy="1809478"/>
              </a:xfrm>
            </p:grpSpPr>
            <p:grpSp>
              <p:nvGrpSpPr>
                <p:cNvPr id="37" name="Group 36"/>
                <p:cNvGrpSpPr/>
                <p:nvPr/>
              </p:nvGrpSpPr>
              <p:grpSpPr>
                <a:xfrm>
                  <a:off x="0" y="0"/>
                  <a:ext cx="1453545" cy="1543050"/>
                  <a:chOff x="0" y="0"/>
                  <a:chExt cx="1453545" cy="1543050"/>
                </a:xfrm>
              </p:grpSpPr>
              <p:sp>
                <p:nvSpPr>
                  <p:cNvPr id="60" name="Arc 59"/>
                  <p:cNvSpPr/>
                  <p:nvPr/>
                </p:nvSpPr>
                <p:spPr>
                  <a:xfrm rot="5400000">
                    <a:off x="-41564" y="47942"/>
                    <a:ext cx="1543050" cy="1447165"/>
                  </a:xfrm>
                  <a:prstGeom prst="arc">
                    <a:avLst/>
                  </a:prstGeom>
                  <a:noFill/>
                  <a:ln w="28575">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61" name="Arc 60"/>
                  <p:cNvSpPr/>
                  <p:nvPr/>
                </p:nvSpPr>
                <p:spPr>
                  <a:xfrm rot="16200000" flipH="1">
                    <a:off x="-41564" y="47942"/>
                    <a:ext cx="1543050" cy="1447165"/>
                  </a:xfrm>
                  <a:prstGeom prst="arc">
                    <a:avLst/>
                  </a:prstGeom>
                  <a:noFill/>
                  <a:ln w="28575">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62" name="Oval 61"/>
                  <p:cNvSpPr/>
                  <p:nvPr/>
                </p:nvSpPr>
                <p:spPr>
                  <a:xfrm>
                    <a:off x="0" y="635770"/>
                    <a:ext cx="1453545" cy="248920"/>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cxnSp>
              <p:nvCxnSpPr>
                <p:cNvPr id="38" name="Straight Connector 37"/>
                <p:cNvCxnSpPr/>
                <p:nvPr/>
              </p:nvCxnSpPr>
              <p:spPr>
                <a:xfrm>
                  <a:off x="5938" y="1692234"/>
                  <a:ext cx="1447165" cy="1778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39" name="Text Box 227"/>
                <p:cNvSpPr txBox="1"/>
                <p:nvPr/>
              </p:nvSpPr>
              <p:spPr>
                <a:xfrm>
                  <a:off x="475013" y="1567543"/>
                  <a:ext cx="462915" cy="241935"/>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1100">
                      <a:effectLst/>
                      <a:ea typeface="Calibri"/>
                      <a:cs typeface="Times New Roman"/>
                    </a:rPr>
                    <a:t>10 ft</a:t>
                  </a:r>
                </a:p>
              </p:txBody>
            </p:sp>
          </p:grpSp>
        </p:grpSp>
      </p:grpSp>
    </p:spTree>
    <p:extLst>
      <p:ext uri="{BB962C8B-B14F-4D97-AF65-F5344CB8AC3E}">
        <p14:creationId xmlns:p14="http://schemas.microsoft.com/office/powerpoint/2010/main" val="116326059"/>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28601"/>
            <a:ext cx="6705600" cy="838199"/>
          </a:xfrm>
          <a:solidFill>
            <a:schemeClr val="bg2">
              <a:lumMod val="75000"/>
            </a:schemeClr>
          </a:solidFill>
          <a:scene3d>
            <a:camera prst="orthographicFront"/>
            <a:lightRig rig="threePt" dir="t"/>
          </a:scene3d>
          <a:sp3d>
            <a:bevelT w="165100" prst="coolSlant"/>
          </a:sp3d>
        </p:spPr>
        <p:txBody>
          <a:bodyPr/>
          <a:lstStyle/>
          <a:p>
            <a:r>
              <a:rPr lang="en-US" dirty="0" smtClean="0"/>
              <a:t>Examples &amp; Explanations</a:t>
            </a:r>
            <a:endParaRPr lang="en-US" dirty="0"/>
          </a:p>
        </p:txBody>
      </p:sp>
      <p:sp>
        <p:nvSpPr>
          <p:cNvPr id="3" name="Subtitle 2"/>
          <p:cNvSpPr>
            <a:spLocks noGrp="1"/>
          </p:cNvSpPr>
          <p:nvPr>
            <p:ph type="subTitle" idx="1"/>
          </p:nvPr>
        </p:nvSpPr>
        <p:spPr>
          <a:xfrm>
            <a:off x="228600" y="1219200"/>
            <a:ext cx="8610600" cy="2667000"/>
          </a:xfrm>
        </p:spPr>
        <p:txBody>
          <a:bodyPr/>
          <a:lstStyle/>
          <a:p>
            <a:r>
              <a:rPr lang="en-US" sz="2800" dirty="0">
                <a:solidFill>
                  <a:schemeClr val="tx1"/>
                </a:solidFill>
              </a:rPr>
              <a:t>The radius and height of the cylinder and cone are both 5 feet, so the vertical cross-section through the vertex of the cone shown below shows that the cross section of the water forms an isosceles right triangle.</a:t>
            </a:r>
          </a:p>
          <a:p>
            <a:endParaRPr lang="en-US" sz="2800" dirty="0">
              <a:solidFill>
                <a:schemeClr val="tx1"/>
              </a:solidFill>
            </a:endParaRPr>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924800" y="5807075"/>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8600" y="5715000"/>
            <a:ext cx="8220199" cy="307777"/>
          </a:xfrm>
          <a:prstGeom prst="rect">
            <a:avLst/>
          </a:prstGeom>
          <a:noFill/>
        </p:spPr>
        <p:txBody>
          <a:bodyPr wrap="none" rtlCol="0">
            <a:spAutoFit/>
          </a:bodyPr>
          <a:lstStyle/>
          <a:p>
            <a:r>
              <a:rPr lang="en-US" sz="1400" dirty="0"/>
              <a:t>Adapted from </a:t>
            </a:r>
            <a:r>
              <a:rPr lang="en-US" sz="1400" i="1" dirty="0"/>
              <a:t>Illustrative Mathematics </a:t>
            </a:r>
            <a:r>
              <a:rPr lang="en-US" sz="1400" dirty="0"/>
              <a:t> G.MD Use Cavalier’s Principle to Compare Aquarium Volumes</a:t>
            </a:r>
          </a:p>
        </p:txBody>
      </p:sp>
      <p:grpSp>
        <p:nvGrpSpPr>
          <p:cNvPr id="28" name="Group 27"/>
          <p:cNvGrpSpPr/>
          <p:nvPr/>
        </p:nvGrpSpPr>
        <p:grpSpPr>
          <a:xfrm>
            <a:off x="990600" y="3358012"/>
            <a:ext cx="1935480" cy="1016000"/>
            <a:chOff x="0" y="0"/>
            <a:chExt cx="1935551" cy="1016000"/>
          </a:xfrm>
        </p:grpSpPr>
        <p:sp>
          <p:nvSpPr>
            <p:cNvPr id="29" name="Rectangle 28"/>
            <p:cNvSpPr/>
            <p:nvPr/>
          </p:nvSpPr>
          <p:spPr>
            <a:xfrm>
              <a:off x="0" y="0"/>
              <a:ext cx="1935551" cy="1016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30" name="Group 29"/>
            <p:cNvGrpSpPr/>
            <p:nvPr/>
          </p:nvGrpSpPr>
          <p:grpSpPr>
            <a:xfrm>
              <a:off x="57150" y="50800"/>
              <a:ext cx="1828800" cy="914400"/>
              <a:chOff x="0" y="0"/>
              <a:chExt cx="1828800" cy="914400"/>
            </a:xfrm>
          </p:grpSpPr>
          <p:grpSp>
            <p:nvGrpSpPr>
              <p:cNvPr id="31" name="Group 30"/>
              <p:cNvGrpSpPr/>
              <p:nvPr/>
            </p:nvGrpSpPr>
            <p:grpSpPr>
              <a:xfrm>
                <a:off x="0" y="0"/>
                <a:ext cx="1828800" cy="914400"/>
                <a:chOff x="0" y="0"/>
                <a:chExt cx="1828800" cy="914400"/>
              </a:xfrm>
            </p:grpSpPr>
            <p:sp>
              <p:nvSpPr>
                <p:cNvPr id="42" name="Isosceles Triangle 41"/>
                <p:cNvSpPr/>
                <p:nvPr/>
              </p:nvSpPr>
              <p:spPr>
                <a:xfrm>
                  <a:off x="0" y="0"/>
                  <a:ext cx="1828800" cy="914400"/>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cxnSp>
              <p:nvCxnSpPr>
                <p:cNvPr id="43" name="Straight Connector 42"/>
                <p:cNvCxnSpPr/>
                <p:nvPr/>
              </p:nvCxnSpPr>
              <p:spPr>
                <a:xfrm flipV="1">
                  <a:off x="0" y="0"/>
                  <a:ext cx="0" cy="914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flipV="1">
                  <a:off x="1822862" y="0"/>
                  <a:ext cx="0" cy="914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0" name="Right Triangle 39"/>
              <p:cNvSpPr/>
              <p:nvPr/>
            </p:nvSpPr>
            <p:spPr>
              <a:xfrm flipV="1">
                <a:off x="11875" y="528452"/>
                <a:ext cx="365760" cy="365760"/>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41" name="Right Triangle 40"/>
              <p:cNvSpPr/>
              <p:nvPr/>
            </p:nvSpPr>
            <p:spPr>
              <a:xfrm flipH="1" flipV="1">
                <a:off x="1460664" y="540327"/>
                <a:ext cx="365760" cy="365760"/>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spTree>
    <p:extLst>
      <p:ext uri="{BB962C8B-B14F-4D97-AF65-F5344CB8AC3E}">
        <p14:creationId xmlns:p14="http://schemas.microsoft.com/office/powerpoint/2010/main" val="3961509650"/>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28601"/>
            <a:ext cx="6705600" cy="838199"/>
          </a:xfrm>
          <a:solidFill>
            <a:schemeClr val="bg2">
              <a:lumMod val="75000"/>
            </a:schemeClr>
          </a:solidFill>
          <a:scene3d>
            <a:camera prst="orthographicFront"/>
            <a:lightRig rig="threePt" dir="t"/>
          </a:scene3d>
          <a:sp3d>
            <a:bevelT w="165100" prst="coolSlant"/>
          </a:sp3d>
        </p:spPr>
        <p:txBody>
          <a:bodyPr/>
          <a:lstStyle/>
          <a:p>
            <a:r>
              <a:rPr lang="en-US" dirty="0" smtClean="0"/>
              <a:t>Examples &amp; Explanations</a:t>
            </a:r>
            <a:endParaRPr lang="en-US" dirty="0"/>
          </a:p>
        </p:txBody>
      </p:sp>
      <p:sp>
        <p:nvSpPr>
          <p:cNvPr id="3" name="Subtitle 2"/>
          <p:cNvSpPr>
            <a:spLocks noGrp="1"/>
          </p:cNvSpPr>
          <p:nvPr>
            <p:ph type="subTitle" idx="1"/>
          </p:nvPr>
        </p:nvSpPr>
        <p:spPr>
          <a:xfrm>
            <a:off x="228600" y="1219200"/>
            <a:ext cx="8610600" cy="2667000"/>
          </a:xfrm>
        </p:spPr>
        <p:txBody>
          <a:bodyPr/>
          <a:lstStyle/>
          <a:p>
            <a:r>
              <a:rPr lang="en-US" sz="2800" dirty="0">
                <a:solidFill>
                  <a:schemeClr val="tx1"/>
                </a:solidFill>
              </a:rPr>
              <a:t>The radius and height of the cylinder and cone are both 5 feet, so the vertical cross-section through the vertex of the cone shown below shows that the cross section of the water forms an isosceles right triangle.</a:t>
            </a:r>
          </a:p>
          <a:p>
            <a:endParaRPr lang="en-US" sz="2800" dirty="0">
              <a:solidFill>
                <a:schemeClr val="tx1"/>
              </a:solidFill>
            </a:endParaRPr>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924800" y="5807075"/>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8600" y="5715000"/>
            <a:ext cx="8220199" cy="307777"/>
          </a:xfrm>
          <a:prstGeom prst="rect">
            <a:avLst/>
          </a:prstGeom>
          <a:noFill/>
        </p:spPr>
        <p:txBody>
          <a:bodyPr wrap="none" rtlCol="0">
            <a:spAutoFit/>
          </a:bodyPr>
          <a:lstStyle/>
          <a:p>
            <a:r>
              <a:rPr lang="en-US" sz="1400" dirty="0"/>
              <a:t>Adapted from </a:t>
            </a:r>
            <a:r>
              <a:rPr lang="en-US" sz="1400" i="1" dirty="0"/>
              <a:t>Illustrative Mathematics </a:t>
            </a:r>
            <a:r>
              <a:rPr lang="en-US" sz="1400" dirty="0"/>
              <a:t> G.MD Use Cavalier’s Principle to Compare Aquarium Volumes</a:t>
            </a:r>
          </a:p>
        </p:txBody>
      </p:sp>
      <p:grpSp>
        <p:nvGrpSpPr>
          <p:cNvPr id="15" name="Group 14"/>
          <p:cNvGrpSpPr/>
          <p:nvPr/>
        </p:nvGrpSpPr>
        <p:grpSpPr>
          <a:xfrm>
            <a:off x="990600" y="3358012"/>
            <a:ext cx="4724400" cy="1072421"/>
            <a:chOff x="990600" y="3358012"/>
            <a:chExt cx="4724400" cy="1072421"/>
          </a:xfrm>
        </p:grpSpPr>
        <p:grpSp>
          <p:nvGrpSpPr>
            <p:cNvPr id="16" name="Group 15"/>
            <p:cNvGrpSpPr/>
            <p:nvPr/>
          </p:nvGrpSpPr>
          <p:grpSpPr>
            <a:xfrm>
              <a:off x="990600" y="3358012"/>
              <a:ext cx="1935480" cy="1016000"/>
              <a:chOff x="0" y="0"/>
              <a:chExt cx="1935551" cy="1016000"/>
            </a:xfrm>
          </p:grpSpPr>
          <p:sp>
            <p:nvSpPr>
              <p:cNvPr id="35" name="Rectangle 34"/>
              <p:cNvSpPr/>
              <p:nvPr/>
            </p:nvSpPr>
            <p:spPr>
              <a:xfrm>
                <a:off x="0" y="0"/>
                <a:ext cx="1935551" cy="1016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36" name="Group 35"/>
              <p:cNvGrpSpPr/>
              <p:nvPr/>
            </p:nvGrpSpPr>
            <p:grpSpPr>
              <a:xfrm>
                <a:off x="57150" y="50800"/>
                <a:ext cx="1828800" cy="914400"/>
                <a:chOff x="0" y="0"/>
                <a:chExt cx="1828800" cy="914400"/>
              </a:xfrm>
            </p:grpSpPr>
            <p:grpSp>
              <p:nvGrpSpPr>
                <p:cNvPr id="37" name="Group 36"/>
                <p:cNvGrpSpPr/>
                <p:nvPr/>
              </p:nvGrpSpPr>
              <p:grpSpPr>
                <a:xfrm>
                  <a:off x="0" y="0"/>
                  <a:ext cx="1828800" cy="914400"/>
                  <a:chOff x="0" y="0"/>
                  <a:chExt cx="1828800" cy="914400"/>
                </a:xfrm>
              </p:grpSpPr>
              <p:sp>
                <p:nvSpPr>
                  <p:cNvPr id="45" name="Isosceles Triangle 44"/>
                  <p:cNvSpPr/>
                  <p:nvPr/>
                </p:nvSpPr>
                <p:spPr>
                  <a:xfrm>
                    <a:off x="0" y="0"/>
                    <a:ext cx="1828800" cy="914400"/>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cxnSp>
                <p:nvCxnSpPr>
                  <p:cNvPr id="46" name="Straight Connector 45"/>
                  <p:cNvCxnSpPr/>
                  <p:nvPr/>
                </p:nvCxnSpPr>
                <p:spPr>
                  <a:xfrm flipV="1">
                    <a:off x="0" y="0"/>
                    <a:ext cx="0" cy="914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V="1">
                    <a:off x="1822862" y="0"/>
                    <a:ext cx="0" cy="914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8" name="Right Triangle 37"/>
                <p:cNvSpPr/>
                <p:nvPr/>
              </p:nvSpPr>
              <p:spPr>
                <a:xfrm flipV="1">
                  <a:off x="11875" y="528452"/>
                  <a:ext cx="365760" cy="365760"/>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9" name="Right Triangle 38"/>
                <p:cNvSpPr/>
                <p:nvPr/>
              </p:nvSpPr>
              <p:spPr>
                <a:xfrm flipH="1" flipV="1">
                  <a:off x="1460664" y="540327"/>
                  <a:ext cx="365760" cy="365760"/>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grpSp>
          <p:nvGrpSpPr>
            <p:cNvPr id="17" name="Group 16"/>
            <p:cNvGrpSpPr/>
            <p:nvPr/>
          </p:nvGrpSpPr>
          <p:grpSpPr>
            <a:xfrm>
              <a:off x="3416935" y="3401733"/>
              <a:ext cx="2298065" cy="1028700"/>
              <a:chOff x="0" y="0"/>
              <a:chExt cx="2298536" cy="1028700"/>
            </a:xfrm>
          </p:grpSpPr>
          <p:sp>
            <p:nvSpPr>
              <p:cNvPr id="18" name="Rectangle 17"/>
              <p:cNvSpPr/>
              <p:nvPr/>
            </p:nvSpPr>
            <p:spPr>
              <a:xfrm>
                <a:off x="0" y="0"/>
                <a:ext cx="2298536" cy="10287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19" name="Group 18"/>
              <p:cNvGrpSpPr/>
              <p:nvPr/>
            </p:nvGrpSpPr>
            <p:grpSpPr>
              <a:xfrm>
                <a:off x="57150" y="57150"/>
                <a:ext cx="2185035" cy="914400"/>
                <a:chOff x="0" y="0"/>
                <a:chExt cx="2185060" cy="914400"/>
              </a:xfrm>
            </p:grpSpPr>
            <p:grpSp>
              <p:nvGrpSpPr>
                <p:cNvPr id="20" name="Group 19"/>
                <p:cNvGrpSpPr/>
                <p:nvPr/>
              </p:nvGrpSpPr>
              <p:grpSpPr>
                <a:xfrm>
                  <a:off x="0" y="0"/>
                  <a:ext cx="2185060" cy="914400"/>
                  <a:chOff x="0" y="0"/>
                  <a:chExt cx="2185060" cy="914400"/>
                </a:xfrm>
              </p:grpSpPr>
              <p:grpSp>
                <p:nvGrpSpPr>
                  <p:cNvPr id="22" name="Group 21"/>
                  <p:cNvGrpSpPr/>
                  <p:nvPr/>
                </p:nvGrpSpPr>
                <p:grpSpPr>
                  <a:xfrm>
                    <a:off x="356260" y="0"/>
                    <a:ext cx="1828800" cy="914400"/>
                    <a:chOff x="0" y="0"/>
                    <a:chExt cx="1828800" cy="914400"/>
                  </a:xfrm>
                </p:grpSpPr>
                <p:grpSp>
                  <p:nvGrpSpPr>
                    <p:cNvPr id="25" name="Group 24"/>
                    <p:cNvGrpSpPr/>
                    <p:nvPr/>
                  </p:nvGrpSpPr>
                  <p:grpSpPr>
                    <a:xfrm>
                      <a:off x="0" y="0"/>
                      <a:ext cx="1828800" cy="914400"/>
                      <a:chOff x="0" y="0"/>
                      <a:chExt cx="1828800" cy="914400"/>
                    </a:xfrm>
                  </p:grpSpPr>
                  <p:sp>
                    <p:nvSpPr>
                      <p:cNvPr id="32" name="Isosceles Triangle 31"/>
                      <p:cNvSpPr/>
                      <p:nvPr/>
                    </p:nvSpPr>
                    <p:spPr>
                      <a:xfrm>
                        <a:off x="0" y="0"/>
                        <a:ext cx="1828800" cy="914400"/>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cxnSp>
                    <p:nvCxnSpPr>
                      <p:cNvPr id="33" name="Straight Connector 32"/>
                      <p:cNvCxnSpPr/>
                      <p:nvPr/>
                    </p:nvCxnSpPr>
                    <p:spPr>
                      <a:xfrm flipV="1">
                        <a:off x="0" y="0"/>
                        <a:ext cx="0" cy="914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flipV="1">
                        <a:off x="1822862" y="0"/>
                        <a:ext cx="0" cy="914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6" name="Right Triangle 25"/>
                    <p:cNvSpPr/>
                    <p:nvPr/>
                  </p:nvSpPr>
                  <p:spPr>
                    <a:xfrm flipV="1">
                      <a:off x="11875" y="528452"/>
                      <a:ext cx="365760" cy="365760"/>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7" name="Right Triangle 26"/>
                    <p:cNvSpPr/>
                    <p:nvPr/>
                  </p:nvSpPr>
                  <p:spPr>
                    <a:xfrm flipH="1" flipV="1">
                      <a:off x="1460664" y="540327"/>
                      <a:ext cx="365760" cy="365760"/>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23" name="Text Box 248"/>
                  <p:cNvSpPr txBox="1"/>
                  <p:nvPr/>
                </p:nvSpPr>
                <p:spPr>
                  <a:xfrm>
                    <a:off x="112816" y="148442"/>
                    <a:ext cx="266700" cy="23749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1000" i="1">
                        <a:effectLst/>
                        <a:ea typeface="Calibri"/>
                        <a:cs typeface="Times New Roman"/>
                      </a:rPr>
                      <a:t>h</a:t>
                    </a:r>
                    <a:endParaRPr lang="en-US" sz="1100">
                      <a:effectLst/>
                      <a:ea typeface="Calibri"/>
                      <a:cs typeface="Times New Roman"/>
                    </a:endParaRPr>
                  </a:p>
                </p:txBody>
              </p:sp>
              <p:sp>
                <p:nvSpPr>
                  <p:cNvPr id="24" name="Text Box 249"/>
                  <p:cNvSpPr txBox="1"/>
                  <p:nvPr/>
                </p:nvSpPr>
                <p:spPr>
                  <a:xfrm>
                    <a:off x="0" y="593766"/>
                    <a:ext cx="421005" cy="23749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1000">
                        <a:effectLst/>
                        <a:ea typeface="Calibri"/>
                        <a:cs typeface="Times New Roman"/>
                      </a:rPr>
                      <a:t>5 -</a:t>
                    </a:r>
                    <a:r>
                      <a:rPr lang="en-US" sz="1000" i="1">
                        <a:effectLst/>
                        <a:ea typeface="Calibri"/>
                        <a:cs typeface="Times New Roman"/>
                      </a:rPr>
                      <a:t> h</a:t>
                    </a:r>
                    <a:endParaRPr lang="en-US" sz="1100">
                      <a:effectLst/>
                      <a:ea typeface="Calibri"/>
                      <a:cs typeface="Times New Roman"/>
                    </a:endParaRPr>
                  </a:p>
                </p:txBody>
              </p:sp>
            </p:grpSp>
            <p:cxnSp>
              <p:nvCxnSpPr>
                <p:cNvPr id="21" name="Straight Connector 20"/>
                <p:cNvCxnSpPr/>
                <p:nvPr/>
              </p:nvCxnSpPr>
              <p:spPr>
                <a:xfrm flipH="1">
                  <a:off x="172193" y="528452"/>
                  <a:ext cx="13042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grpSp>
    </p:spTree>
    <p:extLst>
      <p:ext uri="{BB962C8B-B14F-4D97-AF65-F5344CB8AC3E}">
        <p14:creationId xmlns:p14="http://schemas.microsoft.com/office/powerpoint/2010/main" val="2056003187"/>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28601"/>
            <a:ext cx="6705600" cy="838199"/>
          </a:xfrm>
          <a:solidFill>
            <a:schemeClr val="bg2">
              <a:lumMod val="75000"/>
            </a:schemeClr>
          </a:solidFill>
          <a:scene3d>
            <a:camera prst="orthographicFront"/>
            <a:lightRig rig="threePt" dir="t"/>
          </a:scene3d>
          <a:sp3d>
            <a:bevelT w="165100" prst="coolSlant"/>
          </a:sp3d>
        </p:spPr>
        <p:txBody>
          <a:bodyPr/>
          <a:lstStyle/>
          <a:p>
            <a:r>
              <a:rPr lang="en-US" dirty="0" smtClean="0"/>
              <a:t>Examples &amp; Explanations</a:t>
            </a:r>
            <a:endParaRPr lang="en-US" dirty="0"/>
          </a:p>
        </p:txBody>
      </p:sp>
      <p:sp>
        <p:nvSpPr>
          <p:cNvPr id="3" name="Subtitle 2"/>
          <p:cNvSpPr>
            <a:spLocks noGrp="1"/>
          </p:cNvSpPr>
          <p:nvPr>
            <p:ph type="subTitle" idx="1"/>
          </p:nvPr>
        </p:nvSpPr>
        <p:spPr>
          <a:xfrm>
            <a:off x="228600" y="1219200"/>
            <a:ext cx="8610600" cy="2667000"/>
          </a:xfrm>
        </p:spPr>
        <p:txBody>
          <a:bodyPr/>
          <a:lstStyle/>
          <a:p>
            <a:r>
              <a:rPr lang="en-US" sz="2800" dirty="0">
                <a:solidFill>
                  <a:schemeClr val="tx1"/>
                </a:solidFill>
              </a:rPr>
              <a:t>The radius and height of the cylinder and cone are both 5 feet, so the vertical cross-section through the vertex of the cone shown below shows that the cross section of the water forms an isosceles right triangle.</a:t>
            </a:r>
          </a:p>
          <a:p>
            <a:endParaRPr lang="en-US" sz="2800" dirty="0">
              <a:solidFill>
                <a:schemeClr val="tx1"/>
              </a:solidFill>
            </a:endParaRPr>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924800" y="5807075"/>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8600" y="5715000"/>
            <a:ext cx="8220199" cy="307777"/>
          </a:xfrm>
          <a:prstGeom prst="rect">
            <a:avLst/>
          </a:prstGeom>
          <a:noFill/>
        </p:spPr>
        <p:txBody>
          <a:bodyPr wrap="none" rtlCol="0">
            <a:spAutoFit/>
          </a:bodyPr>
          <a:lstStyle/>
          <a:p>
            <a:r>
              <a:rPr lang="en-US" sz="1400" dirty="0"/>
              <a:t>Adapted from </a:t>
            </a:r>
            <a:r>
              <a:rPr lang="en-US" sz="1400" i="1" dirty="0"/>
              <a:t>Illustrative Mathematics </a:t>
            </a:r>
            <a:r>
              <a:rPr lang="en-US" sz="1400" dirty="0"/>
              <a:t> G.MD Use Cavalier’s Principle to Compare Aquarium Volumes</a:t>
            </a:r>
          </a:p>
        </p:txBody>
      </p:sp>
      <p:grpSp>
        <p:nvGrpSpPr>
          <p:cNvPr id="30" name="Group 29"/>
          <p:cNvGrpSpPr/>
          <p:nvPr/>
        </p:nvGrpSpPr>
        <p:grpSpPr>
          <a:xfrm>
            <a:off x="990600" y="3358012"/>
            <a:ext cx="7391400" cy="1072421"/>
            <a:chOff x="990600" y="3358012"/>
            <a:chExt cx="7391400" cy="1072421"/>
          </a:xfrm>
        </p:grpSpPr>
        <p:grpSp>
          <p:nvGrpSpPr>
            <p:cNvPr id="31" name="Group 30"/>
            <p:cNvGrpSpPr/>
            <p:nvPr/>
          </p:nvGrpSpPr>
          <p:grpSpPr>
            <a:xfrm>
              <a:off x="990600" y="3358012"/>
              <a:ext cx="1935480" cy="1016000"/>
              <a:chOff x="0" y="0"/>
              <a:chExt cx="1935551" cy="1016000"/>
            </a:xfrm>
          </p:grpSpPr>
          <p:sp>
            <p:nvSpPr>
              <p:cNvPr id="75" name="Rectangle 74"/>
              <p:cNvSpPr/>
              <p:nvPr/>
            </p:nvSpPr>
            <p:spPr>
              <a:xfrm>
                <a:off x="0" y="0"/>
                <a:ext cx="1935551" cy="1016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76" name="Group 75"/>
              <p:cNvGrpSpPr/>
              <p:nvPr/>
            </p:nvGrpSpPr>
            <p:grpSpPr>
              <a:xfrm>
                <a:off x="57150" y="50800"/>
                <a:ext cx="1828800" cy="914400"/>
                <a:chOff x="0" y="0"/>
                <a:chExt cx="1828800" cy="914400"/>
              </a:xfrm>
            </p:grpSpPr>
            <p:grpSp>
              <p:nvGrpSpPr>
                <p:cNvPr id="77" name="Group 76"/>
                <p:cNvGrpSpPr/>
                <p:nvPr/>
              </p:nvGrpSpPr>
              <p:grpSpPr>
                <a:xfrm>
                  <a:off x="0" y="0"/>
                  <a:ext cx="1828800" cy="914400"/>
                  <a:chOff x="0" y="0"/>
                  <a:chExt cx="1828800" cy="914400"/>
                </a:xfrm>
              </p:grpSpPr>
              <p:sp>
                <p:nvSpPr>
                  <p:cNvPr id="80" name="Isosceles Triangle 79"/>
                  <p:cNvSpPr/>
                  <p:nvPr/>
                </p:nvSpPr>
                <p:spPr>
                  <a:xfrm>
                    <a:off x="0" y="0"/>
                    <a:ext cx="1828800" cy="914400"/>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cxnSp>
                <p:nvCxnSpPr>
                  <p:cNvPr id="81" name="Straight Connector 80"/>
                  <p:cNvCxnSpPr/>
                  <p:nvPr/>
                </p:nvCxnSpPr>
                <p:spPr>
                  <a:xfrm flipV="1">
                    <a:off x="0" y="0"/>
                    <a:ext cx="0" cy="914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flipV="1">
                    <a:off x="1822862" y="0"/>
                    <a:ext cx="0" cy="914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78" name="Right Triangle 77"/>
                <p:cNvSpPr/>
                <p:nvPr/>
              </p:nvSpPr>
              <p:spPr>
                <a:xfrm flipV="1">
                  <a:off x="11875" y="528452"/>
                  <a:ext cx="365760" cy="365760"/>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79" name="Right Triangle 78"/>
                <p:cNvSpPr/>
                <p:nvPr/>
              </p:nvSpPr>
              <p:spPr>
                <a:xfrm flipH="1" flipV="1">
                  <a:off x="1460664" y="540327"/>
                  <a:ext cx="365760" cy="365760"/>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grpSp>
          <p:nvGrpSpPr>
            <p:cNvPr id="40" name="Group 39"/>
            <p:cNvGrpSpPr/>
            <p:nvPr/>
          </p:nvGrpSpPr>
          <p:grpSpPr>
            <a:xfrm>
              <a:off x="3416935" y="3401733"/>
              <a:ext cx="2298065" cy="1028700"/>
              <a:chOff x="0" y="0"/>
              <a:chExt cx="2298536" cy="1028700"/>
            </a:xfrm>
          </p:grpSpPr>
          <p:sp>
            <p:nvSpPr>
              <p:cNvPr id="62" name="Rectangle 61"/>
              <p:cNvSpPr/>
              <p:nvPr/>
            </p:nvSpPr>
            <p:spPr>
              <a:xfrm>
                <a:off x="0" y="0"/>
                <a:ext cx="2298536" cy="10287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63" name="Group 62"/>
              <p:cNvGrpSpPr/>
              <p:nvPr/>
            </p:nvGrpSpPr>
            <p:grpSpPr>
              <a:xfrm>
                <a:off x="57150" y="57150"/>
                <a:ext cx="2185035" cy="914400"/>
                <a:chOff x="0" y="0"/>
                <a:chExt cx="2185060" cy="914400"/>
              </a:xfrm>
            </p:grpSpPr>
            <p:grpSp>
              <p:nvGrpSpPr>
                <p:cNvPr id="64" name="Group 63"/>
                <p:cNvGrpSpPr/>
                <p:nvPr/>
              </p:nvGrpSpPr>
              <p:grpSpPr>
                <a:xfrm>
                  <a:off x="0" y="0"/>
                  <a:ext cx="2185060" cy="914400"/>
                  <a:chOff x="0" y="0"/>
                  <a:chExt cx="2185060" cy="914400"/>
                </a:xfrm>
              </p:grpSpPr>
              <p:grpSp>
                <p:nvGrpSpPr>
                  <p:cNvPr id="66" name="Group 65"/>
                  <p:cNvGrpSpPr/>
                  <p:nvPr/>
                </p:nvGrpSpPr>
                <p:grpSpPr>
                  <a:xfrm>
                    <a:off x="356260" y="0"/>
                    <a:ext cx="1828800" cy="914400"/>
                    <a:chOff x="0" y="0"/>
                    <a:chExt cx="1828800" cy="914400"/>
                  </a:xfrm>
                </p:grpSpPr>
                <p:grpSp>
                  <p:nvGrpSpPr>
                    <p:cNvPr id="69" name="Group 68"/>
                    <p:cNvGrpSpPr/>
                    <p:nvPr/>
                  </p:nvGrpSpPr>
                  <p:grpSpPr>
                    <a:xfrm>
                      <a:off x="0" y="0"/>
                      <a:ext cx="1828800" cy="914400"/>
                      <a:chOff x="0" y="0"/>
                      <a:chExt cx="1828800" cy="914400"/>
                    </a:xfrm>
                  </p:grpSpPr>
                  <p:sp>
                    <p:nvSpPr>
                      <p:cNvPr id="72" name="Isosceles Triangle 71"/>
                      <p:cNvSpPr/>
                      <p:nvPr/>
                    </p:nvSpPr>
                    <p:spPr>
                      <a:xfrm>
                        <a:off x="0" y="0"/>
                        <a:ext cx="1828800" cy="914400"/>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cxnSp>
                    <p:nvCxnSpPr>
                      <p:cNvPr id="73" name="Straight Connector 72"/>
                      <p:cNvCxnSpPr/>
                      <p:nvPr/>
                    </p:nvCxnSpPr>
                    <p:spPr>
                      <a:xfrm flipV="1">
                        <a:off x="0" y="0"/>
                        <a:ext cx="0" cy="914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flipV="1">
                        <a:off x="1822862" y="0"/>
                        <a:ext cx="0" cy="914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70" name="Right Triangle 69"/>
                    <p:cNvSpPr/>
                    <p:nvPr/>
                  </p:nvSpPr>
                  <p:spPr>
                    <a:xfrm flipV="1">
                      <a:off x="11875" y="528452"/>
                      <a:ext cx="365760" cy="365760"/>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71" name="Right Triangle 70"/>
                    <p:cNvSpPr/>
                    <p:nvPr/>
                  </p:nvSpPr>
                  <p:spPr>
                    <a:xfrm flipH="1" flipV="1">
                      <a:off x="1460664" y="540327"/>
                      <a:ext cx="365760" cy="365760"/>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67" name="Text Box 248"/>
                  <p:cNvSpPr txBox="1"/>
                  <p:nvPr/>
                </p:nvSpPr>
                <p:spPr>
                  <a:xfrm>
                    <a:off x="112816" y="148442"/>
                    <a:ext cx="266700" cy="23749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1000" i="1">
                        <a:effectLst/>
                        <a:ea typeface="Calibri"/>
                        <a:cs typeface="Times New Roman"/>
                      </a:rPr>
                      <a:t>h</a:t>
                    </a:r>
                    <a:endParaRPr lang="en-US" sz="1100">
                      <a:effectLst/>
                      <a:ea typeface="Calibri"/>
                      <a:cs typeface="Times New Roman"/>
                    </a:endParaRPr>
                  </a:p>
                </p:txBody>
              </p:sp>
              <p:sp>
                <p:nvSpPr>
                  <p:cNvPr id="68" name="Text Box 249"/>
                  <p:cNvSpPr txBox="1"/>
                  <p:nvPr/>
                </p:nvSpPr>
                <p:spPr>
                  <a:xfrm>
                    <a:off x="0" y="593766"/>
                    <a:ext cx="421005" cy="23749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1000">
                        <a:effectLst/>
                        <a:ea typeface="Calibri"/>
                        <a:cs typeface="Times New Roman"/>
                      </a:rPr>
                      <a:t>5 -</a:t>
                    </a:r>
                    <a:r>
                      <a:rPr lang="en-US" sz="1000" i="1">
                        <a:effectLst/>
                        <a:ea typeface="Calibri"/>
                        <a:cs typeface="Times New Roman"/>
                      </a:rPr>
                      <a:t> h</a:t>
                    </a:r>
                    <a:endParaRPr lang="en-US" sz="1100">
                      <a:effectLst/>
                      <a:ea typeface="Calibri"/>
                      <a:cs typeface="Times New Roman"/>
                    </a:endParaRPr>
                  </a:p>
                </p:txBody>
              </p:sp>
            </p:grpSp>
            <p:cxnSp>
              <p:nvCxnSpPr>
                <p:cNvPr id="65" name="Straight Connector 64"/>
                <p:cNvCxnSpPr/>
                <p:nvPr/>
              </p:nvCxnSpPr>
              <p:spPr>
                <a:xfrm flipH="1">
                  <a:off x="172193" y="528452"/>
                  <a:ext cx="13042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41" name="Group 40"/>
            <p:cNvGrpSpPr/>
            <p:nvPr/>
          </p:nvGrpSpPr>
          <p:grpSpPr>
            <a:xfrm>
              <a:off x="6087745" y="3411258"/>
              <a:ext cx="2294255" cy="1009650"/>
              <a:chOff x="0" y="0"/>
              <a:chExt cx="2294710" cy="1009650"/>
            </a:xfrm>
          </p:grpSpPr>
          <p:sp>
            <p:nvSpPr>
              <p:cNvPr id="42" name="Rectangle 41"/>
              <p:cNvSpPr/>
              <p:nvPr/>
            </p:nvSpPr>
            <p:spPr>
              <a:xfrm>
                <a:off x="0" y="0"/>
                <a:ext cx="2294710" cy="1009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43" name="Group 42"/>
              <p:cNvGrpSpPr/>
              <p:nvPr/>
            </p:nvGrpSpPr>
            <p:grpSpPr>
              <a:xfrm>
                <a:off x="57150" y="50800"/>
                <a:ext cx="2185035" cy="914400"/>
                <a:chOff x="0" y="0"/>
                <a:chExt cx="2185035" cy="914400"/>
              </a:xfrm>
            </p:grpSpPr>
            <p:cxnSp>
              <p:nvCxnSpPr>
                <p:cNvPr id="44" name="Straight Arrow Connector 43"/>
                <p:cNvCxnSpPr/>
                <p:nvPr/>
              </p:nvCxnSpPr>
              <p:spPr>
                <a:xfrm flipV="1">
                  <a:off x="730250" y="0"/>
                  <a:ext cx="0" cy="528452"/>
                </a:xfrm>
                <a:prstGeom prst="straightConnector1">
                  <a:avLst/>
                </a:prstGeom>
                <a:ln>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flipH="1">
                  <a:off x="171450" y="527050"/>
                  <a:ext cx="1301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9" name="Group 48"/>
                <p:cNvGrpSpPr/>
                <p:nvPr/>
              </p:nvGrpSpPr>
              <p:grpSpPr>
                <a:xfrm>
                  <a:off x="0" y="0"/>
                  <a:ext cx="2185035" cy="914400"/>
                  <a:chOff x="0" y="0"/>
                  <a:chExt cx="2185035" cy="914400"/>
                </a:xfrm>
              </p:grpSpPr>
              <p:grpSp>
                <p:nvGrpSpPr>
                  <p:cNvPr id="50" name="Group 49"/>
                  <p:cNvGrpSpPr/>
                  <p:nvPr/>
                </p:nvGrpSpPr>
                <p:grpSpPr>
                  <a:xfrm>
                    <a:off x="0" y="0"/>
                    <a:ext cx="2185035" cy="914400"/>
                    <a:chOff x="0" y="0"/>
                    <a:chExt cx="2185060" cy="914400"/>
                  </a:xfrm>
                </p:grpSpPr>
                <p:grpSp>
                  <p:nvGrpSpPr>
                    <p:cNvPr id="53" name="Group 52"/>
                    <p:cNvGrpSpPr/>
                    <p:nvPr/>
                  </p:nvGrpSpPr>
                  <p:grpSpPr>
                    <a:xfrm>
                      <a:off x="356260" y="0"/>
                      <a:ext cx="1828800" cy="914400"/>
                      <a:chOff x="0" y="0"/>
                      <a:chExt cx="1828800" cy="914400"/>
                    </a:xfrm>
                  </p:grpSpPr>
                  <p:grpSp>
                    <p:nvGrpSpPr>
                      <p:cNvPr id="56" name="Group 55"/>
                      <p:cNvGrpSpPr/>
                      <p:nvPr/>
                    </p:nvGrpSpPr>
                    <p:grpSpPr>
                      <a:xfrm>
                        <a:off x="0" y="0"/>
                        <a:ext cx="1828800" cy="914400"/>
                        <a:chOff x="0" y="0"/>
                        <a:chExt cx="1828800" cy="914400"/>
                      </a:xfrm>
                    </p:grpSpPr>
                    <p:sp>
                      <p:nvSpPr>
                        <p:cNvPr id="59" name="Isosceles Triangle 58"/>
                        <p:cNvSpPr/>
                        <p:nvPr/>
                      </p:nvSpPr>
                      <p:spPr>
                        <a:xfrm>
                          <a:off x="0" y="0"/>
                          <a:ext cx="1828800" cy="914400"/>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cxnSp>
                      <p:nvCxnSpPr>
                        <p:cNvPr id="60" name="Straight Connector 59"/>
                        <p:cNvCxnSpPr/>
                        <p:nvPr/>
                      </p:nvCxnSpPr>
                      <p:spPr>
                        <a:xfrm flipV="1">
                          <a:off x="0" y="0"/>
                          <a:ext cx="0" cy="914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flipV="1">
                          <a:off x="1822862" y="0"/>
                          <a:ext cx="0" cy="914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7" name="Right Triangle 56"/>
                      <p:cNvSpPr/>
                      <p:nvPr/>
                    </p:nvSpPr>
                    <p:spPr>
                      <a:xfrm flipV="1">
                        <a:off x="11875" y="528452"/>
                        <a:ext cx="365760" cy="365760"/>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58" name="Right Triangle 57"/>
                      <p:cNvSpPr/>
                      <p:nvPr/>
                    </p:nvSpPr>
                    <p:spPr>
                      <a:xfrm flipH="1" flipV="1">
                        <a:off x="1460664" y="540327"/>
                        <a:ext cx="365760" cy="365760"/>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54" name="Text Box 260"/>
                    <p:cNvSpPr txBox="1"/>
                    <p:nvPr/>
                  </p:nvSpPr>
                  <p:spPr>
                    <a:xfrm>
                      <a:off x="112816" y="148442"/>
                      <a:ext cx="266700" cy="23749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1000" i="1">
                          <a:effectLst/>
                          <a:ea typeface="Calibri"/>
                          <a:cs typeface="Times New Roman"/>
                        </a:rPr>
                        <a:t>h</a:t>
                      </a:r>
                      <a:endParaRPr lang="en-US" sz="1100">
                        <a:effectLst/>
                        <a:ea typeface="Calibri"/>
                        <a:cs typeface="Times New Roman"/>
                      </a:endParaRPr>
                    </a:p>
                  </p:txBody>
                </p:sp>
                <p:sp>
                  <p:nvSpPr>
                    <p:cNvPr id="55" name="Text Box 261"/>
                    <p:cNvSpPr txBox="1"/>
                    <p:nvPr/>
                  </p:nvSpPr>
                  <p:spPr>
                    <a:xfrm>
                      <a:off x="0" y="593766"/>
                      <a:ext cx="421005" cy="23749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1000">
                          <a:effectLst/>
                          <a:ea typeface="Calibri"/>
                          <a:cs typeface="Times New Roman"/>
                        </a:rPr>
                        <a:t>5 -</a:t>
                      </a:r>
                      <a:r>
                        <a:rPr lang="en-US" sz="1000" i="1">
                          <a:effectLst/>
                          <a:ea typeface="Calibri"/>
                          <a:cs typeface="Times New Roman"/>
                        </a:rPr>
                        <a:t> h</a:t>
                      </a:r>
                      <a:endParaRPr lang="en-US" sz="1100">
                        <a:effectLst/>
                        <a:ea typeface="Calibri"/>
                        <a:cs typeface="Times New Roman"/>
                      </a:endParaRPr>
                    </a:p>
                  </p:txBody>
                </p:sp>
              </p:grpSp>
              <p:sp>
                <p:nvSpPr>
                  <p:cNvPr id="51" name="Text Box 265"/>
                  <p:cNvSpPr txBox="1"/>
                  <p:nvPr/>
                </p:nvSpPr>
                <p:spPr>
                  <a:xfrm>
                    <a:off x="801585" y="0"/>
                    <a:ext cx="266065" cy="23749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1000" i="1">
                        <a:effectLst/>
                        <a:ea typeface="Calibri"/>
                        <a:cs typeface="Times New Roman"/>
                      </a:rPr>
                      <a:t>h</a:t>
                    </a:r>
                    <a:endParaRPr lang="en-US" sz="1100">
                      <a:effectLst/>
                      <a:ea typeface="Calibri"/>
                      <a:cs typeface="Times New Roman"/>
                    </a:endParaRPr>
                  </a:p>
                </p:txBody>
              </p:sp>
              <p:sp>
                <p:nvSpPr>
                  <p:cNvPr id="52" name="Text Box 266"/>
                  <p:cNvSpPr txBox="1"/>
                  <p:nvPr/>
                </p:nvSpPr>
                <p:spPr>
                  <a:xfrm>
                    <a:off x="332509" y="0"/>
                    <a:ext cx="420370" cy="23749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1000">
                        <a:effectLst/>
                        <a:ea typeface="Calibri"/>
                        <a:cs typeface="Times New Roman"/>
                      </a:rPr>
                      <a:t>5 -</a:t>
                    </a:r>
                    <a:r>
                      <a:rPr lang="en-US" sz="1000" i="1">
                        <a:effectLst/>
                        <a:ea typeface="Calibri"/>
                        <a:cs typeface="Times New Roman"/>
                      </a:rPr>
                      <a:t> h</a:t>
                    </a:r>
                    <a:endParaRPr lang="en-US" sz="1100">
                      <a:effectLst/>
                      <a:ea typeface="Calibri"/>
                      <a:cs typeface="Times New Roman"/>
                    </a:endParaRPr>
                  </a:p>
                </p:txBody>
              </p:sp>
            </p:grpSp>
          </p:grpSp>
        </p:grpSp>
      </p:grpSp>
    </p:spTree>
    <p:extLst>
      <p:ext uri="{BB962C8B-B14F-4D97-AF65-F5344CB8AC3E}">
        <p14:creationId xmlns:p14="http://schemas.microsoft.com/office/powerpoint/2010/main" val="3689796762"/>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28601"/>
            <a:ext cx="6705600" cy="838199"/>
          </a:xfrm>
          <a:solidFill>
            <a:schemeClr val="bg2">
              <a:lumMod val="75000"/>
            </a:schemeClr>
          </a:solidFill>
          <a:scene3d>
            <a:camera prst="orthographicFront"/>
            <a:lightRig rig="threePt" dir="t"/>
          </a:scene3d>
          <a:sp3d>
            <a:bevelT w="165100" prst="coolSlant"/>
          </a:sp3d>
        </p:spPr>
        <p:txBody>
          <a:bodyPr/>
          <a:lstStyle/>
          <a:p>
            <a:r>
              <a:rPr lang="en-US" dirty="0" smtClean="0"/>
              <a:t>Examples &amp; Explanations</a:t>
            </a:r>
            <a:endParaRPr lang="en-US" dirty="0"/>
          </a:p>
        </p:txBody>
      </p:sp>
      <p:sp>
        <p:nvSpPr>
          <p:cNvPr id="3" name="Subtitle 2"/>
          <p:cNvSpPr>
            <a:spLocks noGrp="1"/>
          </p:cNvSpPr>
          <p:nvPr>
            <p:ph type="subTitle" idx="1"/>
          </p:nvPr>
        </p:nvSpPr>
        <p:spPr>
          <a:xfrm>
            <a:off x="228600" y="1219200"/>
            <a:ext cx="8610600" cy="2667000"/>
          </a:xfrm>
        </p:spPr>
        <p:txBody>
          <a:bodyPr/>
          <a:lstStyle/>
          <a:p>
            <a:r>
              <a:rPr lang="en-US" sz="2800" dirty="0">
                <a:solidFill>
                  <a:schemeClr val="tx1"/>
                </a:solidFill>
              </a:rPr>
              <a:t>The surface area of the water can be found by subtracting the area of the inner circle with radius </a:t>
            </a:r>
            <a:r>
              <a:rPr lang="en-US" sz="2800" i="1" dirty="0">
                <a:solidFill>
                  <a:schemeClr val="tx1"/>
                </a:solidFill>
              </a:rPr>
              <a:t>h</a:t>
            </a:r>
            <a:r>
              <a:rPr lang="en-US" sz="2800" dirty="0">
                <a:solidFill>
                  <a:schemeClr val="tx1"/>
                </a:solidFill>
              </a:rPr>
              <a:t> from the area of the larger circle with radius 5.</a:t>
            </a:r>
          </a:p>
          <a:p>
            <a:endParaRPr lang="en-US" sz="2800" dirty="0">
              <a:solidFill>
                <a:schemeClr val="tx1"/>
              </a:solidFill>
            </a:endParaRPr>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924800" y="5807075"/>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8600" y="5715000"/>
            <a:ext cx="8220199" cy="307777"/>
          </a:xfrm>
          <a:prstGeom prst="rect">
            <a:avLst/>
          </a:prstGeom>
          <a:noFill/>
        </p:spPr>
        <p:txBody>
          <a:bodyPr wrap="none" rtlCol="0">
            <a:spAutoFit/>
          </a:bodyPr>
          <a:lstStyle/>
          <a:p>
            <a:r>
              <a:rPr lang="en-US" sz="1400" dirty="0"/>
              <a:t>Adapted from </a:t>
            </a:r>
            <a:r>
              <a:rPr lang="en-US" sz="1400" i="1" dirty="0"/>
              <a:t>Illustrative Mathematics </a:t>
            </a:r>
            <a:r>
              <a:rPr lang="en-US" sz="1400" dirty="0"/>
              <a:t> G.MD Use Cavalier’s Principle to Compare Aquarium Volumes</a:t>
            </a:r>
          </a:p>
        </p:txBody>
      </p:sp>
      <p:grpSp>
        <p:nvGrpSpPr>
          <p:cNvPr id="83" name="Group 82"/>
          <p:cNvGrpSpPr/>
          <p:nvPr/>
        </p:nvGrpSpPr>
        <p:grpSpPr>
          <a:xfrm>
            <a:off x="5619750" y="2667000"/>
            <a:ext cx="1924050" cy="1906270"/>
            <a:chOff x="0" y="0"/>
            <a:chExt cx="1924219" cy="1906418"/>
          </a:xfrm>
        </p:grpSpPr>
        <p:sp>
          <p:nvSpPr>
            <p:cNvPr id="84" name="Rectangle 83"/>
            <p:cNvSpPr/>
            <p:nvPr/>
          </p:nvSpPr>
          <p:spPr>
            <a:xfrm>
              <a:off x="0" y="0"/>
              <a:ext cx="1924219" cy="190641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85" name="Group 84"/>
            <p:cNvGrpSpPr/>
            <p:nvPr/>
          </p:nvGrpSpPr>
          <p:grpSpPr>
            <a:xfrm>
              <a:off x="50800" y="38100"/>
              <a:ext cx="1822450" cy="1822450"/>
              <a:chOff x="0" y="0"/>
              <a:chExt cx="1822450" cy="1822450"/>
            </a:xfrm>
          </p:grpSpPr>
          <p:grpSp>
            <p:nvGrpSpPr>
              <p:cNvPr id="86" name="Group 85"/>
              <p:cNvGrpSpPr/>
              <p:nvPr/>
            </p:nvGrpSpPr>
            <p:grpSpPr>
              <a:xfrm>
                <a:off x="0" y="0"/>
                <a:ext cx="1822450" cy="1822450"/>
                <a:chOff x="0" y="0"/>
                <a:chExt cx="1822450" cy="1822450"/>
              </a:xfrm>
            </p:grpSpPr>
            <p:grpSp>
              <p:nvGrpSpPr>
                <p:cNvPr id="88" name="Group 87"/>
                <p:cNvGrpSpPr/>
                <p:nvPr/>
              </p:nvGrpSpPr>
              <p:grpSpPr>
                <a:xfrm>
                  <a:off x="0" y="0"/>
                  <a:ext cx="1822450" cy="1822450"/>
                  <a:chOff x="0" y="0"/>
                  <a:chExt cx="1822450" cy="1822450"/>
                </a:xfrm>
              </p:grpSpPr>
              <p:grpSp>
                <p:nvGrpSpPr>
                  <p:cNvPr id="90" name="Group 89"/>
                  <p:cNvGrpSpPr/>
                  <p:nvPr/>
                </p:nvGrpSpPr>
                <p:grpSpPr>
                  <a:xfrm>
                    <a:off x="0" y="0"/>
                    <a:ext cx="1822450" cy="1822450"/>
                    <a:chOff x="0" y="0"/>
                    <a:chExt cx="1822450" cy="1822450"/>
                  </a:xfrm>
                </p:grpSpPr>
                <p:sp>
                  <p:nvSpPr>
                    <p:cNvPr id="92" name="Oval 91"/>
                    <p:cNvSpPr/>
                    <p:nvPr/>
                  </p:nvSpPr>
                  <p:spPr>
                    <a:xfrm>
                      <a:off x="0" y="0"/>
                      <a:ext cx="1822450" cy="1822450"/>
                    </a:xfrm>
                    <a:prstGeom prst="ellipse">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93" name="Oval 92"/>
                    <p:cNvSpPr/>
                    <p:nvPr/>
                  </p:nvSpPr>
                  <p:spPr>
                    <a:xfrm>
                      <a:off x="368135" y="368135"/>
                      <a:ext cx="1086485" cy="1086485"/>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91" name="Oval 90"/>
                  <p:cNvSpPr/>
                  <p:nvPr/>
                </p:nvSpPr>
                <p:spPr>
                  <a:xfrm>
                    <a:off x="902525" y="902524"/>
                    <a:ext cx="17780" cy="1778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cxnSp>
              <p:nvCxnSpPr>
                <p:cNvPr id="89" name="Straight Connector 88"/>
                <p:cNvCxnSpPr/>
                <p:nvPr/>
              </p:nvCxnSpPr>
              <p:spPr>
                <a:xfrm flipH="1">
                  <a:off x="368135" y="914400"/>
                  <a:ext cx="54267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87" name="Text Box 275"/>
              <p:cNvSpPr txBox="1"/>
              <p:nvPr/>
            </p:nvSpPr>
            <p:spPr>
              <a:xfrm>
                <a:off x="522514" y="718457"/>
                <a:ext cx="266065" cy="23749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1000" i="1">
                    <a:effectLst/>
                    <a:ea typeface="Calibri"/>
                    <a:cs typeface="Times New Roman"/>
                  </a:rPr>
                  <a:t>h</a:t>
                </a:r>
                <a:endParaRPr lang="en-US" sz="1100">
                  <a:effectLst/>
                  <a:ea typeface="Calibri"/>
                  <a:cs typeface="Times New Roman"/>
                </a:endParaRPr>
              </a:p>
            </p:txBody>
          </p:sp>
        </p:grpSp>
      </p:grpSp>
      <mc:AlternateContent xmlns:mc="http://schemas.openxmlformats.org/markup-compatibility/2006" xmlns:a14="http://schemas.microsoft.com/office/drawing/2010/main">
        <mc:Choice Requires="a14">
          <p:sp>
            <p:nvSpPr>
              <p:cNvPr id="17" name="TextBox 16"/>
              <p:cNvSpPr txBox="1"/>
              <p:nvPr/>
            </p:nvSpPr>
            <p:spPr>
              <a:xfrm>
                <a:off x="1219200" y="2777990"/>
                <a:ext cx="2407006" cy="83099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400" b="0" i="1" smtClean="0">
                          <a:latin typeface="Cambria Math"/>
                        </a:rPr>
                        <m:t>𝐴</m:t>
                      </m:r>
                      <m:r>
                        <a:rPr lang="en-US" sz="2400" b="0" i="1" smtClean="0">
                          <a:latin typeface="Cambria Math"/>
                        </a:rPr>
                        <m:t>=</m:t>
                      </m:r>
                      <m:sSup>
                        <m:sSupPr>
                          <m:ctrlPr>
                            <a:rPr lang="en-US" sz="2400" b="0" i="1" smtClean="0">
                              <a:latin typeface="Cambria Math"/>
                            </a:rPr>
                          </m:ctrlPr>
                        </m:sSupPr>
                        <m:e>
                          <m:r>
                            <a:rPr lang="en-US" sz="2400" b="0" i="1" smtClean="0">
                              <a:latin typeface="Cambria Math"/>
                            </a:rPr>
                            <m:t>5</m:t>
                          </m:r>
                        </m:e>
                        <m:sup>
                          <m:r>
                            <a:rPr lang="en-US" sz="2400" b="0" i="1" smtClean="0">
                              <a:latin typeface="Cambria Math"/>
                            </a:rPr>
                            <m:t>2</m:t>
                          </m:r>
                        </m:sup>
                      </m:sSup>
                      <m:r>
                        <a:rPr lang="en-US" sz="2400" i="1">
                          <a:latin typeface="Cambria Math"/>
                          <a:ea typeface="Cambria Math"/>
                        </a:rPr>
                        <m:t>𝜋</m:t>
                      </m:r>
                      <m:r>
                        <a:rPr lang="en-US" sz="2400" b="0" i="1" smtClean="0">
                          <a:latin typeface="Cambria Math"/>
                          <a:ea typeface="Cambria Math"/>
                        </a:rPr>
                        <m:t> − </m:t>
                      </m:r>
                      <m:sSup>
                        <m:sSupPr>
                          <m:ctrlPr>
                            <a:rPr lang="en-US" sz="2400" b="0" i="1" smtClean="0">
                              <a:latin typeface="Cambria Math"/>
                              <a:ea typeface="Cambria Math"/>
                            </a:rPr>
                          </m:ctrlPr>
                        </m:sSupPr>
                        <m:e>
                          <m:r>
                            <a:rPr lang="en-US" sz="2400" b="0" i="1" smtClean="0">
                              <a:latin typeface="Cambria Math"/>
                              <a:ea typeface="Cambria Math"/>
                            </a:rPr>
                            <m:t>h</m:t>
                          </m:r>
                        </m:e>
                        <m:sup>
                          <m:r>
                            <a:rPr lang="en-US" sz="2400" b="0" i="1" smtClean="0">
                              <a:latin typeface="Cambria Math"/>
                              <a:ea typeface="Cambria Math"/>
                            </a:rPr>
                            <m:t>2</m:t>
                          </m:r>
                        </m:sup>
                      </m:sSup>
                      <m:r>
                        <a:rPr lang="en-US" sz="2400" b="0" i="1" smtClean="0">
                          <a:latin typeface="Cambria Math"/>
                          <a:ea typeface="Cambria Math"/>
                        </a:rPr>
                        <m:t>𝜋</m:t>
                      </m:r>
                    </m:oMath>
                  </m:oMathPara>
                </a14:m>
                <a:endParaRPr lang="en-US" sz="2400" dirty="0" smtClean="0"/>
              </a:p>
              <a:p>
                <a:pPr/>
                <a14:m>
                  <m:oMathPara xmlns:m="http://schemas.openxmlformats.org/officeDocument/2006/math">
                    <m:oMathParaPr>
                      <m:jc m:val="centerGroup"/>
                    </m:oMathParaPr>
                    <m:oMath xmlns:m="http://schemas.openxmlformats.org/officeDocument/2006/math">
                      <m:r>
                        <a:rPr lang="en-US" sz="2400" i="1">
                          <a:latin typeface="Cambria Math"/>
                        </a:rPr>
                        <m:t>𝐴</m:t>
                      </m:r>
                      <m:r>
                        <a:rPr lang="en-US" sz="2400" i="1">
                          <a:latin typeface="Cambria Math"/>
                        </a:rPr>
                        <m:t>=25</m:t>
                      </m:r>
                      <m:r>
                        <a:rPr lang="en-US" sz="2400" i="1">
                          <a:latin typeface="Cambria Math"/>
                          <a:ea typeface="Cambria Math"/>
                        </a:rPr>
                        <m:t>𝜋</m:t>
                      </m:r>
                      <m:r>
                        <a:rPr lang="en-US" sz="2400" i="1">
                          <a:latin typeface="Cambria Math"/>
                          <a:ea typeface="Cambria Math"/>
                        </a:rPr>
                        <m:t> − </m:t>
                      </m:r>
                      <m:sSup>
                        <m:sSupPr>
                          <m:ctrlPr>
                            <a:rPr lang="en-US" sz="2400" i="1">
                              <a:latin typeface="Cambria Math"/>
                              <a:ea typeface="Cambria Math"/>
                            </a:rPr>
                          </m:ctrlPr>
                        </m:sSupPr>
                        <m:e>
                          <m:r>
                            <a:rPr lang="en-US" sz="2400" i="1">
                              <a:latin typeface="Cambria Math"/>
                              <a:ea typeface="Cambria Math"/>
                            </a:rPr>
                            <m:t>h</m:t>
                          </m:r>
                        </m:e>
                        <m:sup>
                          <m:r>
                            <a:rPr lang="en-US" sz="2400" i="1">
                              <a:latin typeface="Cambria Math"/>
                              <a:ea typeface="Cambria Math"/>
                            </a:rPr>
                            <m:t>2</m:t>
                          </m:r>
                        </m:sup>
                      </m:sSup>
                      <m:r>
                        <a:rPr lang="en-US" sz="2400" i="1">
                          <a:latin typeface="Cambria Math"/>
                          <a:ea typeface="Cambria Math"/>
                        </a:rPr>
                        <m:t>𝜋</m:t>
                      </m:r>
                    </m:oMath>
                  </m:oMathPara>
                </a14:m>
                <a:endParaRPr lang="en-US" sz="2400" dirty="0"/>
              </a:p>
            </p:txBody>
          </p:sp>
        </mc:Choice>
        <mc:Fallback xmlns="">
          <p:sp>
            <p:nvSpPr>
              <p:cNvPr id="17" name="TextBox 16"/>
              <p:cNvSpPr txBox="1">
                <a:spLocks noRot="1" noChangeAspect="1" noMove="1" noResize="1" noEditPoints="1" noAdjustHandles="1" noChangeArrowheads="1" noChangeShapeType="1" noTextEdit="1"/>
              </p:cNvSpPr>
              <p:nvPr/>
            </p:nvSpPr>
            <p:spPr>
              <a:xfrm>
                <a:off x="1219200" y="2777990"/>
                <a:ext cx="2407006" cy="830997"/>
              </a:xfrm>
              <a:prstGeom prst="rect">
                <a:avLst/>
              </a:prstGeom>
              <a:blipFill rotWithShape="1">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75097686"/>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28601"/>
            <a:ext cx="6705600" cy="838199"/>
          </a:xfrm>
          <a:solidFill>
            <a:schemeClr val="bg2">
              <a:lumMod val="75000"/>
            </a:schemeClr>
          </a:solidFill>
          <a:scene3d>
            <a:camera prst="orthographicFront"/>
            <a:lightRig rig="threePt" dir="t"/>
          </a:scene3d>
          <a:sp3d>
            <a:bevelT w="165100" prst="coolSlant"/>
          </a:sp3d>
        </p:spPr>
        <p:txBody>
          <a:bodyPr/>
          <a:lstStyle/>
          <a:p>
            <a:r>
              <a:rPr lang="en-US" dirty="0" smtClean="0"/>
              <a:t>Examples &amp; Explanations</a:t>
            </a:r>
            <a:endParaRPr lang="en-US" dirty="0"/>
          </a:p>
        </p:txBody>
      </p:sp>
      <p:sp>
        <p:nvSpPr>
          <p:cNvPr id="3" name="Subtitle 2"/>
          <p:cNvSpPr>
            <a:spLocks noGrp="1"/>
          </p:cNvSpPr>
          <p:nvPr>
            <p:ph type="subTitle" idx="1"/>
          </p:nvPr>
        </p:nvSpPr>
        <p:spPr>
          <a:xfrm>
            <a:off x="228600" y="1219200"/>
            <a:ext cx="8610600" cy="2667000"/>
          </a:xfrm>
        </p:spPr>
        <p:txBody>
          <a:bodyPr/>
          <a:lstStyle/>
          <a:p>
            <a:r>
              <a:rPr lang="en-US" sz="2800" dirty="0">
                <a:solidFill>
                  <a:schemeClr val="tx1"/>
                </a:solidFill>
              </a:rPr>
              <a:t>The horizontal distance between the curved wall and the sphere’s center is denoted by </a:t>
            </a:r>
            <a:r>
              <a:rPr lang="en-US" sz="2800" i="1" dirty="0">
                <a:solidFill>
                  <a:schemeClr val="tx1"/>
                </a:solidFill>
              </a:rPr>
              <a:t>x</a:t>
            </a:r>
            <a:r>
              <a:rPr lang="en-US" sz="2800" dirty="0">
                <a:solidFill>
                  <a:schemeClr val="tx1"/>
                </a:solidFill>
              </a:rPr>
              <a:t>. But </a:t>
            </a:r>
            <a:r>
              <a:rPr lang="en-US" sz="2800" i="1" dirty="0">
                <a:solidFill>
                  <a:schemeClr val="tx1"/>
                </a:solidFill>
              </a:rPr>
              <a:t>x</a:t>
            </a:r>
            <a:r>
              <a:rPr lang="en-US" sz="2800" dirty="0">
                <a:solidFill>
                  <a:schemeClr val="tx1"/>
                </a:solidFill>
              </a:rPr>
              <a:t> can be expressed in terms of </a:t>
            </a:r>
            <a:r>
              <a:rPr lang="en-US" sz="2800" i="1" dirty="0">
                <a:solidFill>
                  <a:schemeClr val="tx1"/>
                </a:solidFill>
              </a:rPr>
              <a:t>h</a:t>
            </a:r>
            <a:r>
              <a:rPr lang="en-US" sz="2800" dirty="0">
                <a:solidFill>
                  <a:schemeClr val="tx1"/>
                </a:solidFill>
              </a:rPr>
              <a:t>, since </a:t>
            </a:r>
            <a:r>
              <a:rPr lang="en-US" sz="2800" i="1" dirty="0">
                <a:solidFill>
                  <a:schemeClr val="tx1"/>
                </a:solidFill>
              </a:rPr>
              <a:t>x</a:t>
            </a:r>
            <a:r>
              <a:rPr lang="en-US" sz="2800" dirty="0">
                <a:solidFill>
                  <a:schemeClr val="tx1"/>
                </a:solidFill>
              </a:rPr>
              <a:t> and </a:t>
            </a:r>
            <a:r>
              <a:rPr lang="en-US" sz="2800" i="1" dirty="0">
                <a:solidFill>
                  <a:schemeClr val="tx1"/>
                </a:solidFill>
              </a:rPr>
              <a:t>h</a:t>
            </a:r>
            <a:r>
              <a:rPr lang="en-US" sz="2800" dirty="0">
                <a:solidFill>
                  <a:schemeClr val="tx1"/>
                </a:solidFill>
              </a:rPr>
              <a:t> both represent lengths of a right triangle with hypotenuse 5.</a:t>
            </a:r>
          </a:p>
          <a:p>
            <a:endParaRPr lang="en-US" sz="2800" dirty="0">
              <a:solidFill>
                <a:schemeClr val="tx1"/>
              </a:solidFill>
            </a:endParaRPr>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924800" y="5807075"/>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8600" y="5715000"/>
            <a:ext cx="8220199" cy="307777"/>
          </a:xfrm>
          <a:prstGeom prst="rect">
            <a:avLst/>
          </a:prstGeom>
          <a:noFill/>
        </p:spPr>
        <p:txBody>
          <a:bodyPr wrap="none" rtlCol="0">
            <a:spAutoFit/>
          </a:bodyPr>
          <a:lstStyle/>
          <a:p>
            <a:r>
              <a:rPr lang="en-US" sz="1400" dirty="0"/>
              <a:t>Adapted from </a:t>
            </a:r>
            <a:r>
              <a:rPr lang="en-US" sz="1400" i="1" dirty="0"/>
              <a:t>Illustrative Mathematics </a:t>
            </a:r>
            <a:r>
              <a:rPr lang="en-US" sz="1400" dirty="0"/>
              <a:t> G.MD Use Cavalier’s Principle to Compare Aquarium Volumes</a:t>
            </a:r>
          </a:p>
        </p:txBody>
      </p:sp>
      <p:grpSp>
        <p:nvGrpSpPr>
          <p:cNvPr id="18" name="Group 17"/>
          <p:cNvGrpSpPr/>
          <p:nvPr/>
        </p:nvGrpSpPr>
        <p:grpSpPr>
          <a:xfrm>
            <a:off x="762000" y="3382009"/>
            <a:ext cx="2208530" cy="1875791"/>
            <a:chOff x="0" y="0"/>
            <a:chExt cx="2208810" cy="1876301"/>
          </a:xfrm>
        </p:grpSpPr>
        <p:sp>
          <p:nvSpPr>
            <p:cNvPr id="19" name="Rectangle 18"/>
            <p:cNvSpPr/>
            <p:nvPr/>
          </p:nvSpPr>
          <p:spPr>
            <a:xfrm>
              <a:off x="0" y="486888"/>
              <a:ext cx="2208810" cy="13894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20" name="Group 19"/>
            <p:cNvGrpSpPr/>
            <p:nvPr/>
          </p:nvGrpSpPr>
          <p:grpSpPr>
            <a:xfrm>
              <a:off x="47501" y="0"/>
              <a:ext cx="2113808" cy="1828800"/>
              <a:chOff x="0" y="0"/>
              <a:chExt cx="2113808" cy="1828800"/>
            </a:xfrm>
          </p:grpSpPr>
          <p:grpSp>
            <p:nvGrpSpPr>
              <p:cNvPr id="21" name="Group 20"/>
              <p:cNvGrpSpPr/>
              <p:nvPr/>
            </p:nvGrpSpPr>
            <p:grpSpPr>
              <a:xfrm>
                <a:off x="285008" y="0"/>
                <a:ext cx="1828800" cy="1828800"/>
                <a:chOff x="0" y="0"/>
                <a:chExt cx="1828800" cy="1828800"/>
              </a:xfrm>
            </p:grpSpPr>
            <p:sp>
              <p:nvSpPr>
                <p:cNvPr id="25" name="Chord 24"/>
                <p:cNvSpPr/>
                <p:nvPr/>
              </p:nvSpPr>
              <p:spPr>
                <a:xfrm rot="16200000">
                  <a:off x="0" y="0"/>
                  <a:ext cx="1828800" cy="1828800"/>
                </a:xfrm>
                <a:prstGeom prst="chord">
                  <a:avLst>
                    <a:gd name="adj1" fmla="val 7610415"/>
                    <a:gd name="adj2" fmla="val 13999085"/>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6" name="Oval 25"/>
                <p:cNvSpPr/>
                <p:nvPr/>
              </p:nvSpPr>
              <p:spPr>
                <a:xfrm>
                  <a:off x="0" y="0"/>
                  <a:ext cx="1828800" cy="18288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7" name="Rectangle 26"/>
                <p:cNvSpPr/>
                <p:nvPr/>
              </p:nvSpPr>
              <p:spPr>
                <a:xfrm>
                  <a:off x="0" y="0"/>
                  <a:ext cx="1828800" cy="9080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8" name="Oval 27"/>
                <p:cNvSpPr/>
                <p:nvPr/>
              </p:nvSpPr>
              <p:spPr>
                <a:xfrm>
                  <a:off x="920338" y="908462"/>
                  <a:ext cx="17780" cy="17780"/>
                </a:xfrm>
                <a:prstGeom prst="ellipse">
                  <a:avLst/>
                </a:prstGeom>
              </p:spPr>
              <p:style>
                <a:lnRef idx="2">
                  <a:schemeClr val="dk1">
                    <a:shade val="50000"/>
                  </a:schemeClr>
                </a:lnRef>
                <a:fillRef idx="1">
                  <a:schemeClr val="dk1"/>
                </a:fillRef>
                <a:effectRef idx="0">
                  <a:schemeClr val="dk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22" name="Text Box 63"/>
              <p:cNvSpPr txBox="1"/>
              <p:nvPr/>
            </p:nvSpPr>
            <p:spPr>
              <a:xfrm>
                <a:off x="59377" y="1027215"/>
                <a:ext cx="266065" cy="23749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1000" i="1">
                    <a:effectLst/>
                    <a:ea typeface="Calibri"/>
                    <a:cs typeface="Times New Roman"/>
                  </a:rPr>
                  <a:t>h</a:t>
                </a:r>
                <a:endParaRPr lang="en-US" sz="1100">
                  <a:effectLst/>
                  <a:ea typeface="Calibri"/>
                  <a:cs typeface="Times New Roman"/>
                </a:endParaRPr>
              </a:p>
            </p:txBody>
          </p:sp>
          <p:sp>
            <p:nvSpPr>
              <p:cNvPr id="23" name="Text Box 277"/>
              <p:cNvSpPr txBox="1"/>
              <p:nvPr/>
            </p:nvSpPr>
            <p:spPr>
              <a:xfrm>
                <a:off x="0" y="1537854"/>
                <a:ext cx="420370" cy="23749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1000">
                    <a:effectLst/>
                    <a:ea typeface="Calibri"/>
                    <a:cs typeface="Times New Roman"/>
                  </a:rPr>
                  <a:t>5 -</a:t>
                </a:r>
                <a:r>
                  <a:rPr lang="en-US" sz="1000" i="1">
                    <a:effectLst/>
                    <a:ea typeface="Calibri"/>
                    <a:cs typeface="Times New Roman"/>
                  </a:rPr>
                  <a:t> h</a:t>
                </a:r>
                <a:endParaRPr lang="en-US" sz="1100">
                  <a:effectLst/>
                  <a:ea typeface="Calibri"/>
                  <a:cs typeface="Times New Roman"/>
                </a:endParaRPr>
              </a:p>
            </p:txBody>
          </p:sp>
          <p:cxnSp>
            <p:nvCxnSpPr>
              <p:cNvPr id="24" name="Straight Connector 23"/>
              <p:cNvCxnSpPr/>
              <p:nvPr/>
            </p:nvCxnSpPr>
            <p:spPr>
              <a:xfrm flipH="1">
                <a:off x="130629" y="1466602"/>
                <a:ext cx="1301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9670600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Content Placeholder 2"/>
          <p:cNvSpPr>
            <a:spLocks noGrp="1"/>
          </p:cNvSpPr>
          <p:nvPr>
            <p:ph idx="1"/>
          </p:nvPr>
        </p:nvSpPr>
        <p:spPr>
          <a:xfrm>
            <a:off x="228600" y="1143000"/>
            <a:ext cx="8763000" cy="5287963"/>
          </a:xfrm>
        </p:spPr>
        <p:txBody>
          <a:bodyPr/>
          <a:lstStyle/>
          <a:p>
            <a:r>
              <a:rPr lang="en-US" sz="2400" smtClean="0"/>
              <a:t>Development of a three-prong toolkit to support teachers and leaders in promoting student learning</a:t>
            </a:r>
          </a:p>
          <a:p>
            <a:pPr lvl="1"/>
            <a:r>
              <a:rPr lang="en-US" sz="2400" smtClean="0"/>
              <a:t>An expansive bank of formative instructional assessment items/tasks based on CCGPS in ELA and Mathematics as a teacher resource  - </a:t>
            </a:r>
            <a:r>
              <a:rPr lang="en-US" sz="2400" b="1" smtClean="0">
                <a:solidFill>
                  <a:srgbClr val="FF0000"/>
                </a:solidFill>
              </a:rPr>
              <a:t>Phase I Release Fall 2012; Phase II release Fall 2013</a:t>
            </a:r>
            <a:endParaRPr lang="en-US" sz="2400" smtClean="0">
              <a:solidFill>
                <a:srgbClr val="FF0000"/>
              </a:solidFill>
            </a:endParaRPr>
          </a:p>
          <a:p>
            <a:pPr lvl="1"/>
            <a:r>
              <a:rPr lang="en-US" sz="2400" smtClean="0"/>
              <a:t>A set of benchmark assessments in ELA, mathematics – </a:t>
            </a:r>
            <a:r>
              <a:rPr lang="en-US" sz="2400" b="1" smtClean="0">
                <a:solidFill>
                  <a:srgbClr val="FF0000"/>
                </a:solidFill>
              </a:rPr>
              <a:t>Initial Pilot Fall 2013 </a:t>
            </a:r>
          </a:p>
          <a:p>
            <a:pPr lvl="1"/>
            <a:r>
              <a:rPr lang="en-US" sz="2400" smtClean="0"/>
              <a:t>An assessment literacy professional learning opportunity that focuses on implementation of research-based formative instructional practices (FIP) – </a:t>
            </a:r>
            <a:r>
              <a:rPr lang="en-US" sz="2400" b="1" smtClean="0">
                <a:solidFill>
                  <a:srgbClr val="FF0000"/>
                </a:solidFill>
              </a:rPr>
              <a:t>Initial Pilot January/February 2013 with statewide launch 2013-2014</a:t>
            </a:r>
          </a:p>
          <a:p>
            <a:pPr lvl="1"/>
            <a:endParaRPr lang="en-US" sz="2400" b="1" smtClean="0">
              <a:solidFill>
                <a:srgbClr val="57C95A"/>
              </a:solidFill>
            </a:endParaRPr>
          </a:p>
        </p:txBody>
      </p:sp>
      <p:sp>
        <p:nvSpPr>
          <p:cNvPr id="5123" name="Slide Number Placeholder 3"/>
          <p:cNvSpPr>
            <a:spLocks noGrp="1"/>
          </p:cNvSpPr>
          <p:nvPr>
            <p:ph type="sldNum" sz="quarter" idx="11"/>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FF519C7-279F-4043-8691-843D06A44424}" type="slidenum">
              <a:rPr lang="en-US" smtClean="0">
                <a:solidFill>
                  <a:schemeClr val="tx1"/>
                </a:solidFill>
              </a:rPr>
              <a:pPr fontAlgn="base">
                <a:spcBef>
                  <a:spcPct val="0"/>
                </a:spcBef>
                <a:spcAft>
                  <a:spcPct val="0"/>
                </a:spcAft>
                <a:defRPr/>
              </a:pPr>
              <a:t>8</a:t>
            </a:fld>
            <a:endParaRPr lang="en-US" dirty="0" smtClean="0">
              <a:solidFill>
                <a:schemeClr val="tx1"/>
              </a:solidFill>
            </a:endParaRPr>
          </a:p>
        </p:txBody>
      </p:sp>
      <p:sp>
        <p:nvSpPr>
          <p:cNvPr id="2" name="Title 1"/>
          <p:cNvSpPr>
            <a:spLocks noGrp="1"/>
          </p:cNvSpPr>
          <p:nvPr>
            <p:ph type="title"/>
          </p:nvPr>
        </p:nvSpPr>
        <p:spPr>
          <a:xfrm>
            <a:off x="152400" y="274638"/>
            <a:ext cx="8915400" cy="563562"/>
          </a:xfrm>
          <a:ln>
            <a:solidFill>
              <a:schemeClr val="bg1">
                <a:lumMod val="65000"/>
              </a:schemeClr>
            </a:solidFill>
          </a:ln>
        </p:spPr>
        <p:txBody>
          <a:bodyPr/>
          <a:lstStyle/>
          <a:p>
            <a:pPr>
              <a:defRPr/>
            </a:pPr>
            <a:r>
              <a:rPr lang="en-US" sz="3200" i="1" dirty="0" smtClean="0"/>
              <a:t>Inside the Formative Assessment Toolbox</a:t>
            </a:r>
            <a:endParaRPr lang="en-US" sz="3200" i="1" dirty="0"/>
          </a:p>
        </p:txBody>
      </p:sp>
      <p:sp>
        <p:nvSpPr>
          <p:cNvPr id="5" name="5-Point Star 4"/>
          <p:cNvSpPr/>
          <p:nvPr/>
        </p:nvSpPr>
        <p:spPr>
          <a:xfrm>
            <a:off x="8032750" y="6427788"/>
            <a:ext cx="304800" cy="3048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ustDataLst>
      <p:tags r:id="rId1"/>
    </p:custDataLst>
    <p:extLst>
      <p:ext uri="{BB962C8B-B14F-4D97-AF65-F5344CB8AC3E}">
        <p14:creationId xmlns:p14="http://schemas.microsoft.com/office/powerpoint/2010/main" val="2594097986"/>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28601"/>
            <a:ext cx="6705600" cy="838199"/>
          </a:xfrm>
          <a:solidFill>
            <a:schemeClr val="bg2">
              <a:lumMod val="75000"/>
            </a:schemeClr>
          </a:solidFill>
          <a:scene3d>
            <a:camera prst="orthographicFront"/>
            <a:lightRig rig="threePt" dir="t"/>
          </a:scene3d>
          <a:sp3d>
            <a:bevelT w="165100" prst="coolSlant"/>
          </a:sp3d>
        </p:spPr>
        <p:txBody>
          <a:bodyPr/>
          <a:lstStyle/>
          <a:p>
            <a:r>
              <a:rPr lang="en-US" dirty="0" smtClean="0"/>
              <a:t>Examples &amp; Explanations</a:t>
            </a:r>
            <a:endParaRPr lang="en-US" dirty="0"/>
          </a:p>
        </p:txBody>
      </p:sp>
      <p:sp>
        <p:nvSpPr>
          <p:cNvPr id="3" name="Subtitle 2"/>
          <p:cNvSpPr>
            <a:spLocks noGrp="1"/>
          </p:cNvSpPr>
          <p:nvPr>
            <p:ph type="subTitle" idx="1"/>
          </p:nvPr>
        </p:nvSpPr>
        <p:spPr>
          <a:xfrm>
            <a:off x="228600" y="1219200"/>
            <a:ext cx="8610600" cy="2667000"/>
          </a:xfrm>
        </p:spPr>
        <p:txBody>
          <a:bodyPr/>
          <a:lstStyle/>
          <a:p>
            <a:r>
              <a:rPr lang="en-US" sz="2800" dirty="0">
                <a:solidFill>
                  <a:schemeClr val="tx1"/>
                </a:solidFill>
              </a:rPr>
              <a:t>The horizontal distance between the curved wall and the sphere’s center is denoted by </a:t>
            </a:r>
            <a:r>
              <a:rPr lang="en-US" sz="2800" i="1" dirty="0">
                <a:solidFill>
                  <a:schemeClr val="tx1"/>
                </a:solidFill>
              </a:rPr>
              <a:t>x</a:t>
            </a:r>
            <a:r>
              <a:rPr lang="en-US" sz="2800" dirty="0">
                <a:solidFill>
                  <a:schemeClr val="tx1"/>
                </a:solidFill>
              </a:rPr>
              <a:t>. But </a:t>
            </a:r>
            <a:r>
              <a:rPr lang="en-US" sz="2800" i="1" dirty="0">
                <a:solidFill>
                  <a:schemeClr val="tx1"/>
                </a:solidFill>
              </a:rPr>
              <a:t>x</a:t>
            </a:r>
            <a:r>
              <a:rPr lang="en-US" sz="2800" dirty="0">
                <a:solidFill>
                  <a:schemeClr val="tx1"/>
                </a:solidFill>
              </a:rPr>
              <a:t> can be expressed in terms of </a:t>
            </a:r>
            <a:r>
              <a:rPr lang="en-US" sz="2800" i="1" dirty="0">
                <a:solidFill>
                  <a:schemeClr val="tx1"/>
                </a:solidFill>
              </a:rPr>
              <a:t>h</a:t>
            </a:r>
            <a:r>
              <a:rPr lang="en-US" sz="2800" dirty="0">
                <a:solidFill>
                  <a:schemeClr val="tx1"/>
                </a:solidFill>
              </a:rPr>
              <a:t>, since </a:t>
            </a:r>
            <a:r>
              <a:rPr lang="en-US" sz="2800" i="1" dirty="0">
                <a:solidFill>
                  <a:schemeClr val="tx1"/>
                </a:solidFill>
              </a:rPr>
              <a:t>x</a:t>
            </a:r>
            <a:r>
              <a:rPr lang="en-US" sz="2800" dirty="0">
                <a:solidFill>
                  <a:schemeClr val="tx1"/>
                </a:solidFill>
              </a:rPr>
              <a:t> and </a:t>
            </a:r>
            <a:r>
              <a:rPr lang="en-US" sz="2800" i="1" dirty="0">
                <a:solidFill>
                  <a:schemeClr val="tx1"/>
                </a:solidFill>
              </a:rPr>
              <a:t>h</a:t>
            </a:r>
            <a:r>
              <a:rPr lang="en-US" sz="2800" dirty="0">
                <a:solidFill>
                  <a:schemeClr val="tx1"/>
                </a:solidFill>
              </a:rPr>
              <a:t> both represent lengths of a right triangle with hypotenuse 5.</a:t>
            </a:r>
          </a:p>
          <a:p>
            <a:endParaRPr lang="en-US" sz="2800" dirty="0">
              <a:solidFill>
                <a:schemeClr val="tx1"/>
              </a:solidFill>
            </a:endParaRPr>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924800" y="5807075"/>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8600" y="5715000"/>
            <a:ext cx="8220199" cy="307777"/>
          </a:xfrm>
          <a:prstGeom prst="rect">
            <a:avLst/>
          </a:prstGeom>
          <a:noFill/>
        </p:spPr>
        <p:txBody>
          <a:bodyPr wrap="none" rtlCol="0">
            <a:spAutoFit/>
          </a:bodyPr>
          <a:lstStyle/>
          <a:p>
            <a:r>
              <a:rPr lang="en-US" sz="1400" dirty="0"/>
              <a:t>Adapted from </a:t>
            </a:r>
            <a:r>
              <a:rPr lang="en-US" sz="1400" i="1" dirty="0"/>
              <a:t>Illustrative Mathematics </a:t>
            </a:r>
            <a:r>
              <a:rPr lang="en-US" sz="1400" dirty="0"/>
              <a:t> G.MD Use Cavalier’s Principle to Compare Aquarium Volumes</a:t>
            </a:r>
          </a:p>
        </p:txBody>
      </p:sp>
      <p:grpSp>
        <p:nvGrpSpPr>
          <p:cNvPr id="17" name="Group 16"/>
          <p:cNvGrpSpPr/>
          <p:nvPr/>
        </p:nvGrpSpPr>
        <p:grpSpPr>
          <a:xfrm>
            <a:off x="762000" y="3343436"/>
            <a:ext cx="7582871" cy="1914364"/>
            <a:chOff x="762000" y="3343436"/>
            <a:chExt cx="7582871" cy="1914364"/>
          </a:xfrm>
        </p:grpSpPr>
        <p:grpSp>
          <p:nvGrpSpPr>
            <p:cNvPr id="29" name="Group 28"/>
            <p:cNvGrpSpPr/>
            <p:nvPr/>
          </p:nvGrpSpPr>
          <p:grpSpPr>
            <a:xfrm>
              <a:off x="762000" y="3382009"/>
              <a:ext cx="2208530" cy="1875791"/>
              <a:chOff x="0" y="0"/>
              <a:chExt cx="2208810" cy="1876301"/>
            </a:xfrm>
          </p:grpSpPr>
          <p:sp>
            <p:nvSpPr>
              <p:cNvPr id="48" name="Rectangle 47"/>
              <p:cNvSpPr/>
              <p:nvPr/>
            </p:nvSpPr>
            <p:spPr>
              <a:xfrm>
                <a:off x="0" y="486888"/>
                <a:ext cx="2208810" cy="13894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49" name="Group 48"/>
              <p:cNvGrpSpPr/>
              <p:nvPr/>
            </p:nvGrpSpPr>
            <p:grpSpPr>
              <a:xfrm>
                <a:off x="47501" y="0"/>
                <a:ext cx="2113808" cy="1828800"/>
                <a:chOff x="0" y="0"/>
                <a:chExt cx="2113808" cy="1828800"/>
              </a:xfrm>
            </p:grpSpPr>
            <p:grpSp>
              <p:nvGrpSpPr>
                <p:cNvPr id="50" name="Group 49"/>
                <p:cNvGrpSpPr/>
                <p:nvPr/>
              </p:nvGrpSpPr>
              <p:grpSpPr>
                <a:xfrm>
                  <a:off x="285008" y="0"/>
                  <a:ext cx="1828800" cy="1828800"/>
                  <a:chOff x="0" y="0"/>
                  <a:chExt cx="1828800" cy="1828800"/>
                </a:xfrm>
              </p:grpSpPr>
              <p:sp>
                <p:nvSpPr>
                  <p:cNvPr id="54" name="Chord 53"/>
                  <p:cNvSpPr/>
                  <p:nvPr/>
                </p:nvSpPr>
                <p:spPr>
                  <a:xfrm rot="16200000">
                    <a:off x="0" y="0"/>
                    <a:ext cx="1828800" cy="1828800"/>
                  </a:xfrm>
                  <a:prstGeom prst="chord">
                    <a:avLst>
                      <a:gd name="adj1" fmla="val 7610415"/>
                      <a:gd name="adj2" fmla="val 13999085"/>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55" name="Oval 54"/>
                  <p:cNvSpPr/>
                  <p:nvPr/>
                </p:nvSpPr>
                <p:spPr>
                  <a:xfrm>
                    <a:off x="0" y="0"/>
                    <a:ext cx="1828800" cy="18288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56" name="Rectangle 55"/>
                  <p:cNvSpPr/>
                  <p:nvPr/>
                </p:nvSpPr>
                <p:spPr>
                  <a:xfrm>
                    <a:off x="0" y="0"/>
                    <a:ext cx="1828800" cy="9080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57" name="Oval 56"/>
                  <p:cNvSpPr/>
                  <p:nvPr/>
                </p:nvSpPr>
                <p:spPr>
                  <a:xfrm>
                    <a:off x="920338" y="908462"/>
                    <a:ext cx="17780" cy="17780"/>
                  </a:xfrm>
                  <a:prstGeom prst="ellipse">
                    <a:avLst/>
                  </a:prstGeom>
                </p:spPr>
                <p:style>
                  <a:lnRef idx="2">
                    <a:schemeClr val="dk1">
                      <a:shade val="50000"/>
                    </a:schemeClr>
                  </a:lnRef>
                  <a:fillRef idx="1">
                    <a:schemeClr val="dk1"/>
                  </a:fillRef>
                  <a:effectRef idx="0">
                    <a:schemeClr val="dk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51" name="Text Box 63"/>
                <p:cNvSpPr txBox="1"/>
                <p:nvPr/>
              </p:nvSpPr>
              <p:spPr>
                <a:xfrm>
                  <a:off x="59377" y="1027215"/>
                  <a:ext cx="266065" cy="23749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1000" i="1">
                      <a:effectLst/>
                      <a:ea typeface="Calibri"/>
                      <a:cs typeface="Times New Roman"/>
                    </a:rPr>
                    <a:t>h</a:t>
                  </a:r>
                  <a:endParaRPr lang="en-US" sz="1100">
                    <a:effectLst/>
                    <a:ea typeface="Calibri"/>
                    <a:cs typeface="Times New Roman"/>
                  </a:endParaRPr>
                </a:p>
              </p:txBody>
            </p:sp>
            <p:sp>
              <p:nvSpPr>
                <p:cNvPr id="52" name="Text Box 277"/>
                <p:cNvSpPr txBox="1"/>
                <p:nvPr/>
              </p:nvSpPr>
              <p:spPr>
                <a:xfrm>
                  <a:off x="0" y="1537854"/>
                  <a:ext cx="420370" cy="23749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1000">
                      <a:effectLst/>
                      <a:ea typeface="Calibri"/>
                      <a:cs typeface="Times New Roman"/>
                    </a:rPr>
                    <a:t>5 -</a:t>
                  </a:r>
                  <a:r>
                    <a:rPr lang="en-US" sz="1000" i="1">
                      <a:effectLst/>
                      <a:ea typeface="Calibri"/>
                      <a:cs typeface="Times New Roman"/>
                    </a:rPr>
                    <a:t> h</a:t>
                  </a:r>
                  <a:endParaRPr lang="en-US" sz="1100">
                    <a:effectLst/>
                    <a:ea typeface="Calibri"/>
                    <a:cs typeface="Times New Roman"/>
                  </a:endParaRPr>
                </a:p>
              </p:txBody>
            </p:sp>
            <p:cxnSp>
              <p:nvCxnSpPr>
                <p:cNvPr id="53" name="Straight Connector 52"/>
                <p:cNvCxnSpPr/>
                <p:nvPr/>
              </p:nvCxnSpPr>
              <p:spPr>
                <a:xfrm flipH="1">
                  <a:off x="130629" y="1466602"/>
                  <a:ext cx="1301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30" name="Group 29"/>
            <p:cNvGrpSpPr/>
            <p:nvPr/>
          </p:nvGrpSpPr>
          <p:grpSpPr>
            <a:xfrm>
              <a:off x="3409315" y="3343436"/>
              <a:ext cx="2324100" cy="1911350"/>
              <a:chOff x="0" y="0"/>
              <a:chExt cx="2324100" cy="1911350"/>
            </a:xfrm>
          </p:grpSpPr>
          <p:sp>
            <p:nvSpPr>
              <p:cNvPr id="32" name="Rectangle 31"/>
              <p:cNvSpPr/>
              <p:nvPr/>
            </p:nvSpPr>
            <p:spPr>
              <a:xfrm>
                <a:off x="0" y="704850"/>
                <a:ext cx="2324100" cy="12065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33" name="Group 32"/>
              <p:cNvGrpSpPr/>
              <p:nvPr/>
            </p:nvGrpSpPr>
            <p:grpSpPr>
              <a:xfrm>
                <a:off x="57150" y="0"/>
                <a:ext cx="2208530" cy="1875791"/>
                <a:chOff x="0" y="0"/>
                <a:chExt cx="2208810" cy="1876301"/>
              </a:xfrm>
            </p:grpSpPr>
            <p:grpSp>
              <p:nvGrpSpPr>
                <p:cNvPr id="34" name="Group 33"/>
                <p:cNvGrpSpPr/>
                <p:nvPr/>
              </p:nvGrpSpPr>
              <p:grpSpPr>
                <a:xfrm>
                  <a:off x="0" y="0"/>
                  <a:ext cx="2208810" cy="1876301"/>
                  <a:chOff x="0" y="0"/>
                  <a:chExt cx="2208810" cy="1876301"/>
                </a:xfrm>
              </p:grpSpPr>
              <p:sp>
                <p:nvSpPr>
                  <p:cNvPr id="38" name="Rectangle 37"/>
                  <p:cNvSpPr/>
                  <p:nvPr/>
                </p:nvSpPr>
                <p:spPr>
                  <a:xfrm>
                    <a:off x="0" y="486888"/>
                    <a:ext cx="2208810" cy="13894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39" name="Group 38"/>
                  <p:cNvGrpSpPr/>
                  <p:nvPr/>
                </p:nvGrpSpPr>
                <p:grpSpPr>
                  <a:xfrm>
                    <a:off x="47501" y="0"/>
                    <a:ext cx="2113808" cy="1828800"/>
                    <a:chOff x="0" y="0"/>
                    <a:chExt cx="2113808" cy="1828800"/>
                  </a:xfrm>
                </p:grpSpPr>
                <p:grpSp>
                  <p:nvGrpSpPr>
                    <p:cNvPr id="40" name="Group 39"/>
                    <p:cNvGrpSpPr/>
                    <p:nvPr/>
                  </p:nvGrpSpPr>
                  <p:grpSpPr>
                    <a:xfrm>
                      <a:off x="285008" y="0"/>
                      <a:ext cx="1828800" cy="1828800"/>
                      <a:chOff x="0" y="0"/>
                      <a:chExt cx="1828800" cy="1828800"/>
                    </a:xfrm>
                  </p:grpSpPr>
                  <p:sp>
                    <p:nvSpPr>
                      <p:cNvPr id="44" name="Chord 43"/>
                      <p:cNvSpPr/>
                      <p:nvPr/>
                    </p:nvSpPr>
                    <p:spPr>
                      <a:xfrm rot="16200000">
                        <a:off x="0" y="0"/>
                        <a:ext cx="1828800" cy="1828800"/>
                      </a:xfrm>
                      <a:prstGeom prst="chord">
                        <a:avLst>
                          <a:gd name="adj1" fmla="val 7610415"/>
                          <a:gd name="adj2" fmla="val 13999085"/>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45" name="Oval 44"/>
                      <p:cNvSpPr/>
                      <p:nvPr/>
                    </p:nvSpPr>
                    <p:spPr>
                      <a:xfrm>
                        <a:off x="0" y="0"/>
                        <a:ext cx="1828800" cy="18288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46" name="Rectangle 45"/>
                      <p:cNvSpPr/>
                      <p:nvPr/>
                    </p:nvSpPr>
                    <p:spPr>
                      <a:xfrm>
                        <a:off x="0" y="0"/>
                        <a:ext cx="1828800" cy="9080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47" name="Oval 46"/>
                      <p:cNvSpPr/>
                      <p:nvPr/>
                    </p:nvSpPr>
                    <p:spPr>
                      <a:xfrm>
                        <a:off x="920338" y="908462"/>
                        <a:ext cx="17780" cy="17780"/>
                      </a:xfrm>
                      <a:prstGeom prst="ellipse">
                        <a:avLst/>
                      </a:prstGeom>
                    </p:spPr>
                    <p:style>
                      <a:lnRef idx="2">
                        <a:schemeClr val="dk1">
                          <a:shade val="50000"/>
                        </a:schemeClr>
                      </a:lnRef>
                      <a:fillRef idx="1">
                        <a:schemeClr val="dk1"/>
                      </a:fillRef>
                      <a:effectRef idx="0">
                        <a:schemeClr val="dk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41" name="Text Box 84"/>
                    <p:cNvSpPr txBox="1"/>
                    <p:nvPr/>
                  </p:nvSpPr>
                  <p:spPr>
                    <a:xfrm>
                      <a:off x="59377" y="1027215"/>
                      <a:ext cx="266065" cy="23749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1000" i="1">
                          <a:effectLst/>
                          <a:ea typeface="Calibri"/>
                          <a:cs typeface="Times New Roman"/>
                        </a:rPr>
                        <a:t>h</a:t>
                      </a:r>
                      <a:endParaRPr lang="en-US" sz="1100">
                        <a:effectLst/>
                        <a:ea typeface="Calibri"/>
                        <a:cs typeface="Times New Roman"/>
                      </a:endParaRPr>
                    </a:p>
                  </p:txBody>
                </p:sp>
                <p:sp>
                  <p:nvSpPr>
                    <p:cNvPr id="42" name="Text Box 85"/>
                    <p:cNvSpPr txBox="1"/>
                    <p:nvPr/>
                  </p:nvSpPr>
                  <p:spPr>
                    <a:xfrm>
                      <a:off x="0" y="1537854"/>
                      <a:ext cx="420370" cy="23749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1000">
                          <a:effectLst/>
                          <a:ea typeface="Calibri"/>
                          <a:cs typeface="Times New Roman"/>
                        </a:rPr>
                        <a:t>5 -</a:t>
                      </a:r>
                      <a:r>
                        <a:rPr lang="en-US" sz="1000" i="1">
                          <a:effectLst/>
                          <a:ea typeface="Calibri"/>
                          <a:cs typeface="Times New Roman"/>
                        </a:rPr>
                        <a:t> h</a:t>
                      </a:r>
                      <a:endParaRPr lang="en-US" sz="1100">
                        <a:effectLst/>
                        <a:ea typeface="Calibri"/>
                        <a:cs typeface="Times New Roman"/>
                      </a:endParaRPr>
                    </a:p>
                  </p:txBody>
                </p:sp>
                <p:cxnSp>
                  <p:nvCxnSpPr>
                    <p:cNvPr id="43" name="Straight Connector 42"/>
                    <p:cNvCxnSpPr/>
                    <p:nvPr/>
                  </p:nvCxnSpPr>
                  <p:spPr>
                    <a:xfrm flipH="1">
                      <a:off x="130629" y="1466602"/>
                      <a:ext cx="1301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35" name="Right Triangle 34"/>
                <p:cNvSpPr/>
                <p:nvPr/>
              </p:nvSpPr>
              <p:spPr>
                <a:xfrm flipH="1">
                  <a:off x="516576" y="908462"/>
                  <a:ext cx="749169" cy="558222"/>
                </a:xfrm>
                <a:prstGeom prst="r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6" name="Text Box 137"/>
                <p:cNvSpPr txBox="1"/>
                <p:nvPr/>
              </p:nvSpPr>
              <p:spPr>
                <a:xfrm>
                  <a:off x="843148" y="1258784"/>
                  <a:ext cx="265430" cy="23685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1000" i="1">
                      <a:effectLst/>
                      <a:ea typeface="Calibri"/>
                      <a:cs typeface="Times New Roman"/>
                    </a:rPr>
                    <a:t>x</a:t>
                  </a:r>
                  <a:endParaRPr lang="en-US" sz="1100">
                    <a:effectLst/>
                    <a:ea typeface="Calibri"/>
                    <a:cs typeface="Times New Roman"/>
                  </a:endParaRPr>
                </a:p>
              </p:txBody>
            </p:sp>
            <p:sp>
              <p:nvSpPr>
                <p:cNvPr id="37" name="Rectangle 36"/>
                <p:cNvSpPr/>
                <p:nvPr/>
              </p:nvSpPr>
              <p:spPr>
                <a:xfrm>
                  <a:off x="1193470" y="1389413"/>
                  <a:ext cx="71252" cy="71252"/>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mc:AlternateContent xmlns:mc="http://schemas.openxmlformats.org/markup-compatibility/2006" xmlns:a14="http://schemas.microsoft.com/office/drawing/2010/main">
          <mc:Choice Requires="a14">
            <p:sp>
              <p:nvSpPr>
                <p:cNvPr id="31" name="TextBox 30"/>
                <p:cNvSpPr txBox="1"/>
                <p:nvPr/>
              </p:nvSpPr>
              <p:spPr>
                <a:xfrm>
                  <a:off x="6248400" y="4259360"/>
                  <a:ext cx="2096471" cy="92224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p>
                          <m:sSupPr>
                            <m:ctrlPr>
                              <a:rPr lang="en-US" sz="2400" b="0" i="1" smtClean="0">
                                <a:latin typeface="Cambria Math"/>
                              </a:rPr>
                            </m:ctrlPr>
                          </m:sSupPr>
                          <m:e>
                            <m:r>
                              <a:rPr lang="en-US" sz="2400" b="0" i="1" smtClean="0">
                                <a:latin typeface="Cambria Math"/>
                              </a:rPr>
                              <m:t>𝑥</m:t>
                            </m:r>
                          </m:e>
                          <m:sup>
                            <m:r>
                              <a:rPr lang="en-US" sz="2400" b="0" i="1" smtClean="0">
                                <a:latin typeface="Cambria Math"/>
                              </a:rPr>
                              <m:t>2</m:t>
                            </m:r>
                          </m:sup>
                        </m:sSup>
                        <m:r>
                          <a:rPr lang="en-US" sz="2400" b="0" i="1" smtClean="0">
                            <a:latin typeface="Cambria Math"/>
                          </a:rPr>
                          <m:t>+</m:t>
                        </m:r>
                        <m:sSup>
                          <m:sSupPr>
                            <m:ctrlPr>
                              <a:rPr lang="en-US" sz="2400" b="0" i="1" smtClean="0">
                                <a:latin typeface="Cambria Math"/>
                              </a:rPr>
                            </m:ctrlPr>
                          </m:sSupPr>
                          <m:e>
                            <m:r>
                              <a:rPr lang="en-US" sz="2400" b="0" i="1" smtClean="0">
                                <a:latin typeface="Cambria Math"/>
                              </a:rPr>
                              <m:t>h</m:t>
                            </m:r>
                          </m:e>
                          <m:sup>
                            <m:r>
                              <a:rPr lang="en-US" sz="2400" b="0" i="1" smtClean="0">
                                <a:latin typeface="Cambria Math"/>
                              </a:rPr>
                              <m:t>2</m:t>
                            </m:r>
                          </m:sup>
                        </m:sSup>
                        <m:r>
                          <a:rPr lang="en-US" sz="2400" b="0" i="1" smtClean="0">
                            <a:latin typeface="Cambria Math"/>
                          </a:rPr>
                          <m:t>=25</m:t>
                        </m:r>
                      </m:oMath>
                    </m:oMathPara>
                  </a14:m>
                  <a:endParaRPr lang="en-US" sz="2400" b="0" dirty="0" smtClean="0"/>
                </a:p>
                <a:p>
                  <a:pPr/>
                  <a14:m>
                    <m:oMathPara xmlns:m="http://schemas.openxmlformats.org/officeDocument/2006/math">
                      <m:oMathParaPr>
                        <m:jc m:val="centerGroup"/>
                      </m:oMathParaPr>
                      <m:oMath xmlns:m="http://schemas.openxmlformats.org/officeDocument/2006/math">
                        <m:r>
                          <a:rPr lang="en-US" sz="2400" b="0" i="1" smtClean="0">
                            <a:latin typeface="Cambria Math"/>
                          </a:rPr>
                          <m:t>𝑥</m:t>
                        </m:r>
                        <m:r>
                          <a:rPr lang="en-US" sz="2400" b="0" i="1" smtClean="0">
                            <a:latin typeface="Cambria Math"/>
                          </a:rPr>
                          <m:t>=</m:t>
                        </m:r>
                        <m:rad>
                          <m:radPr>
                            <m:degHide m:val="on"/>
                            <m:ctrlPr>
                              <a:rPr lang="en-US" sz="2400" b="0" i="1" smtClean="0">
                                <a:latin typeface="Cambria Math"/>
                              </a:rPr>
                            </m:ctrlPr>
                          </m:radPr>
                          <m:deg/>
                          <m:e>
                            <m:r>
                              <a:rPr lang="en-US" sz="2400" b="0" i="1" smtClean="0">
                                <a:latin typeface="Cambria Math"/>
                              </a:rPr>
                              <m:t>25−</m:t>
                            </m:r>
                            <m:sSup>
                              <m:sSupPr>
                                <m:ctrlPr>
                                  <a:rPr lang="en-US" sz="2400" b="0" i="1" smtClean="0">
                                    <a:latin typeface="Cambria Math"/>
                                  </a:rPr>
                                </m:ctrlPr>
                              </m:sSupPr>
                              <m:e>
                                <m:r>
                                  <a:rPr lang="en-US" sz="2400" b="0" i="1" smtClean="0">
                                    <a:latin typeface="Cambria Math"/>
                                  </a:rPr>
                                  <m:t>h</m:t>
                                </m:r>
                              </m:e>
                              <m:sup>
                                <m:r>
                                  <a:rPr lang="en-US" sz="2400" b="0" i="1" smtClean="0">
                                    <a:latin typeface="Cambria Math"/>
                                  </a:rPr>
                                  <m:t>2</m:t>
                                </m:r>
                              </m:sup>
                            </m:sSup>
                          </m:e>
                        </m:rad>
                      </m:oMath>
                    </m:oMathPara>
                  </a14:m>
                  <a:endParaRPr lang="en-US" sz="2400" dirty="0"/>
                </a:p>
              </p:txBody>
            </p:sp>
          </mc:Choice>
          <mc:Fallback xmlns="">
            <p:sp>
              <p:nvSpPr>
                <p:cNvPr id="5" name="TextBox 4"/>
                <p:cNvSpPr txBox="1">
                  <a:spLocks noRot="1" noChangeAspect="1" noMove="1" noResize="1" noEditPoints="1" noAdjustHandles="1" noChangeArrowheads="1" noChangeShapeType="1" noTextEdit="1"/>
                </p:cNvSpPr>
                <p:nvPr/>
              </p:nvSpPr>
              <p:spPr>
                <a:xfrm>
                  <a:off x="6248400" y="4259360"/>
                  <a:ext cx="2096471" cy="922240"/>
                </a:xfrm>
                <a:prstGeom prst="rect">
                  <a:avLst/>
                </a:prstGeom>
                <a:blipFill rotWithShape="1">
                  <a:blip r:embed="rId4"/>
                  <a:stretch>
                    <a:fillRect/>
                  </a:stretch>
                </a:blipFill>
              </p:spPr>
              <p:txBody>
                <a:bodyPr/>
                <a:lstStyle/>
                <a:p>
                  <a:r>
                    <a:rPr lang="en-US">
                      <a:noFill/>
                    </a:rPr>
                    <a:t> </a:t>
                  </a:r>
                </a:p>
              </p:txBody>
            </p:sp>
          </mc:Fallback>
        </mc:AlternateContent>
      </p:grpSp>
    </p:spTree>
    <p:extLst>
      <p:ext uri="{BB962C8B-B14F-4D97-AF65-F5344CB8AC3E}">
        <p14:creationId xmlns:p14="http://schemas.microsoft.com/office/powerpoint/2010/main" val="1667037703"/>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28601"/>
            <a:ext cx="6705600" cy="838199"/>
          </a:xfrm>
          <a:solidFill>
            <a:schemeClr val="bg2">
              <a:lumMod val="75000"/>
            </a:schemeClr>
          </a:solidFill>
          <a:scene3d>
            <a:camera prst="orthographicFront"/>
            <a:lightRig rig="threePt" dir="t"/>
          </a:scene3d>
          <a:sp3d>
            <a:bevelT w="165100" prst="coolSlant"/>
          </a:sp3d>
        </p:spPr>
        <p:txBody>
          <a:bodyPr/>
          <a:lstStyle/>
          <a:p>
            <a:r>
              <a:rPr lang="en-US" dirty="0" smtClean="0"/>
              <a:t>Examples &amp; Explanations</a:t>
            </a:r>
            <a:endParaRPr lang="en-US" dirty="0"/>
          </a:p>
        </p:txBody>
      </p:sp>
      <mc:AlternateContent xmlns:mc="http://schemas.openxmlformats.org/markup-compatibility/2006" xmlns:a14="http://schemas.microsoft.com/office/drawing/2010/main">
        <mc:Choice Requires="a14">
          <p:sp>
            <p:nvSpPr>
              <p:cNvPr id="3" name="Subtitle 2"/>
              <p:cNvSpPr>
                <a:spLocks noGrp="1"/>
              </p:cNvSpPr>
              <p:nvPr>
                <p:ph type="subTitle" idx="1"/>
              </p:nvPr>
            </p:nvSpPr>
            <p:spPr>
              <a:xfrm>
                <a:off x="228600" y="1219200"/>
                <a:ext cx="8610600" cy="2667000"/>
              </a:xfrm>
            </p:spPr>
            <p:txBody>
              <a:bodyPr/>
              <a:lstStyle/>
              <a:p>
                <a:r>
                  <a:rPr lang="en-US" sz="2800" dirty="0">
                    <a:solidFill>
                      <a:schemeClr val="tx1"/>
                    </a:solidFill>
                  </a:rPr>
                  <a:t>The surface area of the water can be found by determining the area of a circle whose radius is </a:t>
                </a:r>
                <a14:m>
                  <m:oMath xmlns:m="http://schemas.openxmlformats.org/officeDocument/2006/math">
                    <m:rad>
                      <m:radPr>
                        <m:degHide m:val="on"/>
                        <m:ctrlPr>
                          <a:rPr lang="en-US" sz="2800" i="1">
                            <a:solidFill>
                              <a:schemeClr val="tx1"/>
                            </a:solidFill>
                            <a:latin typeface="Cambria Math"/>
                          </a:rPr>
                        </m:ctrlPr>
                      </m:radPr>
                      <m:deg/>
                      <m:e>
                        <m:r>
                          <a:rPr lang="en-US" sz="2800" i="1">
                            <a:solidFill>
                              <a:schemeClr val="tx1"/>
                            </a:solidFill>
                            <a:latin typeface="Cambria Math"/>
                          </a:rPr>
                          <m:t>25−</m:t>
                        </m:r>
                        <m:sSup>
                          <m:sSupPr>
                            <m:ctrlPr>
                              <a:rPr lang="en-US" sz="2800" i="1">
                                <a:solidFill>
                                  <a:schemeClr val="tx1"/>
                                </a:solidFill>
                                <a:latin typeface="Cambria Math"/>
                              </a:rPr>
                            </m:ctrlPr>
                          </m:sSupPr>
                          <m:e>
                            <m:r>
                              <a:rPr lang="en-US" sz="2800" i="1">
                                <a:solidFill>
                                  <a:schemeClr val="tx1"/>
                                </a:solidFill>
                                <a:latin typeface="Cambria Math"/>
                              </a:rPr>
                              <m:t>h</m:t>
                            </m:r>
                          </m:e>
                          <m:sup>
                            <m:r>
                              <a:rPr lang="en-US" sz="2800" i="1">
                                <a:solidFill>
                                  <a:schemeClr val="tx1"/>
                                </a:solidFill>
                                <a:latin typeface="Cambria Math"/>
                              </a:rPr>
                              <m:t>2</m:t>
                            </m:r>
                          </m:sup>
                        </m:sSup>
                      </m:e>
                    </m:rad>
                  </m:oMath>
                </a14:m>
                <a:r>
                  <a:rPr lang="en-US" sz="2800" dirty="0" smtClean="0">
                    <a:solidFill>
                      <a:schemeClr val="tx1"/>
                    </a:solidFill>
                  </a:rPr>
                  <a:t> .</a:t>
                </a:r>
                <a:endParaRPr lang="en-US" sz="2800" dirty="0">
                  <a:solidFill>
                    <a:schemeClr val="tx1"/>
                  </a:solidFill>
                </a:endParaRPr>
              </a:p>
              <a:p>
                <a:endParaRPr lang="en-US" sz="2800" dirty="0">
                  <a:solidFill>
                    <a:schemeClr val="tx1"/>
                  </a:solidFill>
                </a:endParaRPr>
              </a:p>
            </p:txBody>
          </p:sp>
        </mc:Choice>
        <mc:Fallback xmlns="">
          <p:sp>
            <p:nvSpPr>
              <p:cNvPr id="3" name="Subtitle 2"/>
              <p:cNvSpPr>
                <a:spLocks noGrp="1" noRot="1" noChangeAspect="1" noMove="1" noResize="1" noEditPoints="1" noAdjustHandles="1" noChangeArrowheads="1" noChangeShapeType="1" noTextEdit="1"/>
              </p:cNvSpPr>
              <p:nvPr>
                <p:ph type="subTitle" idx="1"/>
              </p:nvPr>
            </p:nvSpPr>
            <p:spPr>
              <a:xfrm>
                <a:off x="228600" y="1219200"/>
                <a:ext cx="8610600" cy="2667000"/>
              </a:xfrm>
              <a:blipFill rotWithShape="1">
                <a:blip r:embed="rId3"/>
                <a:stretch>
                  <a:fillRect t="-2283" r="-212"/>
                </a:stretch>
              </a:blipFill>
            </p:spPr>
            <p:txBody>
              <a:bodyPr/>
              <a:lstStyle/>
              <a:p>
                <a:r>
                  <a:rPr lang="en-US">
                    <a:noFill/>
                  </a:rPr>
                  <a:t> </a:t>
                </a:r>
              </a:p>
            </p:txBody>
          </p:sp>
        </mc:Fallback>
      </mc:AlternateContent>
      <p:pic>
        <p:nvPicPr>
          <p:cNvPr id="4" name="Picture 2" descr="C:\Users\Janet Wyche\AppData\Local\Temp\notesCB2CD5\CCGPS_LogoAPPLE2.jpg"/>
          <p:cNvPicPr>
            <a:picLocks noChangeAspect="1" noChangeArrowheads="1"/>
          </p:cNvPicPr>
          <p:nvPr/>
        </p:nvPicPr>
        <p:blipFill>
          <a:blip r:embed="rId4" cstate="print"/>
          <a:srcRect/>
          <a:stretch>
            <a:fillRect/>
          </a:stretch>
        </p:blipFill>
        <p:spPr bwMode="auto">
          <a:xfrm>
            <a:off x="7924800" y="5807075"/>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8600" y="5715000"/>
            <a:ext cx="8220199" cy="307777"/>
          </a:xfrm>
          <a:prstGeom prst="rect">
            <a:avLst/>
          </a:prstGeom>
          <a:noFill/>
        </p:spPr>
        <p:txBody>
          <a:bodyPr wrap="none" rtlCol="0">
            <a:spAutoFit/>
          </a:bodyPr>
          <a:lstStyle/>
          <a:p>
            <a:r>
              <a:rPr lang="en-US" sz="1400" dirty="0"/>
              <a:t>Adapted from </a:t>
            </a:r>
            <a:r>
              <a:rPr lang="en-US" sz="1400" i="1" dirty="0"/>
              <a:t>Illustrative Mathematics </a:t>
            </a:r>
            <a:r>
              <a:rPr lang="en-US" sz="1400" dirty="0"/>
              <a:t> G.MD Use Cavalier’s Principle to Compare Aquarium Volumes</a:t>
            </a:r>
          </a:p>
        </p:txBody>
      </p:sp>
      <p:grpSp>
        <p:nvGrpSpPr>
          <p:cNvPr id="58" name="Group 57"/>
          <p:cNvGrpSpPr/>
          <p:nvPr/>
        </p:nvGrpSpPr>
        <p:grpSpPr>
          <a:xfrm>
            <a:off x="5638165" y="2590800"/>
            <a:ext cx="1905635" cy="1888490"/>
            <a:chOff x="0" y="0"/>
            <a:chExt cx="1905990" cy="1888678"/>
          </a:xfrm>
        </p:grpSpPr>
        <p:sp>
          <p:nvSpPr>
            <p:cNvPr id="59" name="Rectangle 58"/>
            <p:cNvSpPr/>
            <p:nvPr/>
          </p:nvSpPr>
          <p:spPr>
            <a:xfrm>
              <a:off x="0" y="0"/>
              <a:ext cx="1905990" cy="18886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60" name="Group 59"/>
            <p:cNvGrpSpPr/>
            <p:nvPr/>
          </p:nvGrpSpPr>
          <p:grpSpPr>
            <a:xfrm>
              <a:off x="47501" y="23751"/>
              <a:ext cx="1822450" cy="1822450"/>
              <a:chOff x="0" y="0"/>
              <a:chExt cx="1822450" cy="1822450"/>
            </a:xfrm>
          </p:grpSpPr>
          <p:grpSp>
            <p:nvGrpSpPr>
              <p:cNvPr id="61" name="Group 60"/>
              <p:cNvGrpSpPr/>
              <p:nvPr/>
            </p:nvGrpSpPr>
            <p:grpSpPr>
              <a:xfrm>
                <a:off x="0" y="0"/>
                <a:ext cx="1822450" cy="1822450"/>
                <a:chOff x="0" y="0"/>
                <a:chExt cx="1822450" cy="1822450"/>
              </a:xfrm>
            </p:grpSpPr>
            <p:grpSp>
              <p:nvGrpSpPr>
                <p:cNvPr id="63" name="Group 62"/>
                <p:cNvGrpSpPr/>
                <p:nvPr/>
              </p:nvGrpSpPr>
              <p:grpSpPr>
                <a:xfrm>
                  <a:off x="0" y="0"/>
                  <a:ext cx="1822450" cy="1822450"/>
                  <a:chOff x="0" y="0"/>
                  <a:chExt cx="1822450" cy="1822450"/>
                </a:xfrm>
              </p:grpSpPr>
              <p:sp>
                <p:nvSpPr>
                  <p:cNvPr id="65" name="Oval 64"/>
                  <p:cNvSpPr/>
                  <p:nvPr/>
                </p:nvSpPr>
                <p:spPr>
                  <a:xfrm>
                    <a:off x="0" y="0"/>
                    <a:ext cx="1822450" cy="182245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66" name="Oval 65"/>
                  <p:cNvSpPr/>
                  <p:nvPr/>
                </p:nvSpPr>
                <p:spPr>
                  <a:xfrm>
                    <a:off x="302821" y="308758"/>
                    <a:ext cx="1210945" cy="1210945"/>
                  </a:xfrm>
                  <a:prstGeom prst="ellipse">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cxnSp>
                <p:nvCxnSpPr>
                  <p:cNvPr id="67" name="Straight Connector 66"/>
                  <p:cNvCxnSpPr/>
                  <p:nvPr/>
                </p:nvCxnSpPr>
                <p:spPr>
                  <a:xfrm flipH="1">
                    <a:off x="302821" y="914400"/>
                    <a:ext cx="60706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4" name="Oval 63"/>
                <p:cNvSpPr/>
                <p:nvPr/>
              </p:nvSpPr>
              <p:spPr>
                <a:xfrm>
                  <a:off x="902525" y="902524"/>
                  <a:ext cx="17780" cy="1778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mc:AlternateContent xmlns:mc="http://schemas.openxmlformats.org/markup-compatibility/2006" xmlns:a14="http://schemas.microsoft.com/office/drawing/2010/main">
            <mc:Choice Requires="a14">
              <p:sp>
                <p:nvSpPr>
                  <p:cNvPr id="62" name="Text Box 291"/>
                  <p:cNvSpPr txBox="1"/>
                  <p:nvPr/>
                </p:nvSpPr>
                <p:spPr>
                  <a:xfrm>
                    <a:off x="273133" y="676893"/>
                    <a:ext cx="694706" cy="29094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14:m>
                      <m:oMathPara xmlns:m="http://schemas.openxmlformats.org/officeDocument/2006/math">
                        <m:oMathParaPr>
                          <m:jc m:val="centerGroup"/>
                        </m:oMathParaPr>
                        <m:oMath xmlns:m="http://schemas.openxmlformats.org/officeDocument/2006/math">
                          <m:rad>
                            <m:radPr>
                              <m:degHide m:val="on"/>
                              <m:ctrlPr>
                                <a:rPr lang="en-US" sz="1000" i="1">
                                  <a:effectLst/>
                                  <a:latin typeface="Cambria Math"/>
                                  <a:ea typeface="Calibri"/>
                                  <a:cs typeface="Times New Roman"/>
                                </a:rPr>
                              </m:ctrlPr>
                            </m:radPr>
                            <m:deg/>
                            <m:e>
                              <m:r>
                                <a:rPr lang="en-US" sz="1000" i="1">
                                  <a:effectLst/>
                                  <a:latin typeface="Cambria Math"/>
                                  <a:ea typeface="Calibri"/>
                                  <a:cs typeface="Times New Roman"/>
                                </a:rPr>
                                <m:t>25−</m:t>
                              </m:r>
                              <m:sSup>
                                <m:sSupPr>
                                  <m:ctrlPr>
                                    <a:rPr lang="en-US" sz="1000" i="1">
                                      <a:effectLst/>
                                      <a:latin typeface="Cambria Math"/>
                                      <a:ea typeface="Calibri"/>
                                      <a:cs typeface="Times New Roman"/>
                                    </a:rPr>
                                  </m:ctrlPr>
                                </m:sSupPr>
                                <m:e>
                                  <m:r>
                                    <a:rPr lang="en-US" sz="1000" i="1">
                                      <a:effectLst/>
                                      <a:latin typeface="Cambria Math"/>
                                      <a:ea typeface="Calibri"/>
                                      <a:cs typeface="Times New Roman"/>
                                    </a:rPr>
                                    <m:t>h</m:t>
                                  </m:r>
                                </m:e>
                                <m:sup>
                                  <m:r>
                                    <a:rPr lang="en-US" sz="1000" i="1">
                                      <a:effectLst/>
                                      <a:latin typeface="Cambria Math"/>
                                      <a:ea typeface="Calibri"/>
                                      <a:cs typeface="Times New Roman"/>
                                    </a:rPr>
                                    <m:t>2</m:t>
                                  </m:r>
                                </m:sup>
                              </m:sSup>
                            </m:e>
                          </m:rad>
                        </m:oMath>
                      </m:oMathPara>
                    </a14:m>
                    <a:endParaRPr lang="en-US" sz="1100">
                      <a:effectLst/>
                      <a:ea typeface="Calibri"/>
                      <a:cs typeface="Times New Roman"/>
                    </a:endParaRPr>
                  </a:p>
                </p:txBody>
              </p:sp>
            </mc:Choice>
            <mc:Fallback xmlns="">
              <p:sp>
                <p:nvSpPr>
                  <p:cNvPr id="21" name="Text Box 291"/>
                  <p:cNvSpPr txBox="1">
                    <a:spLocks noRot="1" noChangeAspect="1" noMove="1" noResize="1" noEditPoints="1" noAdjustHandles="1" noChangeArrowheads="1" noChangeShapeType="1" noTextEdit="1"/>
                  </p:cNvSpPr>
                  <p:nvPr/>
                </p:nvSpPr>
                <p:spPr>
                  <a:xfrm>
                    <a:off x="273133" y="676893"/>
                    <a:ext cx="694706" cy="290945"/>
                  </a:xfrm>
                  <a:prstGeom prst="rect">
                    <a:avLst/>
                  </a:prstGeom>
                  <a:blipFill rotWithShape="1">
                    <a:blip r:embed="rId5"/>
                    <a:stretch>
                      <a:fillRect/>
                    </a:stretch>
                  </a:blipFill>
                  <a:ln w="6350">
                    <a:noFill/>
                  </a:ln>
                  <a:effectLst/>
                </p:spPr>
                <p:txBody>
                  <a:bodyPr/>
                  <a:lstStyle/>
                  <a:p>
                    <a:r>
                      <a:rPr lang="en-US">
                        <a:noFill/>
                      </a:rPr>
                      <a:t> </a:t>
                    </a:r>
                  </a:p>
                </p:txBody>
              </p:sp>
            </mc:Fallback>
          </mc:AlternateContent>
        </p:grpSp>
      </p:grpSp>
      <mc:AlternateContent xmlns:mc="http://schemas.openxmlformats.org/markup-compatibility/2006" xmlns:a14="http://schemas.microsoft.com/office/drawing/2010/main">
        <mc:Choice Requires="a14">
          <p:sp>
            <p:nvSpPr>
              <p:cNvPr id="16" name="TextBox 15"/>
              <p:cNvSpPr txBox="1"/>
              <p:nvPr/>
            </p:nvSpPr>
            <p:spPr>
              <a:xfrm>
                <a:off x="1295400" y="2646822"/>
                <a:ext cx="2845330" cy="1323183"/>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400" b="0" i="1" smtClean="0">
                          <a:latin typeface="Cambria Math"/>
                        </a:rPr>
                        <m:t>𝐴</m:t>
                      </m:r>
                      <m:r>
                        <a:rPr lang="en-US" sz="2400" b="0" i="1" smtClean="0">
                          <a:latin typeface="Cambria Math"/>
                        </a:rPr>
                        <m:t>= </m:t>
                      </m:r>
                      <m:r>
                        <a:rPr lang="en-US" sz="2400" b="0" i="1" smtClean="0">
                          <a:latin typeface="Cambria Math"/>
                          <a:ea typeface="Cambria Math"/>
                        </a:rPr>
                        <m:t>𝜋</m:t>
                      </m:r>
                      <m:sSup>
                        <m:sSupPr>
                          <m:ctrlPr>
                            <a:rPr lang="en-US" sz="2400" b="0" i="1" smtClean="0">
                              <a:latin typeface="Cambria Math"/>
                              <a:ea typeface="Cambria Math"/>
                            </a:rPr>
                          </m:ctrlPr>
                        </m:sSupPr>
                        <m:e>
                          <m:r>
                            <a:rPr lang="en-US" sz="2400" i="1">
                              <a:latin typeface="Cambria Math"/>
                              <a:ea typeface="Cambria Math"/>
                            </a:rPr>
                            <m:t>(</m:t>
                          </m:r>
                          <m:rad>
                            <m:radPr>
                              <m:degHide m:val="on"/>
                              <m:ctrlPr>
                                <a:rPr lang="en-US" sz="2400" i="1">
                                  <a:latin typeface="Cambria Math"/>
                                  <a:ea typeface="Cambria Math"/>
                                </a:rPr>
                              </m:ctrlPr>
                            </m:radPr>
                            <m:deg/>
                            <m:e>
                              <m:r>
                                <a:rPr lang="en-US" sz="2400" i="1">
                                  <a:latin typeface="Cambria Math"/>
                                  <a:ea typeface="Cambria Math"/>
                                </a:rPr>
                                <m:t>25−</m:t>
                              </m:r>
                              <m:sSup>
                                <m:sSupPr>
                                  <m:ctrlPr>
                                    <a:rPr lang="en-US" sz="2400" i="1">
                                      <a:latin typeface="Cambria Math"/>
                                      <a:ea typeface="Cambria Math"/>
                                    </a:rPr>
                                  </m:ctrlPr>
                                </m:sSupPr>
                                <m:e>
                                  <m:r>
                                    <a:rPr lang="en-US" sz="2400" i="1">
                                      <a:latin typeface="Cambria Math"/>
                                      <a:ea typeface="Cambria Math"/>
                                    </a:rPr>
                                    <m:t>h</m:t>
                                  </m:r>
                                </m:e>
                                <m:sup>
                                  <m:r>
                                    <a:rPr lang="en-US" sz="2400" i="1">
                                      <a:latin typeface="Cambria Math"/>
                                      <a:ea typeface="Cambria Math"/>
                                    </a:rPr>
                                    <m:t>2</m:t>
                                  </m:r>
                                </m:sup>
                              </m:sSup>
                            </m:e>
                          </m:rad>
                          <m:r>
                            <a:rPr lang="en-US" sz="2400" b="0" i="1" smtClean="0">
                              <a:latin typeface="Cambria Math"/>
                              <a:ea typeface="Cambria Math"/>
                            </a:rPr>
                            <m:t> )</m:t>
                          </m:r>
                        </m:e>
                        <m:sup>
                          <m:r>
                            <a:rPr lang="en-US" sz="2400" b="0" i="1" smtClean="0">
                              <a:latin typeface="Cambria Math"/>
                              <a:ea typeface="Cambria Math"/>
                            </a:rPr>
                            <m:t>2</m:t>
                          </m:r>
                        </m:sup>
                      </m:sSup>
                    </m:oMath>
                  </m:oMathPara>
                </a14:m>
                <a:endParaRPr lang="en-US" sz="2400" dirty="0" smtClean="0"/>
              </a:p>
              <a:p>
                <a:pPr/>
                <a14:m>
                  <m:oMathPara xmlns:m="http://schemas.openxmlformats.org/officeDocument/2006/math">
                    <m:oMathParaPr>
                      <m:jc m:val="centerGroup"/>
                    </m:oMathParaPr>
                    <m:oMath xmlns:m="http://schemas.openxmlformats.org/officeDocument/2006/math">
                      <m:r>
                        <a:rPr lang="en-US" sz="2400" b="0" i="1" smtClean="0">
                          <a:latin typeface="Cambria Math"/>
                        </a:rPr>
                        <m:t>𝐴</m:t>
                      </m:r>
                      <m:r>
                        <a:rPr lang="en-US" sz="2400" b="0" i="1" smtClean="0">
                          <a:latin typeface="Cambria Math"/>
                        </a:rPr>
                        <m:t>=</m:t>
                      </m:r>
                      <m:r>
                        <a:rPr lang="en-US" sz="2400" b="0" i="1" smtClean="0">
                          <a:latin typeface="Cambria Math"/>
                          <a:ea typeface="Cambria Math"/>
                        </a:rPr>
                        <m:t>𝜋</m:t>
                      </m:r>
                      <m:r>
                        <a:rPr lang="en-US" sz="2400" b="0" i="1" smtClean="0">
                          <a:latin typeface="Cambria Math"/>
                          <a:ea typeface="Cambria Math"/>
                        </a:rPr>
                        <m:t>(25−</m:t>
                      </m:r>
                      <m:sSup>
                        <m:sSupPr>
                          <m:ctrlPr>
                            <a:rPr lang="en-US" sz="2400" b="0" i="1" smtClean="0">
                              <a:latin typeface="Cambria Math"/>
                              <a:ea typeface="Cambria Math"/>
                            </a:rPr>
                          </m:ctrlPr>
                        </m:sSupPr>
                        <m:e>
                          <m:r>
                            <a:rPr lang="en-US" sz="2400" b="0" i="1" smtClean="0">
                              <a:latin typeface="Cambria Math"/>
                              <a:ea typeface="Cambria Math"/>
                            </a:rPr>
                            <m:t>h</m:t>
                          </m:r>
                        </m:e>
                        <m:sup>
                          <m:r>
                            <a:rPr lang="en-US" sz="2400" b="0" i="1" smtClean="0">
                              <a:latin typeface="Cambria Math"/>
                              <a:ea typeface="Cambria Math"/>
                            </a:rPr>
                            <m:t>2</m:t>
                          </m:r>
                        </m:sup>
                      </m:sSup>
                      <m:r>
                        <a:rPr lang="en-US" sz="2400" b="0" i="1" smtClean="0">
                          <a:latin typeface="Cambria Math"/>
                          <a:ea typeface="Cambria Math"/>
                        </a:rPr>
                        <m:t>)</m:t>
                      </m:r>
                    </m:oMath>
                  </m:oMathPara>
                </a14:m>
                <a:endParaRPr lang="en-US" sz="2400" dirty="0" smtClean="0"/>
              </a:p>
              <a:p>
                <a:pPr/>
                <a14:m>
                  <m:oMathPara xmlns:m="http://schemas.openxmlformats.org/officeDocument/2006/math">
                    <m:oMathParaPr>
                      <m:jc m:val="centerGroup"/>
                    </m:oMathParaPr>
                    <m:oMath xmlns:m="http://schemas.openxmlformats.org/officeDocument/2006/math">
                      <m:r>
                        <a:rPr lang="en-US" sz="2400" b="0" i="1" smtClean="0">
                          <a:latin typeface="Cambria Math"/>
                        </a:rPr>
                        <m:t>𝐴</m:t>
                      </m:r>
                      <m:r>
                        <a:rPr lang="en-US" sz="2400" b="0" i="1" smtClean="0">
                          <a:latin typeface="Cambria Math"/>
                        </a:rPr>
                        <m:t>=25</m:t>
                      </m:r>
                      <m:r>
                        <a:rPr lang="en-US" sz="2400" b="0" i="1" smtClean="0">
                          <a:latin typeface="Cambria Math"/>
                          <a:ea typeface="Cambria Math"/>
                        </a:rPr>
                        <m:t>𝜋</m:t>
                      </m:r>
                      <m:r>
                        <a:rPr lang="en-US" sz="2400" b="0" i="1" smtClean="0">
                          <a:latin typeface="Cambria Math"/>
                          <a:ea typeface="Cambria Math"/>
                        </a:rPr>
                        <m:t>−</m:t>
                      </m:r>
                      <m:sSup>
                        <m:sSupPr>
                          <m:ctrlPr>
                            <a:rPr lang="en-US" sz="2400" b="0" i="1" smtClean="0">
                              <a:latin typeface="Cambria Math"/>
                              <a:ea typeface="Cambria Math"/>
                            </a:rPr>
                          </m:ctrlPr>
                        </m:sSupPr>
                        <m:e>
                          <m:r>
                            <a:rPr lang="en-US" sz="2400" b="0" i="1" smtClean="0">
                              <a:latin typeface="Cambria Math"/>
                              <a:ea typeface="Cambria Math"/>
                            </a:rPr>
                            <m:t>h</m:t>
                          </m:r>
                        </m:e>
                        <m:sup>
                          <m:r>
                            <a:rPr lang="en-US" sz="2400" b="0" i="1" smtClean="0">
                              <a:latin typeface="Cambria Math"/>
                              <a:ea typeface="Cambria Math"/>
                            </a:rPr>
                            <m:t>2</m:t>
                          </m:r>
                        </m:sup>
                      </m:sSup>
                      <m:r>
                        <a:rPr lang="en-US" sz="2400" b="0" i="1" smtClean="0">
                          <a:latin typeface="Cambria Math"/>
                          <a:ea typeface="Cambria Math"/>
                        </a:rPr>
                        <m:t>𝜋</m:t>
                      </m:r>
                    </m:oMath>
                  </m:oMathPara>
                </a14:m>
                <a:endParaRPr lang="en-US" sz="2400" dirty="0"/>
              </a:p>
            </p:txBody>
          </p:sp>
        </mc:Choice>
        <mc:Fallback xmlns="">
          <p:sp>
            <p:nvSpPr>
              <p:cNvPr id="16" name="TextBox 15"/>
              <p:cNvSpPr txBox="1">
                <a:spLocks noRot="1" noChangeAspect="1" noMove="1" noResize="1" noEditPoints="1" noAdjustHandles="1" noChangeArrowheads="1" noChangeShapeType="1" noTextEdit="1"/>
              </p:cNvSpPr>
              <p:nvPr/>
            </p:nvSpPr>
            <p:spPr>
              <a:xfrm>
                <a:off x="1295400" y="2646822"/>
                <a:ext cx="2845330" cy="1323183"/>
              </a:xfrm>
              <a:prstGeom prst="rect">
                <a:avLst/>
              </a:prstGeom>
              <a:blipFill rotWithShape="1">
                <a:blip r:embed="rId6"/>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74677618"/>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28601"/>
            <a:ext cx="6705600" cy="838199"/>
          </a:xfrm>
          <a:solidFill>
            <a:schemeClr val="bg2">
              <a:lumMod val="75000"/>
            </a:schemeClr>
          </a:solidFill>
          <a:scene3d>
            <a:camera prst="orthographicFront"/>
            <a:lightRig rig="threePt" dir="t"/>
          </a:scene3d>
          <a:sp3d>
            <a:bevelT w="165100" prst="coolSlant"/>
          </a:sp3d>
        </p:spPr>
        <p:txBody>
          <a:bodyPr/>
          <a:lstStyle/>
          <a:p>
            <a:r>
              <a:rPr lang="en-US" dirty="0" smtClean="0"/>
              <a:t>Examples &amp; Explanations</a:t>
            </a:r>
            <a:endParaRPr lang="en-US" dirty="0"/>
          </a:p>
        </p:txBody>
      </p:sp>
      <p:sp>
        <p:nvSpPr>
          <p:cNvPr id="3" name="Subtitle 2"/>
          <p:cNvSpPr>
            <a:spLocks noGrp="1"/>
          </p:cNvSpPr>
          <p:nvPr>
            <p:ph type="subTitle" idx="1"/>
          </p:nvPr>
        </p:nvSpPr>
        <p:spPr>
          <a:xfrm>
            <a:off x="228600" y="1219200"/>
            <a:ext cx="8610600" cy="2667000"/>
          </a:xfrm>
        </p:spPr>
        <p:txBody>
          <a:bodyPr/>
          <a:lstStyle/>
          <a:p>
            <a:r>
              <a:rPr lang="en-US" sz="2800" dirty="0">
                <a:solidFill>
                  <a:schemeClr val="tx1"/>
                </a:solidFill>
              </a:rPr>
              <a:t>To compare the volumes of the tanks Cavalier’s Principle can be used, by comparing the surface area of the water at varying levels for both tanks. </a:t>
            </a:r>
          </a:p>
          <a:p>
            <a:r>
              <a:rPr lang="en-US" sz="2800" dirty="0">
                <a:solidFill>
                  <a:schemeClr val="tx1"/>
                </a:solidFill>
              </a:rPr>
              <a:t>Determine the surface area of each tank filled at height </a:t>
            </a:r>
            <a:r>
              <a:rPr lang="en-US" sz="2800" i="1" dirty="0">
                <a:solidFill>
                  <a:schemeClr val="tx1"/>
                </a:solidFill>
              </a:rPr>
              <a:t>h</a:t>
            </a:r>
            <a:r>
              <a:rPr lang="en-US" sz="2800" dirty="0">
                <a:solidFill>
                  <a:schemeClr val="tx1"/>
                </a:solidFill>
              </a:rPr>
              <a:t> from the top.</a:t>
            </a:r>
          </a:p>
          <a:p>
            <a:endParaRPr lang="en-US" sz="2800" dirty="0">
              <a:solidFill>
                <a:schemeClr val="tx1"/>
              </a:solidFill>
            </a:endParaRPr>
          </a:p>
          <a:p>
            <a:endParaRPr lang="en-US" sz="2800" dirty="0">
              <a:solidFill>
                <a:schemeClr val="tx1"/>
              </a:solidFill>
            </a:endParaRPr>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924800" y="5807075"/>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8600" y="5715000"/>
            <a:ext cx="8220199" cy="307777"/>
          </a:xfrm>
          <a:prstGeom prst="rect">
            <a:avLst/>
          </a:prstGeom>
          <a:noFill/>
        </p:spPr>
        <p:txBody>
          <a:bodyPr wrap="none" rtlCol="0">
            <a:spAutoFit/>
          </a:bodyPr>
          <a:lstStyle/>
          <a:p>
            <a:r>
              <a:rPr lang="en-US" sz="1400" dirty="0"/>
              <a:t>Adapted from </a:t>
            </a:r>
            <a:r>
              <a:rPr lang="en-US" sz="1400" i="1" dirty="0"/>
              <a:t>Illustrative Mathematics </a:t>
            </a:r>
            <a:r>
              <a:rPr lang="en-US" sz="1400" dirty="0"/>
              <a:t> G.MD Use Cavalier’s Principle to Compare Aquarium Volumes</a:t>
            </a:r>
          </a:p>
        </p:txBody>
      </p:sp>
      <p:grpSp>
        <p:nvGrpSpPr>
          <p:cNvPr id="17" name="Group 16"/>
          <p:cNvGrpSpPr/>
          <p:nvPr/>
        </p:nvGrpSpPr>
        <p:grpSpPr>
          <a:xfrm>
            <a:off x="2134235" y="3176904"/>
            <a:ext cx="4523062" cy="2235082"/>
            <a:chOff x="2134235" y="3176904"/>
            <a:chExt cx="4523062" cy="2235082"/>
          </a:xfrm>
        </p:grpSpPr>
        <p:grpSp>
          <p:nvGrpSpPr>
            <p:cNvPr id="18" name="Group 17"/>
            <p:cNvGrpSpPr/>
            <p:nvPr/>
          </p:nvGrpSpPr>
          <p:grpSpPr>
            <a:xfrm>
              <a:off x="2149475" y="3657600"/>
              <a:ext cx="1965325" cy="1353185"/>
              <a:chOff x="0" y="0"/>
              <a:chExt cx="1965367" cy="1353787"/>
            </a:xfrm>
          </p:grpSpPr>
          <p:sp>
            <p:nvSpPr>
              <p:cNvPr id="30" name="Rectangle 29"/>
              <p:cNvSpPr/>
              <p:nvPr/>
            </p:nvSpPr>
            <p:spPr>
              <a:xfrm>
                <a:off x="0" y="0"/>
                <a:ext cx="1965367" cy="13537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31" name="Group 30"/>
              <p:cNvGrpSpPr/>
              <p:nvPr/>
            </p:nvGrpSpPr>
            <p:grpSpPr>
              <a:xfrm>
                <a:off x="53439" y="53439"/>
                <a:ext cx="1864113" cy="1251816"/>
                <a:chOff x="0" y="0"/>
                <a:chExt cx="1864113" cy="1251816"/>
              </a:xfrm>
            </p:grpSpPr>
            <p:grpSp>
              <p:nvGrpSpPr>
                <p:cNvPr id="32" name="Group 31"/>
                <p:cNvGrpSpPr/>
                <p:nvPr/>
              </p:nvGrpSpPr>
              <p:grpSpPr>
                <a:xfrm>
                  <a:off x="0" y="0"/>
                  <a:ext cx="1448435" cy="979483"/>
                  <a:chOff x="0" y="0"/>
                  <a:chExt cx="1448435" cy="979483"/>
                </a:xfrm>
              </p:grpSpPr>
              <p:sp>
                <p:nvSpPr>
                  <p:cNvPr id="38" name="Can 37"/>
                  <p:cNvSpPr/>
                  <p:nvPr/>
                </p:nvSpPr>
                <p:spPr>
                  <a:xfrm>
                    <a:off x="0" y="0"/>
                    <a:ext cx="1448435" cy="979483"/>
                  </a:xfrm>
                  <a:prstGeom prst="can">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cxnSp>
                <p:nvCxnSpPr>
                  <p:cNvPr id="39" name="Straight Connector 38"/>
                  <p:cNvCxnSpPr/>
                  <p:nvPr/>
                </p:nvCxnSpPr>
                <p:spPr>
                  <a:xfrm flipH="1" flipV="1">
                    <a:off x="724395" y="118753"/>
                    <a:ext cx="724040" cy="75408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V="1">
                    <a:off x="0" y="118753"/>
                    <a:ext cx="724395" cy="75374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33" name="Straight Connector 32"/>
                <p:cNvCxnSpPr/>
                <p:nvPr/>
              </p:nvCxnSpPr>
              <p:spPr>
                <a:xfrm>
                  <a:off x="0" y="1134093"/>
                  <a:ext cx="1448435" cy="17813"/>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nvGrpSpPr>
                <p:cNvPr id="34" name="Group 33"/>
                <p:cNvGrpSpPr/>
                <p:nvPr/>
              </p:nvGrpSpPr>
              <p:grpSpPr>
                <a:xfrm>
                  <a:off x="1466603" y="118753"/>
                  <a:ext cx="397510" cy="723851"/>
                  <a:chOff x="0" y="0"/>
                  <a:chExt cx="397510" cy="723851"/>
                </a:xfrm>
              </p:grpSpPr>
              <p:cxnSp>
                <p:nvCxnSpPr>
                  <p:cNvPr id="36" name="Straight Connector 35"/>
                  <p:cNvCxnSpPr/>
                  <p:nvPr/>
                </p:nvCxnSpPr>
                <p:spPr>
                  <a:xfrm>
                    <a:off x="195943" y="0"/>
                    <a:ext cx="0" cy="723851"/>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37" name="Text Box 173"/>
                  <p:cNvSpPr txBox="1"/>
                  <p:nvPr/>
                </p:nvSpPr>
                <p:spPr>
                  <a:xfrm>
                    <a:off x="0" y="285008"/>
                    <a:ext cx="397510" cy="241935"/>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100">
                        <a:effectLst/>
                        <a:ea typeface="Calibri"/>
                        <a:cs typeface="Times New Roman"/>
                      </a:rPr>
                      <a:t>5 ft</a:t>
                    </a:r>
                  </a:p>
                </p:txBody>
              </p:sp>
            </p:grpSp>
            <p:sp>
              <p:nvSpPr>
                <p:cNvPr id="35" name="Text Box 174"/>
                <p:cNvSpPr txBox="1"/>
                <p:nvPr/>
              </p:nvSpPr>
              <p:spPr>
                <a:xfrm>
                  <a:off x="475013" y="1009403"/>
                  <a:ext cx="463138" cy="242413"/>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1100">
                      <a:effectLst/>
                      <a:ea typeface="Calibri"/>
                      <a:cs typeface="Times New Roman"/>
                    </a:rPr>
                    <a:t>10 ft</a:t>
                  </a:r>
                </a:p>
              </p:txBody>
            </p:sp>
          </p:grpSp>
        </p:grpSp>
        <p:grpSp>
          <p:nvGrpSpPr>
            <p:cNvPr id="19" name="Group 18"/>
            <p:cNvGrpSpPr/>
            <p:nvPr/>
          </p:nvGrpSpPr>
          <p:grpSpPr>
            <a:xfrm>
              <a:off x="5003800" y="3176904"/>
              <a:ext cx="1549400" cy="1852296"/>
              <a:chOff x="0" y="0"/>
              <a:chExt cx="1549730" cy="1852628"/>
            </a:xfrm>
          </p:grpSpPr>
          <p:sp>
            <p:nvSpPr>
              <p:cNvPr id="22" name="Rectangle 21"/>
              <p:cNvSpPr/>
              <p:nvPr/>
            </p:nvSpPr>
            <p:spPr>
              <a:xfrm>
                <a:off x="0" y="581891"/>
                <a:ext cx="1549730" cy="12707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23" name="Group 22"/>
              <p:cNvGrpSpPr/>
              <p:nvPr/>
            </p:nvGrpSpPr>
            <p:grpSpPr>
              <a:xfrm>
                <a:off x="47501" y="0"/>
                <a:ext cx="1453545" cy="1809478"/>
                <a:chOff x="0" y="0"/>
                <a:chExt cx="1453545" cy="1809478"/>
              </a:xfrm>
            </p:grpSpPr>
            <p:grpSp>
              <p:nvGrpSpPr>
                <p:cNvPr id="24" name="Group 23"/>
                <p:cNvGrpSpPr/>
                <p:nvPr/>
              </p:nvGrpSpPr>
              <p:grpSpPr>
                <a:xfrm>
                  <a:off x="0" y="0"/>
                  <a:ext cx="1453545" cy="1543050"/>
                  <a:chOff x="0" y="0"/>
                  <a:chExt cx="1453545" cy="1543050"/>
                </a:xfrm>
              </p:grpSpPr>
              <p:sp>
                <p:nvSpPr>
                  <p:cNvPr id="27" name="Arc 26"/>
                  <p:cNvSpPr/>
                  <p:nvPr/>
                </p:nvSpPr>
                <p:spPr>
                  <a:xfrm rot="5400000">
                    <a:off x="-41564" y="47942"/>
                    <a:ext cx="1543050" cy="1447165"/>
                  </a:xfrm>
                  <a:prstGeom prst="arc">
                    <a:avLst/>
                  </a:prstGeom>
                  <a:noFill/>
                  <a:ln w="28575">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8" name="Arc 27"/>
                  <p:cNvSpPr/>
                  <p:nvPr/>
                </p:nvSpPr>
                <p:spPr>
                  <a:xfrm rot="16200000" flipH="1">
                    <a:off x="-41564" y="47942"/>
                    <a:ext cx="1543050" cy="1447165"/>
                  </a:xfrm>
                  <a:prstGeom prst="arc">
                    <a:avLst/>
                  </a:prstGeom>
                  <a:noFill/>
                  <a:ln w="28575">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9" name="Oval 28"/>
                  <p:cNvSpPr/>
                  <p:nvPr/>
                </p:nvSpPr>
                <p:spPr>
                  <a:xfrm>
                    <a:off x="0" y="635770"/>
                    <a:ext cx="1453545" cy="248920"/>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cxnSp>
              <p:nvCxnSpPr>
                <p:cNvPr id="25" name="Straight Connector 24"/>
                <p:cNvCxnSpPr/>
                <p:nvPr/>
              </p:nvCxnSpPr>
              <p:spPr>
                <a:xfrm>
                  <a:off x="5938" y="1692234"/>
                  <a:ext cx="1447165" cy="1778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26" name="Text Box 227"/>
                <p:cNvSpPr txBox="1"/>
                <p:nvPr/>
              </p:nvSpPr>
              <p:spPr>
                <a:xfrm>
                  <a:off x="475013" y="1567543"/>
                  <a:ext cx="462915" cy="241935"/>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1100" dirty="0">
                      <a:effectLst/>
                      <a:ea typeface="Calibri"/>
                      <a:cs typeface="Times New Roman"/>
                    </a:rPr>
                    <a:t>10 </a:t>
                  </a:r>
                  <a:r>
                    <a:rPr lang="en-US" sz="1100" dirty="0" err="1">
                      <a:effectLst/>
                      <a:ea typeface="Calibri"/>
                      <a:cs typeface="Times New Roman"/>
                    </a:rPr>
                    <a:t>ft</a:t>
                  </a:r>
                  <a:endParaRPr lang="en-US" sz="1100" dirty="0">
                    <a:effectLst/>
                    <a:ea typeface="Calibri"/>
                    <a:cs typeface="Times New Roman"/>
                  </a:endParaRPr>
                </a:p>
              </p:txBody>
            </p:sp>
          </p:grpSp>
        </p:grpSp>
        <mc:AlternateContent xmlns:mc="http://schemas.openxmlformats.org/markup-compatibility/2006" xmlns:a14="http://schemas.microsoft.com/office/drawing/2010/main">
          <mc:Choice Requires="a14">
            <p:sp>
              <p:nvSpPr>
                <p:cNvPr id="20" name="Rectangle 19"/>
                <p:cNvSpPr/>
                <p:nvPr/>
              </p:nvSpPr>
              <p:spPr>
                <a:xfrm>
                  <a:off x="4904894" y="5042654"/>
                  <a:ext cx="1752403"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a:latin typeface="Cambria Math"/>
                          </a:rPr>
                          <m:t>𝐴</m:t>
                        </m:r>
                        <m:r>
                          <a:rPr lang="en-US" i="1">
                            <a:latin typeface="Cambria Math"/>
                          </a:rPr>
                          <m:t>=25</m:t>
                        </m:r>
                        <m:r>
                          <a:rPr lang="en-US" i="1">
                            <a:latin typeface="Cambria Math"/>
                            <a:ea typeface="Cambria Math"/>
                          </a:rPr>
                          <m:t>𝜋</m:t>
                        </m:r>
                        <m:r>
                          <a:rPr lang="en-US" i="1">
                            <a:latin typeface="Cambria Math"/>
                            <a:ea typeface="Cambria Math"/>
                          </a:rPr>
                          <m:t>−</m:t>
                        </m:r>
                        <m:sSup>
                          <m:sSupPr>
                            <m:ctrlPr>
                              <a:rPr lang="en-US" i="1">
                                <a:latin typeface="Cambria Math"/>
                                <a:ea typeface="Cambria Math"/>
                              </a:rPr>
                            </m:ctrlPr>
                          </m:sSupPr>
                          <m:e>
                            <m:r>
                              <a:rPr lang="en-US" i="1">
                                <a:latin typeface="Cambria Math"/>
                                <a:ea typeface="Cambria Math"/>
                              </a:rPr>
                              <m:t>h</m:t>
                            </m:r>
                          </m:e>
                          <m:sup>
                            <m:r>
                              <a:rPr lang="en-US" i="1">
                                <a:latin typeface="Cambria Math"/>
                                <a:ea typeface="Cambria Math"/>
                              </a:rPr>
                              <m:t>2</m:t>
                            </m:r>
                          </m:sup>
                        </m:sSup>
                        <m:r>
                          <a:rPr lang="en-US" i="1">
                            <a:latin typeface="Cambria Math"/>
                            <a:ea typeface="Cambria Math"/>
                          </a:rPr>
                          <m:t>𝜋</m:t>
                        </m:r>
                      </m:oMath>
                    </m:oMathPara>
                  </a14:m>
                  <a:endParaRPr lang="en-US" dirty="0"/>
                </a:p>
              </p:txBody>
            </p:sp>
          </mc:Choice>
          <mc:Fallback xmlns="">
            <p:sp>
              <p:nvSpPr>
                <p:cNvPr id="27" name="Rectangle 26"/>
                <p:cNvSpPr>
                  <a:spLocks noRot="1" noChangeAspect="1" noMove="1" noResize="1" noEditPoints="1" noAdjustHandles="1" noChangeArrowheads="1" noChangeShapeType="1" noTextEdit="1"/>
                </p:cNvSpPr>
                <p:nvPr/>
              </p:nvSpPr>
              <p:spPr>
                <a:xfrm>
                  <a:off x="4904894" y="5042654"/>
                  <a:ext cx="1752403" cy="369332"/>
                </a:xfrm>
                <a:prstGeom prst="rect">
                  <a:avLst/>
                </a:prstGeom>
                <a:blipFill rotWithShape="1">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Rectangle 20"/>
                <p:cNvSpPr/>
                <p:nvPr/>
              </p:nvSpPr>
              <p:spPr>
                <a:xfrm>
                  <a:off x="2134235" y="5042654"/>
                  <a:ext cx="1752403"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a:latin typeface="Cambria Math"/>
                          </a:rPr>
                          <m:t>𝐴</m:t>
                        </m:r>
                        <m:r>
                          <a:rPr lang="en-US" i="1">
                            <a:latin typeface="Cambria Math"/>
                          </a:rPr>
                          <m:t>=25</m:t>
                        </m:r>
                        <m:r>
                          <a:rPr lang="en-US" i="1">
                            <a:latin typeface="Cambria Math"/>
                            <a:ea typeface="Cambria Math"/>
                          </a:rPr>
                          <m:t>𝜋</m:t>
                        </m:r>
                        <m:r>
                          <a:rPr lang="en-US" i="1">
                            <a:latin typeface="Cambria Math"/>
                            <a:ea typeface="Cambria Math"/>
                          </a:rPr>
                          <m:t>−</m:t>
                        </m:r>
                        <m:sSup>
                          <m:sSupPr>
                            <m:ctrlPr>
                              <a:rPr lang="en-US" i="1">
                                <a:latin typeface="Cambria Math"/>
                                <a:ea typeface="Cambria Math"/>
                              </a:rPr>
                            </m:ctrlPr>
                          </m:sSupPr>
                          <m:e>
                            <m:r>
                              <a:rPr lang="en-US" i="1">
                                <a:latin typeface="Cambria Math"/>
                                <a:ea typeface="Cambria Math"/>
                              </a:rPr>
                              <m:t>h</m:t>
                            </m:r>
                          </m:e>
                          <m:sup>
                            <m:r>
                              <a:rPr lang="en-US" i="1">
                                <a:latin typeface="Cambria Math"/>
                                <a:ea typeface="Cambria Math"/>
                              </a:rPr>
                              <m:t>2</m:t>
                            </m:r>
                          </m:sup>
                        </m:sSup>
                        <m:r>
                          <a:rPr lang="en-US" i="1">
                            <a:latin typeface="Cambria Math"/>
                            <a:ea typeface="Cambria Math"/>
                          </a:rPr>
                          <m:t>𝜋</m:t>
                        </m:r>
                      </m:oMath>
                    </m:oMathPara>
                  </a14:m>
                  <a:endParaRPr lang="en-US" dirty="0"/>
                </a:p>
              </p:txBody>
            </p:sp>
          </mc:Choice>
          <mc:Fallback xmlns="">
            <p:sp>
              <p:nvSpPr>
                <p:cNvPr id="28" name="Rectangle 27"/>
                <p:cNvSpPr>
                  <a:spLocks noRot="1" noChangeAspect="1" noMove="1" noResize="1" noEditPoints="1" noAdjustHandles="1" noChangeArrowheads="1" noChangeShapeType="1" noTextEdit="1"/>
                </p:cNvSpPr>
                <p:nvPr/>
              </p:nvSpPr>
              <p:spPr>
                <a:xfrm>
                  <a:off x="2134235" y="5042654"/>
                  <a:ext cx="1752403" cy="369332"/>
                </a:xfrm>
                <a:prstGeom prst="rect">
                  <a:avLst/>
                </a:prstGeom>
                <a:blipFill rotWithShape="1">
                  <a:blip r:embed="rId5"/>
                  <a:stretch>
                    <a:fillRect/>
                  </a:stretch>
                </a:blipFill>
              </p:spPr>
              <p:txBody>
                <a:bodyPr/>
                <a:lstStyle/>
                <a:p>
                  <a:r>
                    <a:rPr lang="en-US">
                      <a:noFill/>
                    </a:rPr>
                    <a:t> </a:t>
                  </a:r>
                </a:p>
              </p:txBody>
            </p:sp>
          </mc:Fallback>
        </mc:AlternateContent>
      </p:grpSp>
    </p:spTree>
    <p:extLst>
      <p:ext uri="{BB962C8B-B14F-4D97-AF65-F5344CB8AC3E}">
        <p14:creationId xmlns:p14="http://schemas.microsoft.com/office/powerpoint/2010/main" val="303722909"/>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28601"/>
            <a:ext cx="6705600" cy="838199"/>
          </a:xfrm>
          <a:solidFill>
            <a:schemeClr val="bg2">
              <a:lumMod val="75000"/>
            </a:schemeClr>
          </a:solidFill>
          <a:scene3d>
            <a:camera prst="orthographicFront"/>
            <a:lightRig rig="threePt" dir="t"/>
          </a:scene3d>
          <a:sp3d>
            <a:bevelT w="165100" prst="coolSlant"/>
          </a:sp3d>
        </p:spPr>
        <p:txBody>
          <a:bodyPr/>
          <a:lstStyle/>
          <a:p>
            <a:r>
              <a:rPr lang="en-US" dirty="0" smtClean="0"/>
              <a:t>Examples &amp; Explanations</a:t>
            </a:r>
            <a:endParaRPr lang="en-US" dirty="0"/>
          </a:p>
        </p:txBody>
      </p:sp>
      <p:sp>
        <p:nvSpPr>
          <p:cNvPr id="3" name="Subtitle 2"/>
          <p:cNvSpPr>
            <a:spLocks noGrp="1"/>
          </p:cNvSpPr>
          <p:nvPr>
            <p:ph type="subTitle" idx="1"/>
          </p:nvPr>
        </p:nvSpPr>
        <p:spPr>
          <a:xfrm>
            <a:off x="0" y="1219200"/>
            <a:ext cx="9144000" cy="4343400"/>
          </a:xfrm>
        </p:spPr>
        <p:txBody>
          <a:bodyPr/>
          <a:lstStyle/>
          <a:p>
            <a:r>
              <a:rPr lang="en-US" sz="2600" dirty="0" err="1" smtClean="0">
                <a:solidFill>
                  <a:schemeClr val="tx1"/>
                </a:solidFill>
              </a:rPr>
              <a:t>Selina</a:t>
            </a:r>
            <a:r>
              <a:rPr lang="en-US" sz="2600" dirty="0" smtClean="0">
                <a:solidFill>
                  <a:schemeClr val="tx1"/>
                </a:solidFill>
              </a:rPr>
              <a:t> wants to install motion detectors for her 9 meter by 12 meter backyard.  The 12 meter side of her backyard is adjacent to her house.  She has two motion detectors, each of which can detect motion within an 8.4-meter radius.  Her insurance company offers a discounted rate on her homeowners insurance  policy if the motion detectors can detect motion in at least 90% of her lawn.  </a:t>
            </a:r>
            <a:r>
              <a:rPr lang="en-US" sz="2600" dirty="0" err="1" smtClean="0">
                <a:solidFill>
                  <a:schemeClr val="tx1"/>
                </a:solidFill>
              </a:rPr>
              <a:t>Selina</a:t>
            </a:r>
            <a:r>
              <a:rPr lang="en-US" sz="2600" dirty="0" smtClean="0">
                <a:solidFill>
                  <a:schemeClr val="tx1"/>
                </a:solidFill>
              </a:rPr>
              <a:t> can either place the two motion detectors on the back corners of her house or she can place one on the back left corner of her house and the other on a pole which is located in the back right corner of her yard.  Which placement of the detectors would detect motion in more of her yard?  Would both of these placements allow her to receive the discount from her insurance company? </a:t>
            </a:r>
            <a:endParaRPr lang="en-US" sz="2600" dirty="0">
              <a:solidFill>
                <a:schemeClr val="tx1"/>
              </a:solidFill>
            </a:endParaRPr>
          </a:p>
          <a:p>
            <a:endParaRPr lang="en-US" sz="2800" dirty="0">
              <a:solidFill>
                <a:schemeClr val="tx1"/>
              </a:solidFill>
            </a:endParaRPr>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924800" y="5807075"/>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8600" y="5715000"/>
            <a:ext cx="5940922" cy="307777"/>
          </a:xfrm>
          <a:prstGeom prst="rect">
            <a:avLst/>
          </a:prstGeom>
          <a:noFill/>
        </p:spPr>
        <p:txBody>
          <a:bodyPr wrap="none" rtlCol="0">
            <a:spAutoFit/>
          </a:bodyPr>
          <a:lstStyle/>
          <a:p>
            <a:r>
              <a:rPr lang="en-US" sz="1400" dirty="0"/>
              <a:t>Adapted from </a:t>
            </a:r>
            <a:r>
              <a:rPr lang="en-US" sz="1400" i="1" dirty="0"/>
              <a:t>Illustrative Mathematics </a:t>
            </a:r>
            <a:r>
              <a:rPr lang="en-US" sz="1400" dirty="0"/>
              <a:t> G.C, G.SRT Setting up Sprinklers</a:t>
            </a:r>
          </a:p>
        </p:txBody>
      </p:sp>
    </p:spTree>
    <p:extLst>
      <p:ext uri="{BB962C8B-B14F-4D97-AF65-F5344CB8AC3E}">
        <p14:creationId xmlns:p14="http://schemas.microsoft.com/office/powerpoint/2010/main" val="1392030395"/>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28601"/>
            <a:ext cx="6705600" cy="838199"/>
          </a:xfrm>
          <a:solidFill>
            <a:schemeClr val="bg2">
              <a:lumMod val="75000"/>
            </a:schemeClr>
          </a:solidFill>
          <a:scene3d>
            <a:camera prst="orthographicFront"/>
            <a:lightRig rig="threePt" dir="t"/>
          </a:scene3d>
          <a:sp3d>
            <a:bevelT w="165100" prst="coolSlant"/>
          </a:sp3d>
        </p:spPr>
        <p:txBody>
          <a:bodyPr/>
          <a:lstStyle/>
          <a:p>
            <a:r>
              <a:rPr lang="en-US" dirty="0" smtClean="0"/>
              <a:t>Examples &amp; Explanations</a:t>
            </a:r>
            <a:endParaRPr lang="en-US" dirty="0"/>
          </a:p>
        </p:txBody>
      </p:sp>
      <p:sp>
        <p:nvSpPr>
          <p:cNvPr id="3" name="Subtitle 2"/>
          <p:cNvSpPr>
            <a:spLocks noGrp="1"/>
          </p:cNvSpPr>
          <p:nvPr>
            <p:ph type="subTitle" idx="1"/>
          </p:nvPr>
        </p:nvSpPr>
        <p:spPr>
          <a:xfrm>
            <a:off x="152400" y="1219200"/>
            <a:ext cx="8991600" cy="4343400"/>
          </a:xfrm>
        </p:spPr>
        <p:txBody>
          <a:bodyPr/>
          <a:lstStyle/>
          <a:p>
            <a:r>
              <a:rPr lang="en-US" sz="2400" dirty="0" err="1" smtClean="0">
                <a:solidFill>
                  <a:schemeClr val="tx1"/>
                </a:solidFill>
              </a:rPr>
              <a:t>Selina</a:t>
            </a:r>
            <a:r>
              <a:rPr lang="en-US" sz="2400" dirty="0" smtClean="0">
                <a:solidFill>
                  <a:schemeClr val="tx1"/>
                </a:solidFill>
              </a:rPr>
              <a:t> wants to install motion detectors for her 9 meter by 12 meter backyard.  She has two motion detectors, each of which can detect motion within an 8.4-meter radius. </a:t>
            </a:r>
            <a:r>
              <a:rPr lang="en-US" sz="2400" dirty="0" err="1" smtClean="0">
                <a:solidFill>
                  <a:schemeClr val="tx1"/>
                </a:solidFill>
              </a:rPr>
              <a:t>Selina</a:t>
            </a:r>
            <a:r>
              <a:rPr lang="en-US" sz="2400" dirty="0" smtClean="0">
                <a:solidFill>
                  <a:schemeClr val="tx1"/>
                </a:solidFill>
              </a:rPr>
              <a:t> can either place the two motion detectors on the back corners of her house or she can place one on the back left corner of her house and the other on a pole which is located in the back right corner of her yard.  Which placement of the detectors would detect motion in more of her yard? </a:t>
            </a:r>
            <a:r>
              <a:rPr lang="en-US" sz="2000" dirty="0" smtClean="0">
                <a:solidFill>
                  <a:schemeClr val="tx1"/>
                </a:solidFill>
              </a:rPr>
              <a:t> </a:t>
            </a:r>
            <a:endParaRPr lang="en-US" sz="2000" dirty="0">
              <a:solidFill>
                <a:schemeClr val="tx1"/>
              </a:solidFill>
            </a:endParaRPr>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924800" y="5807075"/>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8600" y="5715000"/>
            <a:ext cx="5940922" cy="307777"/>
          </a:xfrm>
          <a:prstGeom prst="rect">
            <a:avLst/>
          </a:prstGeom>
          <a:noFill/>
        </p:spPr>
        <p:txBody>
          <a:bodyPr wrap="none" rtlCol="0">
            <a:spAutoFit/>
          </a:bodyPr>
          <a:lstStyle/>
          <a:p>
            <a:r>
              <a:rPr lang="en-US" sz="1400" dirty="0"/>
              <a:t>Adapted from </a:t>
            </a:r>
            <a:r>
              <a:rPr lang="en-US" sz="1400" i="1" dirty="0"/>
              <a:t>Illustrative Mathematics </a:t>
            </a:r>
            <a:r>
              <a:rPr lang="en-US" sz="1400" dirty="0"/>
              <a:t> G.C, G.SRT Setting up Sprinklers</a:t>
            </a:r>
          </a:p>
        </p:txBody>
      </p:sp>
      <p:grpSp>
        <p:nvGrpSpPr>
          <p:cNvPr id="9" name="Group 8"/>
          <p:cNvGrpSpPr/>
          <p:nvPr/>
        </p:nvGrpSpPr>
        <p:grpSpPr>
          <a:xfrm>
            <a:off x="1447800" y="2667000"/>
            <a:ext cx="6232448" cy="3295967"/>
            <a:chOff x="1456046" y="2266632"/>
            <a:chExt cx="6232448" cy="3295967"/>
          </a:xfrm>
        </p:grpSpPr>
        <p:grpSp>
          <p:nvGrpSpPr>
            <p:cNvPr id="8" name="Group 7"/>
            <p:cNvGrpSpPr/>
            <p:nvPr/>
          </p:nvGrpSpPr>
          <p:grpSpPr>
            <a:xfrm>
              <a:off x="1981200" y="2266632"/>
              <a:ext cx="5707294" cy="3295967"/>
              <a:chOff x="1981200" y="2266632"/>
              <a:chExt cx="5707294" cy="3295967"/>
            </a:xfrm>
          </p:grpSpPr>
          <p:grpSp>
            <p:nvGrpSpPr>
              <p:cNvPr id="7" name="Group 6"/>
              <p:cNvGrpSpPr/>
              <p:nvPr/>
            </p:nvGrpSpPr>
            <p:grpSpPr>
              <a:xfrm>
                <a:off x="1981200" y="3257550"/>
                <a:ext cx="4812470" cy="2305049"/>
                <a:chOff x="1981200" y="3257550"/>
                <a:chExt cx="4812470" cy="2305049"/>
              </a:xfrm>
            </p:grpSpPr>
            <p:grpSp>
              <p:nvGrpSpPr>
                <p:cNvPr id="6" name="Group 5"/>
                <p:cNvGrpSpPr/>
                <p:nvPr/>
              </p:nvGrpSpPr>
              <p:grpSpPr>
                <a:xfrm>
                  <a:off x="1981200" y="3257550"/>
                  <a:ext cx="4812470" cy="1695450"/>
                  <a:chOff x="1981200" y="3257550"/>
                  <a:chExt cx="4812470" cy="1695450"/>
                </a:xfrm>
              </p:grpSpPr>
              <p:pic>
                <p:nvPicPr>
                  <p:cNvPr id="2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81200" y="3257550"/>
                    <a:ext cx="4812470" cy="1695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Oval 4"/>
                  <p:cNvSpPr/>
                  <p:nvPr/>
                </p:nvSpPr>
                <p:spPr>
                  <a:xfrm>
                    <a:off x="2438400" y="43434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6629400" y="32766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p:nvPr/>
                </p:nvSpPr>
                <p:spPr>
                  <a:xfrm>
                    <a:off x="5105400" y="44196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p:cNvSpPr/>
                  <p:nvPr/>
                </p:nvSpPr>
                <p:spPr>
                  <a:xfrm>
                    <a:off x="3962400" y="43434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Arc 14"/>
                <p:cNvSpPr>
                  <a:spLocks noChangeAspect="1"/>
                </p:cNvSpPr>
                <p:nvPr/>
              </p:nvSpPr>
              <p:spPr>
                <a:xfrm>
                  <a:off x="4089289" y="3436668"/>
                  <a:ext cx="2125894" cy="2125931"/>
                </a:xfrm>
                <a:prstGeom prst="arc">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12" name="Arc 11"/>
              <p:cNvSpPr>
                <a:spLocks noChangeAspect="1"/>
              </p:cNvSpPr>
              <p:nvPr/>
            </p:nvSpPr>
            <p:spPr>
              <a:xfrm flipH="1">
                <a:off x="2979506" y="3419834"/>
                <a:ext cx="2125894" cy="2125931"/>
              </a:xfrm>
              <a:prstGeom prst="arc">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4" name="Arc 13"/>
              <p:cNvSpPr>
                <a:spLocks noChangeAspect="1"/>
              </p:cNvSpPr>
              <p:nvPr/>
            </p:nvSpPr>
            <p:spPr>
              <a:xfrm flipH="1" flipV="1">
                <a:off x="5562600" y="2266632"/>
                <a:ext cx="2125894" cy="2125931"/>
              </a:xfrm>
              <a:prstGeom prst="arc">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13" name="Arc 12"/>
            <p:cNvSpPr>
              <a:spLocks noChangeAspect="1"/>
            </p:cNvSpPr>
            <p:nvPr/>
          </p:nvSpPr>
          <p:spPr>
            <a:xfrm>
              <a:off x="1456046" y="3419834"/>
              <a:ext cx="2125354" cy="2125391"/>
            </a:xfrm>
            <a:prstGeom prst="arc">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Tree>
    <p:extLst>
      <p:ext uri="{BB962C8B-B14F-4D97-AF65-F5344CB8AC3E}">
        <p14:creationId xmlns:p14="http://schemas.microsoft.com/office/powerpoint/2010/main" val="3336879241"/>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28601"/>
            <a:ext cx="6705600" cy="838199"/>
          </a:xfrm>
          <a:solidFill>
            <a:schemeClr val="bg2">
              <a:lumMod val="75000"/>
            </a:schemeClr>
          </a:solidFill>
          <a:scene3d>
            <a:camera prst="orthographicFront"/>
            <a:lightRig rig="threePt" dir="t"/>
          </a:scene3d>
          <a:sp3d>
            <a:bevelT w="165100" prst="coolSlant"/>
          </a:sp3d>
        </p:spPr>
        <p:txBody>
          <a:bodyPr/>
          <a:lstStyle/>
          <a:p>
            <a:r>
              <a:rPr lang="en-US" dirty="0" smtClean="0"/>
              <a:t>Examples &amp; Explanations</a:t>
            </a:r>
            <a:endParaRPr lang="en-US" dirty="0"/>
          </a:p>
        </p:txBody>
      </p:sp>
      <p:sp>
        <p:nvSpPr>
          <p:cNvPr id="3" name="Subtitle 2"/>
          <p:cNvSpPr>
            <a:spLocks noGrp="1"/>
          </p:cNvSpPr>
          <p:nvPr>
            <p:ph type="subTitle" idx="1"/>
          </p:nvPr>
        </p:nvSpPr>
        <p:spPr>
          <a:xfrm>
            <a:off x="228600" y="1219200"/>
            <a:ext cx="8610600" cy="4343400"/>
          </a:xfrm>
        </p:spPr>
        <p:txBody>
          <a:bodyPr/>
          <a:lstStyle/>
          <a:p>
            <a:r>
              <a:rPr lang="en-US" sz="2400" dirty="0" err="1" smtClean="0">
                <a:solidFill>
                  <a:schemeClr val="tx1"/>
                </a:solidFill>
              </a:rPr>
              <a:t>Selina’s</a:t>
            </a:r>
            <a:r>
              <a:rPr lang="en-US" sz="2400" dirty="0" smtClean="0">
                <a:solidFill>
                  <a:schemeClr val="tx1"/>
                </a:solidFill>
              </a:rPr>
              <a:t> </a:t>
            </a:r>
            <a:r>
              <a:rPr lang="en-US" sz="2400" dirty="0">
                <a:solidFill>
                  <a:schemeClr val="tx1"/>
                </a:solidFill>
              </a:rPr>
              <a:t>insurance company offers a discounted rate on her homeowners insurance  policy if the motion detectors can detect motion in at least 90% of her </a:t>
            </a:r>
            <a:r>
              <a:rPr lang="en-US" sz="2400" dirty="0" smtClean="0">
                <a:solidFill>
                  <a:schemeClr val="tx1"/>
                </a:solidFill>
              </a:rPr>
              <a:t>lawn. Would </a:t>
            </a:r>
            <a:r>
              <a:rPr lang="en-US" sz="2400" dirty="0">
                <a:solidFill>
                  <a:schemeClr val="tx1"/>
                </a:solidFill>
              </a:rPr>
              <a:t>both of these placements allow her to receive the discount from her insurance company?</a:t>
            </a:r>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924800" y="5807075"/>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8600" y="5715000"/>
            <a:ext cx="5940922" cy="307777"/>
          </a:xfrm>
          <a:prstGeom prst="rect">
            <a:avLst/>
          </a:prstGeom>
          <a:noFill/>
        </p:spPr>
        <p:txBody>
          <a:bodyPr wrap="none" rtlCol="0">
            <a:spAutoFit/>
          </a:bodyPr>
          <a:lstStyle/>
          <a:p>
            <a:r>
              <a:rPr lang="en-US" sz="1400" dirty="0"/>
              <a:t>Adapted from </a:t>
            </a:r>
            <a:r>
              <a:rPr lang="en-US" sz="1400" i="1" dirty="0"/>
              <a:t>Illustrative Mathematics </a:t>
            </a:r>
            <a:r>
              <a:rPr lang="en-US" sz="1400" dirty="0"/>
              <a:t> G.C, G.SRT Setting up Sprinklers</a:t>
            </a:r>
          </a:p>
        </p:txBody>
      </p:sp>
      <p:grpSp>
        <p:nvGrpSpPr>
          <p:cNvPr id="9" name="Group 8"/>
          <p:cNvGrpSpPr/>
          <p:nvPr/>
        </p:nvGrpSpPr>
        <p:grpSpPr>
          <a:xfrm>
            <a:off x="1447800" y="2667000"/>
            <a:ext cx="6232448" cy="3295967"/>
            <a:chOff x="1456046" y="2266632"/>
            <a:chExt cx="6232448" cy="3295967"/>
          </a:xfrm>
        </p:grpSpPr>
        <p:grpSp>
          <p:nvGrpSpPr>
            <p:cNvPr id="8" name="Group 7"/>
            <p:cNvGrpSpPr/>
            <p:nvPr/>
          </p:nvGrpSpPr>
          <p:grpSpPr>
            <a:xfrm>
              <a:off x="1981200" y="2266632"/>
              <a:ext cx="5707294" cy="3295967"/>
              <a:chOff x="1981200" y="2266632"/>
              <a:chExt cx="5707294" cy="3295967"/>
            </a:xfrm>
          </p:grpSpPr>
          <p:grpSp>
            <p:nvGrpSpPr>
              <p:cNvPr id="7" name="Group 6"/>
              <p:cNvGrpSpPr/>
              <p:nvPr/>
            </p:nvGrpSpPr>
            <p:grpSpPr>
              <a:xfrm>
                <a:off x="1981200" y="3257550"/>
                <a:ext cx="4812470" cy="2305049"/>
                <a:chOff x="1981200" y="3257550"/>
                <a:chExt cx="4812470" cy="2305049"/>
              </a:xfrm>
            </p:grpSpPr>
            <p:grpSp>
              <p:nvGrpSpPr>
                <p:cNvPr id="6" name="Group 5"/>
                <p:cNvGrpSpPr/>
                <p:nvPr/>
              </p:nvGrpSpPr>
              <p:grpSpPr>
                <a:xfrm>
                  <a:off x="1981200" y="3257550"/>
                  <a:ext cx="4812470" cy="1695450"/>
                  <a:chOff x="1981200" y="3257550"/>
                  <a:chExt cx="4812470" cy="1695450"/>
                </a:xfrm>
              </p:grpSpPr>
              <p:pic>
                <p:nvPicPr>
                  <p:cNvPr id="2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81200" y="3257550"/>
                    <a:ext cx="4812470" cy="1695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Oval 4"/>
                  <p:cNvSpPr/>
                  <p:nvPr/>
                </p:nvSpPr>
                <p:spPr>
                  <a:xfrm>
                    <a:off x="2438400" y="43434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6629400" y="32766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p:nvPr/>
                </p:nvSpPr>
                <p:spPr>
                  <a:xfrm>
                    <a:off x="5105400" y="44196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p:cNvSpPr/>
                  <p:nvPr/>
                </p:nvSpPr>
                <p:spPr>
                  <a:xfrm>
                    <a:off x="3962400" y="43434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Arc 14"/>
                <p:cNvSpPr>
                  <a:spLocks noChangeAspect="1"/>
                </p:cNvSpPr>
                <p:nvPr/>
              </p:nvSpPr>
              <p:spPr>
                <a:xfrm>
                  <a:off x="4089289" y="3436668"/>
                  <a:ext cx="2125894" cy="2125931"/>
                </a:xfrm>
                <a:prstGeom prst="arc">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12" name="Arc 11"/>
              <p:cNvSpPr>
                <a:spLocks noChangeAspect="1"/>
              </p:cNvSpPr>
              <p:nvPr/>
            </p:nvSpPr>
            <p:spPr>
              <a:xfrm flipH="1">
                <a:off x="2979506" y="3419834"/>
                <a:ext cx="2125894" cy="2125931"/>
              </a:xfrm>
              <a:prstGeom prst="arc">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4" name="Arc 13"/>
              <p:cNvSpPr>
                <a:spLocks noChangeAspect="1"/>
              </p:cNvSpPr>
              <p:nvPr/>
            </p:nvSpPr>
            <p:spPr>
              <a:xfrm flipH="1" flipV="1">
                <a:off x="5562600" y="2266632"/>
                <a:ext cx="2125894" cy="2125931"/>
              </a:xfrm>
              <a:prstGeom prst="arc">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13" name="Arc 12"/>
            <p:cNvSpPr>
              <a:spLocks noChangeAspect="1"/>
            </p:cNvSpPr>
            <p:nvPr/>
          </p:nvSpPr>
          <p:spPr>
            <a:xfrm>
              <a:off x="1456046" y="3419834"/>
              <a:ext cx="2125354" cy="2125391"/>
            </a:xfrm>
            <a:prstGeom prst="arc">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Tree>
    <p:extLst>
      <p:ext uri="{BB962C8B-B14F-4D97-AF65-F5344CB8AC3E}">
        <p14:creationId xmlns:p14="http://schemas.microsoft.com/office/powerpoint/2010/main" val="4237813259"/>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28601"/>
            <a:ext cx="6705600" cy="838199"/>
          </a:xfrm>
          <a:solidFill>
            <a:schemeClr val="bg2">
              <a:lumMod val="75000"/>
            </a:schemeClr>
          </a:solidFill>
          <a:scene3d>
            <a:camera prst="orthographicFront"/>
            <a:lightRig rig="threePt" dir="t"/>
          </a:scene3d>
          <a:sp3d>
            <a:bevelT w="165100" prst="coolSlant"/>
          </a:sp3d>
        </p:spPr>
        <p:txBody>
          <a:bodyPr/>
          <a:lstStyle/>
          <a:p>
            <a:r>
              <a:rPr lang="en-US" dirty="0" smtClean="0"/>
              <a:t>Examples &amp; Explanations</a:t>
            </a:r>
            <a:endParaRPr lang="en-US" dirty="0"/>
          </a:p>
        </p:txBody>
      </p:sp>
      <p:sp>
        <p:nvSpPr>
          <p:cNvPr id="3" name="Subtitle 2"/>
          <p:cNvSpPr>
            <a:spLocks noGrp="1"/>
          </p:cNvSpPr>
          <p:nvPr>
            <p:ph type="subTitle" idx="1"/>
          </p:nvPr>
        </p:nvSpPr>
        <p:spPr>
          <a:xfrm>
            <a:off x="228600" y="1219200"/>
            <a:ext cx="8610600" cy="4343400"/>
          </a:xfrm>
        </p:spPr>
        <p:txBody>
          <a:bodyPr/>
          <a:lstStyle/>
          <a:p>
            <a:r>
              <a:rPr lang="en-US" sz="2400" dirty="0" smtClean="0">
                <a:solidFill>
                  <a:schemeClr val="tx1"/>
                </a:solidFill>
              </a:rPr>
              <a:t>Computing </a:t>
            </a:r>
            <a:r>
              <a:rPr lang="en-US" sz="2400" dirty="0">
                <a:solidFill>
                  <a:schemeClr val="tx1"/>
                </a:solidFill>
              </a:rPr>
              <a:t>the area </a:t>
            </a:r>
            <a:r>
              <a:rPr lang="en-US" sz="2400" dirty="0" smtClean="0">
                <a:solidFill>
                  <a:schemeClr val="tx1"/>
                </a:solidFill>
              </a:rPr>
              <a:t>detected </a:t>
            </a:r>
            <a:r>
              <a:rPr lang="en-US" sz="2400" dirty="0">
                <a:solidFill>
                  <a:schemeClr val="tx1"/>
                </a:solidFill>
              </a:rPr>
              <a:t>if </a:t>
            </a:r>
            <a:r>
              <a:rPr lang="en-US" sz="2400" dirty="0" err="1">
                <a:solidFill>
                  <a:schemeClr val="tx1"/>
                </a:solidFill>
              </a:rPr>
              <a:t>Selina</a:t>
            </a:r>
            <a:r>
              <a:rPr lang="en-US" sz="2400" dirty="0">
                <a:solidFill>
                  <a:schemeClr val="tx1"/>
                </a:solidFill>
              </a:rPr>
              <a:t> </a:t>
            </a:r>
            <a:r>
              <a:rPr lang="en-US" sz="2400" dirty="0" smtClean="0">
                <a:solidFill>
                  <a:schemeClr val="tx1"/>
                </a:solidFill>
              </a:rPr>
              <a:t>places </a:t>
            </a:r>
            <a:r>
              <a:rPr lang="en-US" sz="2400" dirty="0">
                <a:solidFill>
                  <a:schemeClr val="tx1"/>
                </a:solidFill>
              </a:rPr>
              <a:t>the two </a:t>
            </a:r>
            <a:r>
              <a:rPr lang="en-US" sz="2400" dirty="0" smtClean="0">
                <a:solidFill>
                  <a:schemeClr val="tx1"/>
                </a:solidFill>
              </a:rPr>
              <a:t>motion detectors on the back corners of her house.</a:t>
            </a:r>
            <a:endParaRPr lang="en-US" sz="2400" dirty="0">
              <a:solidFill>
                <a:schemeClr val="tx1"/>
              </a:solidFill>
            </a:endParaRPr>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924800" y="5807075"/>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8600" y="5715000"/>
            <a:ext cx="5940922" cy="307777"/>
          </a:xfrm>
          <a:prstGeom prst="rect">
            <a:avLst/>
          </a:prstGeom>
          <a:noFill/>
        </p:spPr>
        <p:txBody>
          <a:bodyPr wrap="none" rtlCol="0">
            <a:spAutoFit/>
          </a:bodyPr>
          <a:lstStyle/>
          <a:p>
            <a:r>
              <a:rPr lang="en-US" sz="1400" dirty="0"/>
              <a:t>Adapted from </a:t>
            </a:r>
            <a:r>
              <a:rPr lang="en-US" sz="1400" i="1" dirty="0"/>
              <a:t>Illustrative Mathematics </a:t>
            </a:r>
            <a:r>
              <a:rPr lang="en-US" sz="1400" dirty="0"/>
              <a:t> G.C, G.SRT Setting up Sprinklers</a:t>
            </a:r>
          </a:p>
        </p:txBody>
      </p:sp>
      <p:grpSp>
        <p:nvGrpSpPr>
          <p:cNvPr id="10" name="Group 9"/>
          <p:cNvGrpSpPr/>
          <p:nvPr/>
        </p:nvGrpSpPr>
        <p:grpSpPr>
          <a:xfrm>
            <a:off x="1698600" y="2667000"/>
            <a:ext cx="6150000" cy="3810000"/>
            <a:chOff x="1698600" y="2667000"/>
            <a:chExt cx="6150000" cy="3810000"/>
          </a:xfrm>
        </p:grpSpPr>
        <p:pic>
          <p:nvPicPr>
            <p:cNvPr id="2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98600" y="2667000"/>
              <a:ext cx="6150000" cy="381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Oval 18"/>
            <p:cNvSpPr/>
            <p:nvPr/>
          </p:nvSpPr>
          <p:spPr>
            <a:xfrm>
              <a:off x="3421380" y="45720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5943600" y="45720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458730080"/>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5398836" y="1919719"/>
            <a:ext cx="3903980" cy="2406015"/>
            <a:chOff x="5398836" y="1919719"/>
            <a:chExt cx="3903980" cy="2406015"/>
          </a:xfrm>
        </p:grpSpPr>
        <p:grpSp>
          <p:nvGrpSpPr>
            <p:cNvPr id="9" name="Group 8"/>
            <p:cNvGrpSpPr/>
            <p:nvPr/>
          </p:nvGrpSpPr>
          <p:grpSpPr>
            <a:xfrm>
              <a:off x="5398836" y="1919719"/>
              <a:ext cx="3903980" cy="2406015"/>
              <a:chOff x="0" y="0"/>
              <a:chExt cx="3903980" cy="2406527"/>
            </a:xfrm>
          </p:grpSpPr>
          <p:sp>
            <p:nvSpPr>
              <p:cNvPr id="10" name="Rectangle 9"/>
              <p:cNvSpPr/>
              <p:nvPr/>
            </p:nvSpPr>
            <p:spPr>
              <a:xfrm>
                <a:off x="730333" y="0"/>
                <a:ext cx="2410691" cy="15141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12" name="Group 11"/>
              <p:cNvGrpSpPr/>
              <p:nvPr/>
            </p:nvGrpSpPr>
            <p:grpSpPr>
              <a:xfrm>
                <a:off x="0" y="47501"/>
                <a:ext cx="3903980" cy="2359026"/>
                <a:chOff x="0" y="0"/>
                <a:chExt cx="3903980" cy="2359026"/>
              </a:xfrm>
            </p:grpSpPr>
            <p:grpSp>
              <p:nvGrpSpPr>
                <p:cNvPr id="13" name="Group 12"/>
                <p:cNvGrpSpPr/>
                <p:nvPr/>
              </p:nvGrpSpPr>
              <p:grpSpPr>
                <a:xfrm>
                  <a:off x="1122218" y="451262"/>
                  <a:ext cx="1647215" cy="790386"/>
                  <a:chOff x="0" y="0"/>
                  <a:chExt cx="1647215" cy="790386"/>
                </a:xfrm>
              </p:grpSpPr>
              <p:cxnSp>
                <p:nvCxnSpPr>
                  <p:cNvPr id="29" name="Straight Connector 28"/>
                  <p:cNvCxnSpPr/>
                  <p:nvPr/>
                </p:nvCxnSpPr>
                <p:spPr>
                  <a:xfrm flipH="1">
                    <a:off x="0" y="0"/>
                    <a:ext cx="833755" cy="777875"/>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813460" y="0"/>
                    <a:ext cx="833755" cy="777875"/>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831273" y="5938"/>
                    <a:ext cx="0" cy="784448"/>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grpSp>
              <p:nvGrpSpPr>
                <p:cNvPr id="14" name="Group 13"/>
                <p:cNvGrpSpPr/>
                <p:nvPr/>
              </p:nvGrpSpPr>
              <p:grpSpPr>
                <a:xfrm>
                  <a:off x="0" y="0"/>
                  <a:ext cx="3903980" cy="2359026"/>
                  <a:chOff x="0" y="0"/>
                  <a:chExt cx="3903980" cy="2359026"/>
                </a:xfrm>
              </p:grpSpPr>
              <p:grpSp>
                <p:nvGrpSpPr>
                  <p:cNvPr id="15" name="Group 14"/>
                  <p:cNvGrpSpPr>
                    <a:grpSpLocks noChangeAspect="1"/>
                  </p:cNvGrpSpPr>
                  <p:nvPr/>
                </p:nvGrpSpPr>
                <p:grpSpPr>
                  <a:xfrm>
                    <a:off x="0" y="0"/>
                    <a:ext cx="3903980" cy="2359026"/>
                    <a:chOff x="0" y="0"/>
                    <a:chExt cx="2597702" cy="1570868"/>
                  </a:xfrm>
                </p:grpSpPr>
                <p:grpSp>
                  <p:nvGrpSpPr>
                    <p:cNvPr id="23" name="Group 22"/>
                    <p:cNvGrpSpPr/>
                    <p:nvPr/>
                  </p:nvGrpSpPr>
                  <p:grpSpPr>
                    <a:xfrm>
                      <a:off x="730332" y="0"/>
                      <a:ext cx="1137285" cy="840624"/>
                      <a:chOff x="320634" y="0"/>
                      <a:chExt cx="1137615" cy="840732"/>
                    </a:xfrm>
                  </p:grpSpPr>
                  <p:sp>
                    <p:nvSpPr>
                      <p:cNvPr id="26" name="Rectangle 25"/>
                      <p:cNvSpPr/>
                      <p:nvPr/>
                    </p:nvSpPr>
                    <p:spPr>
                      <a:xfrm>
                        <a:off x="338447" y="0"/>
                        <a:ext cx="1097280" cy="82296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7" name="Oval 26"/>
                      <p:cNvSpPr/>
                      <p:nvPr/>
                    </p:nvSpPr>
                    <p:spPr>
                      <a:xfrm>
                        <a:off x="320634" y="789710"/>
                        <a:ext cx="45085" cy="45085"/>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8" name="Oval 27"/>
                      <p:cNvSpPr/>
                      <p:nvPr/>
                    </p:nvSpPr>
                    <p:spPr>
                      <a:xfrm>
                        <a:off x="1413164" y="795647"/>
                        <a:ext cx="45085" cy="45085"/>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24" name="Arc 23"/>
                    <p:cNvSpPr>
                      <a:spLocks noChangeAspect="1"/>
                    </p:cNvSpPr>
                    <p:nvPr/>
                  </p:nvSpPr>
                  <p:spPr>
                    <a:xfrm>
                      <a:off x="0" y="71252"/>
                      <a:ext cx="1499616" cy="1499616"/>
                    </a:xfrm>
                    <a:prstGeom prst="arc">
                      <a:avLst/>
                    </a:prstGeom>
                    <a:ln>
                      <a:solidFill>
                        <a:schemeClr val="tx1"/>
                      </a:solidFill>
                      <a:prstDash val="solid"/>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5" name="Arc 24"/>
                    <p:cNvSpPr>
                      <a:spLocks noChangeAspect="1"/>
                    </p:cNvSpPr>
                    <p:nvPr/>
                  </p:nvSpPr>
                  <p:spPr>
                    <a:xfrm flipH="1">
                      <a:off x="1098467" y="65315"/>
                      <a:ext cx="1499235" cy="1499235"/>
                    </a:xfrm>
                    <a:prstGeom prst="arc">
                      <a:avLst/>
                    </a:prstGeom>
                    <a:ln>
                      <a:solidFill>
                        <a:schemeClr val="tx1"/>
                      </a:solidFill>
                      <a:prstDash val="solid"/>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16" name="Text Box 121"/>
                  <p:cNvSpPr txBox="1"/>
                  <p:nvPr/>
                </p:nvSpPr>
                <p:spPr>
                  <a:xfrm>
                    <a:off x="890650" y="1110343"/>
                    <a:ext cx="236855" cy="23685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A</a:t>
                    </a:r>
                    <a:endParaRPr lang="en-US" sz="1100">
                      <a:effectLst/>
                      <a:ea typeface="Calibri"/>
                      <a:cs typeface="Times New Roman"/>
                    </a:endParaRPr>
                  </a:p>
                </p:txBody>
              </p:sp>
              <p:sp>
                <p:nvSpPr>
                  <p:cNvPr id="17" name="Text Box 122"/>
                  <p:cNvSpPr txBox="1"/>
                  <p:nvPr/>
                </p:nvSpPr>
                <p:spPr>
                  <a:xfrm>
                    <a:off x="2778826" y="1110343"/>
                    <a:ext cx="236855" cy="23685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B</a:t>
                    </a:r>
                    <a:endParaRPr lang="en-US" sz="1100">
                      <a:effectLst/>
                      <a:ea typeface="Calibri"/>
                      <a:cs typeface="Times New Roman"/>
                    </a:endParaRPr>
                  </a:p>
                </p:txBody>
              </p:sp>
              <p:sp>
                <p:nvSpPr>
                  <p:cNvPr id="18" name="Text Box 123"/>
                  <p:cNvSpPr txBox="1"/>
                  <p:nvPr/>
                </p:nvSpPr>
                <p:spPr>
                  <a:xfrm>
                    <a:off x="1810987" y="1187533"/>
                    <a:ext cx="236855" cy="23685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1000">
                        <a:effectLst/>
                        <a:ea typeface="Calibri"/>
                        <a:cs typeface="Times New Roman"/>
                      </a:rPr>
                      <a:t>M</a:t>
                    </a:r>
                    <a:endParaRPr lang="en-US" sz="1100">
                      <a:effectLst/>
                      <a:ea typeface="Calibri"/>
                      <a:cs typeface="Times New Roman"/>
                    </a:endParaRPr>
                  </a:p>
                </p:txBody>
              </p:sp>
              <p:sp>
                <p:nvSpPr>
                  <p:cNvPr id="22" name="Text Box 124"/>
                  <p:cNvSpPr txBox="1"/>
                  <p:nvPr/>
                </p:nvSpPr>
                <p:spPr>
                  <a:xfrm>
                    <a:off x="1822863" y="219694"/>
                    <a:ext cx="236855" cy="23685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X</a:t>
                    </a:r>
                    <a:endParaRPr lang="en-US" sz="1100">
                      <a:effectLst/>
                      <a:ea typeface="Calibri"/>
                      <a:cs typeface="Times New Roman"/>
                    </a:endParaRPr>
                  </a:p>
                </p:txBody>
              </p:sp>
            </p:grpSp>
          </p:grpSp>
        </p:grpSp>
        <p:sp>
          <p:nvSpPr>
            <p:cNvPr id="19" name="Oval 18"/>
            <p:cNvSpPr/>
            <p:nvPr/>
          </p:nvSpPr>
          <p:spPr>
            <a:xfrm>
              <a:off x="8077200" y="31242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6477000" y="31242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p:cNvSpPr>
            <a:spLocks noGrp="1"/>
          </p:cNvSpPr>
          <p:nvPr>
            <p:ph type="ctrTitle"/>
          </p:nvPr>
        </p:nvSpPr>
        <p:spPr>
          <a:xfrm>
            <a:off x="1371600" y="228601"/>
            <a:ext cx="6705600" cy="838199"/>
          </a:xfrm>
          <a:solidFill>
            <a:schemeClr val="bg2">
              <a:lumMod val="75000"/>
            </a:schemeClr>
          </a:solidFill>
          <a:scene3d>
            <a:camera prst="orthographicFront"/>
            <a:lightRig rig="threePt" dir="t"/>
          </a:scene3d>
          <a:sp3d>
            <a:bevelT w="165100" prst="coolSlant"/>
          </a:sp3d>
        </p:spPr>
        <p:txBody>
          <a:bodyPr/>
          <a:lstStyle/>
          <a:p>
            <a:r>
              <a:rPr lang="en-US" dirty="0" smtClean="0"/>
              <a:t>Examples &amp; Explanations</a:t>
            </a:r>
            <a:endParaRPr lang="en-US" dirty="0"/>
          </a:p>
        </p:txBody>
      </p:sp>
      <p:sp>
        <p:nvSpPr>
          <p:cNvPr id="3" name="Subtitle 2"/>
          <p:cNvSpPr>
            <a:spLocks noGrp="1"/>
          </p:cNvSpPr>
          <p:nvPr>
            <p:ph type="subTitle" idx="1"/>
          </p:nvPr>
        </p:nvSpPr>
        <p:spPr>
          <a:xfrm>
            <a:off x="228600" y="1219200"/>
            <a:ext cx="8311260" cy="4343400"/>
          </a:xfrm>
        </p:spPr>
        <p:txBody>
          <a:bodyPr/>
          <a:lstStyle/>
          <a:p>
            <a:r>
              <a:rPr lang="en-US" sz="2400" dirty="0" smtClean="0">
                <a:solidFill>
                  <a:schemeClr val="tx1"/>
                </a:solidFill>
              </a:rPr>
              <a:t>Computing the area detected if </a:t>
            </a:r>
            <a:r>
              <a:rPr lang="en-US" sz="2400" dirty="0" err="1" smtClean="0">
                <a:solidFill>
                  <a:schemeClr val="tx1"/>
                </a:solidFill>
              </a:rPr>
              <a:t>Selina</a:t>
            </a:r>
            <a:r>
              <a:rPr lang="en-US" sz="2400" dirty="0" smtClean="0">
                <a:solidFill>
                  <a:schemeClr val="tx1"/>
                </a:solidFill>
              </a:rPr>
              <a:t> places the two motion detectors on the back corners of her house.</a:t>
            </a:r>
          </a:p>
          <a:p>
            <a:endParaRPr lang="en-US" sz="1000" dirty="0" smtClean="0">
              <a:solidFill>
                <a:schemeClr val="tx1"/>
              </a:solidFill>
            </a:endParaRPr>
          </a:p>
          <a:p>
            <a:pPr algn="l"/>
            <a:r>
              <a:rPr lang="en-US" sz="2400" dirty="0" smtClean="0">
                <a:solidFill>
                  <a:schemeClr val="tx1"/>
                </a:solidFill>
              </a:rPr>
              <a:t>The detected area is comprised of the area of</a:t>
            </a:r>
          </a:p>
          <a:p>
            <a:pPr algn="l"/>
            <a:r>
              <a:rPr lang="en-US" sz="2400" dirty="0" smtClean="0">
                <a:solidFill>
                  <a:schemeClr val="tx1"/>
                </a:solidFill>
              </a:rPr>
              <a:t>isosceles triangle AXB and two circular sectors.</a:t>
            </a:r>
          </a:p>
          <a:p>
            <a:endParaRPr lang="en-US" sz="2400" dirty="0">
              <a:solidFill>
                <a:schemeClr val="tx1"/>
              </a:solidFill>
            </a:endParaRPr>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924800" y="5807075"/>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8600" y="5715000"/>
            <a:ext cx="5940922" cy="307777"/>
          </a:xfrm>
          <a:prstGeom prst="rect">
            <a:avLst/>
          </a:prstGeom>
          <a:noFill/>
        </p:spPr>
        <p:txBody>
          <a:bodyPr wrap="none" rtlCol="0">
            <a:spAutoFit/>
          </a:bodyPr>
          <a:lstStyle/>
          <a:p>
            <a:r>
              <a:rPr lang="en-US" sz="1400" dirty="0"/>
              <a:t>Adapted from </a:t>
            </a:r>
            <a:r>
              <a:rPr lang="en-US" sz="1400" i="1" dirty="0"/>
              <a:t>Illustrative Mathematics </a:t>
            </a:r>
            <a:r>
              <a:rPr lang="en-US" sz="1400" dirty="0"/>
              <a:t> G.C, G.SRT Setting up Sprinklers</a:t>
            </a:r>
          </a:p>
        </p:txBody>
      </p:sp>
    </p:spTree>
    <p:extLst>
      <p:ext uri="{BB962C8B-B14F-4D97-AF65-F5344CB8AC3E}">
        <p14:creationId xmlns:p14="http://schemas.microsoft.com/office/powerpoint/2010/main" val="3635544108"/>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5398836" y="1919719"/>
            <a:ext cx="3903980" cy="2406015"/>
            <a:chOff x="5398836" y="1919719"/>
            <a:chExt cx="3903980" cy="2406015"/>
          </a:xfrm>
        </p:grpSpPr>
        <p:grpSp>
          <p:nvGrpSpPr>
            <p:cNvPr id="9" name="Group 8"/>
            <p:cNvGrpSpPr/>
            <p:nvPr/>
          </p:nvGrpSpPr>
          <p:grpSpPr>
            <a:xfrm>
              <a:off x="5398836" y="1919719"/>
              <a:ext cx="3903980" cy="2406015"/>
              <a:chOff x="0" y="0"/>
              <a:chExt cx="3903980" cy="2406527"/>
            </a:xfrm>
          </p:grpSpPr>
          <p:sp>
            <p:nvSpPr>
              <p:cNvPr id="10" name="Rectangle 9"/>
              <p:cNvSpPr/>
              <p:nvPr/>
            </p:nvSpPr>
            <p:spPr>
              <a:xfrm>
                <a:off x="730333" y="0"/>
                <a:ext cx="2410691" cy="15141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12" name="Group 11"/>
              <p:cNvGrpSpPr/>
              <p:nvPr/>
            </p:nvGrpSpPr>
            <p:grpSpPr>
              <a:xfrm>
                <a:off x="0" y="47501"/>
                <a:ext cx="3903980" cy="2359026"/>
                <a:chOff x="0" y="0"/>
                <a:chExt cx="3903980" cy="2359026"/>
              </a:xfrm>
            </p:grpSpPr>
            <p:grpSp>
              <p:nvGrpSpPr>
                <p:cNvPr id="13" name="Group 12"/>
                <p:cNvGrpSpPr/>
                <p:nvPr/>
              </p:nvGrpSpPr>
              <p:grpSpPr>
                <a:xfrm>
                  <a:off x="1122218" y="451262"/>
                  <a:ext cx="1647215" cy="790386"/>
                  <a:chOff x="0" y="0"/>
                  <a:chExt cx="1647215" cy="790386"/>
                </a:xfrm>
              </p:grpSpPr>
              <p:cxnSp>
                <p:nvCxnSpPr>
                  <p:cNvPr id="29" name="Straight Connector 28"/>
                  <p:cNvCxnSpPr/>
                  <p:nvPr/>
                </p:nvCxnSpPr>
                <p:spPr>
                  <a:xfrm flipH="1">
                    <a:off x="0" y="0"/>
                    <a:ext cx="833755" cy="777875"/>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813460" y="0"/>
                    <a:ext cx="833755" cy="777875"/>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831273" y="5938"/>
                    <a:ext cx="0" cy="784448"/>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grpSp>
              <p:nvGrpSpPr>
                <p:cNvPr id="14" name="Group 13"/>
                <p:cNvGrpSpPr/>
                <p:nvPr/>
              </p:nvGrpSpPr>
              <p:grpSpPr>
                <a:xfrm>
                  <a:off x="0" y="0"/>
                  <a:ext cx="3903980" cy="2359026"/>
                  <a:chOff x="0" y="0"/>
                  <a:chExt cx="3903980" cy="2359026"/>
                </a:xfrm>
              </p:grpSpPr>
              <p:grpSp>
                <p:nvGrpSpPr>
                  <p:cNvPr id="15" name="Group 14"/>
                  <p:cNvGrpSpPr>
                    <a:grpSpLocks noChangeAspect="1"/>
                  </p:cNvGrpSpPr>
                  <p:nvPr/>
                </p:nvGrpSpPr>
                <p:grpSpPr>
                  <a:xfrm>
                    <a:off x="0" y="0"/>
                    <a:ext cx="3903980" cy="2359026"/>
                    <a:chOff x="0" y="0"/>
                    <a:chExt cx="2597702" cy="1570868"/>
                  </a:xfrm>
                </p:grpSpPr>
                <p:grpSp>
                  <p:nvGrpSpPr>
                    <p:cNvPr id="23" name="Group 22"/>
                    <p:cNvGrpSpPr/>
                    <p:nvPr/>
                  </p:nvGrpSpPr>
                  <p:grpSpPr>
                    <a:xfrm>
                      <a:off x="730332" y="0"/>
                      <a:ext cx="1137285" cy="840624"/>
                      <a:chOff x="320634" y="0"/>
                      <a:chExt cx="1137615" cy="840732"/>
                    </a:xfrm>
                  </p:grpSpPr>
                  <p:sp>
                    <p:nvSpPr>
                      <p:cNvPr id="26" name="Rectangle 25"/>
                      <p:cNvSpPr/>
                      <p:nvPr/>
                    </p:nvSpPr>
                    <p:spPr>
                      <a:xfrm>
                        <a:off x="338447" y="0"/>
                        <a:ext cx="1097280" cy="82296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7" name="Oval 26"/>
                      <p:cNvSpPr/>
                      <p:nvPr/>
                    </p:nvSpPr>
                    <p:spPr>
                      <a:xfrm>
                        <a:off x="320634" y="789710"/>
                        <a:ext cx="45085" cy="45085"/>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8" name="Oval 27"/>
                      <p:cNvSpPr/>
                      <p:nvPr/>
                    </p:nvSpPr>
                    <p:spPr>
                      <a:xfrm>
                        <a:off x="1413164" y="795647"/>
                        <a:ext cx="45085" cy="45085"/>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24" name="Arc 23"/>
                    <p:cNvSpPr>
                      <a:spLocks noChangeAspect="1"/>
                    </p:cNvSpPr>
                    <p:nvPr/>
                  </p:nvSpPr>
                  <p:spPr>
                    <a:xfrm>
                      <a:off x="0" y="71252"/>
                      <a:ext cx="1499616" cy="1499616"/>
                    </a:xfrm>
                    <a:prstGeom prst="arc">
                      <a:avLst/>
                    </a:prstGeom>
                    <a:ln>
                      <a:solidFill>
                        <a:schemeClr val="tx1"/>
                      </a:solidFill>
                      <a:prstDash val="solid"/>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5" name="Arc 24"/>
                    <p:cNvSpPr>
                      <a:spLocks noChangeAspect="1"/>
                    </p:cNvSpPr>
                    <p:nvPr/>
                  </p:nvSpPr>
                  <p:spPr>
                    <a:xfrm flipH="1">
                      <a:off x="1098467" y="65315"/>
                      <a:ext cx="1499235" cy="1499235"/>
                    </a:xfrm>
                    <a:prstGeom prst="arc">
                      <a:avLst/>
                    </a:prstGeom>
                    <a:ln>
                      <a:solidFill>
                        <a:schemeClr val="tx1"/>
                      </a:solidFill>
                      <a:prstDash val="solid"/>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16" name="Text Box 121"/>
                  <p:cNvSpPr txBox="1"/>
                  <p:nvPr/>
                </p:nvSpPr>
                <p:spPr>
                  <a:xfrm>
                    <a:off x="890650" y="1110343"/>
                    <a:ext cx="236855" cy="23685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A</a:t>
                    </a:r>
                    <a:endParaRPr lang="en-US" sz="1100">
                      <a:effectLst/>
                      <a:ea typeface="Calibri"/>
                      <a:cs typeface="Times New Roman"/>
                    </a:endParaRPr>
                  </a:p>
                </p:txBody>
              </p:sp>
              <p:sp>
                <p:nvSpPr>
                  <p:cNvPr id="17" name="Text Box 122"/>
                  <p:cNvSpPr txBox="1"/>
                  <p:nvPr/>
                </p:nvSpPr>
                <p:spPr>
                  <a:xfrm>
                    <a:off x="2778826" y="1110343"/>
                    <a:ext cx="236855" cy="23685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B</a:t>
                    </a:r>
                    <a:endParaRPr lang="en-US" sz="1100">
                      <a:effectLst/>
                      <a:ea typeface="Calibri"/>
                      <a:cs typeface="Times New Roman"/>
                    </a:endParaRPr>
                  </a:p>
                </p:txBody>
              </p:sp>
              <p:sp>
                <p:nvSpPr>
                  <p:cNvPr id="18" name="Text Box 123"/>
                  <p:cNvSpPr txBox="1"/>
                  <p:nvPr/>
                </p:nvSpPr>
                <p:spPr>
                  <a:xfrm>
                    <a:off x="1810987" y="1187533"/>
                    <a:ext cx="236855" cy="23685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1000">
                        <a:effectLst/>
                        <a:ea typeface="Calibri"/>
                        <a:cs typeface="Times New Roman"/>
                      </a:rPr>
                      <a:t>M</a:t>
                    </a:r>
                    <a:endParaRPr lang="en-US" sz="1100">
                      <a:effectLst/>
                      <a:ea typeface="Calibri"/>
                      <a:cs typeface="Times New Roman"/>
                    </a:endParaRPr>
                  </a:p>
                </p:txBody>
              </p:sp>
              <p:sp>
                <p:nvSpPr>
                  <p:cNvPr id="22" name="Text Box 124"/>
                  <p:cNvSpPr txBox="1"/>
                  <p:nvPr/>
                </p:nvSpPr>
                <p:spPr>
                  <a:xfrm>
                    <a:off x="1822863" y="219694"/>
                    <a:ext cx="236855" cy="23685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X</a:t>
                    </a:r>
                    <a:endParaRPr lang="en-US" sz="1100">
                      <a:effectLst/>
                      <a:ea typeface="Calibri"/>
                      <a:cs typeface="Times New Roman"/>
                    </a:endParaRPr>
                  </a:p>
                </p:txBody>
              </p:sp>
            </p:grpSp>
          </p:grpSp>
        </p:grpSp>
        <p:sp>
          <p:nvSpPr>
            <p:cNvPr id="19" name="Oval 18"/>
            <p:cNvSpPr/>
            <p:nvPr/>
          </p:nvSpPr>
          <p:spPr>
            <a:xfrm>
              <a:off x="8077200" y="31242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6477000" y="31242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p:cNvSpPr>
            <a:spLocks noGrp="1"/>
          </p:cNvSpPr>
          <p:nvPr>
            <p:ph type="ctrTitle"/>
          </p:nvPr>
        </p:nvSpPr>
        <p:spPr>
          <a:xfrm>
            <a:off x="1371600" y="228601"/>
            <a:ext cx="6705600" cy="838199"/>
          </a:xfrm>
          <a:solidFill>
            <a:schemeClr val="bg2">
              <a:lumMod val="75000"/>
            </a:schemeClr>
          </a:solidFill>
          <a:scene3d>
            <a:camera prst="orthographicFront"/>
            <a:lightRig rig="threePt" dir="t"/>
          </a:scene3d>
          <a:sp3d>
            <a:bevelT w="165100" prst="coolSlant"/>
          </a:sp3d>
        </p:spPr>
        <p:txBody>
          <a:bodyPr/>
          <a:lstStyle/>
          <a:p>
            <a:r>
              <a:rPr lang="en-US" dirty="0" smtClean="0"/>
              <a:t>Examples &amp; Explanations</a:t>
            </a:r>
            <a:endParaRPr lang="en-US" dirty="0"/>
          </a:p>
        </p:txBody>
      </p:sp>
      <p:sp>
        <p:nvSpPr>
          <p:cNvPr id="3" name="Subtitle 2"/>
          <p:cNvSpPr>
            <a:spLocks noGrp="1"/>
          </p:cNvSpPr>
          <p:nvPr>
            <p:ph type="subTitle" idx="1"/>
          </p:nvPr>
        </p:nvSpPr>
        <p:spPr>
          <a:xfrm>
            <a:off x="228600" y="1219200"/>
            <a:ext cx="8311260" cy="4343400"/>
          </a:xfrm>
        </p:spPr>
        <p:txBody>
          <a:bodyPr/>
          <a:lstStyle/>
          <a:p>
            <a:r>
              <a:rPr lang="en-US" sz="2400" dirty="0" smtClean="0">
                <a:solidFill>
                  <a:schemeClr val="tx1"/>
                </a:solidFill>
              </a:rPr>
              <a:t>Computing the area detected if </a:t>
            </a:r>
            <a:r>
              <a:rPr lang="en-US" sz="2400" dirty="0" err="1" smtClean="0">
                <a:solidFill>
                  <a:schemeClr val="tx1"/>
                </a:solidFill>
              </a:rPr>
              <a:t>Selina</a:t>
            </a:r>
            <a:r>
              <a:rPr lang="en-US" sz="2400" dirty="0" smtClean="0">
                <a:solidFill>
                  <a:schemeClr val="tx1"/>
                </a:solidFill>
              </a:rPr>
              <a:t> places the two motion detectors on the back corners of her house.</a:t>
            </a:r>
          </a:p>
          <a:p>
            <a:endParaRPr lang="en-US" sz="1000" dirty="0" smtClean="0">
              <a:solidFill>
                <a:schemeClr val="tx1"/>
              </a:solidFill>
            </a:endParaRPr>
          </a:p>
          <a:p>
            <a:pPr algn="l"/>
            <a:r>
              <a:rPr lang="en-US" sz="2400" dirty="0">
                <a:solidFill>
                  <a:schemeClr val="tx1"/>
                </a:solidFill>
              </a:rPr>
              <a:t>The detected area is comprised of the area of</a:t>
            </a:r>
          </a:p>
          <a:p>
            <a:pPr algn="l"/>
            <a:r>
              <a:rPr lang="en-US" sz="2400" dirty="0">
                <a:solidFill>
                  <a:schemeClr val="tx1"/>
                </a:solidFill>
              </a:rPr>
              <a:t>isosceles triangle AXB and two circular sectors.</a:t>
            </a:r>
          </a:p>
          <a:p>
            <a:endParaRPr lang="en-US" sz="2400" dirty="0">
              <a:solidFill>
                <a:schemeClr val="tx1"/>
              </a:solidFill>
            </a:endParaRPr>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924800" y="5807075"/>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8600" y="5715000"/>
            <a:ext cx="5940922" cy="307777"/>
          </a:xfrm>
          <a:prstGeom prst="rect">
            <a:avLst/>
          </a:prstGeom>
          <a:noFill/>
        </p:spPr>
        <p:txBody>
          <a:bodyPr wrap="none" rtlCol="0">
            <a:spAutoFit/>
          </a:bodyPr>
          <a:lstStyle/>
          <a:p>
            <a:r>
              <a:rPr lang="en-US" sz="1400" dirty="0"/>
              <a:t>Adapted from </a:t>
            </a:r>
            <a:r>
              <a:rPr lang="en-US" sz="1400" i="1" dirty="0"/>
              <a:t>Illustrative Mathematics </a:t>
            </a:r>
            <a:r>
              <a:rPr lang="en-US" sz="1400" dirty="0"/>
              <a:t> G.C, G.SRT Setting up Sprinklers</a:t>
            </a:r>
          </a:p>
        </p:txBody>
      </p:sp>
      <mc:AlternateContent xmlns:mc="http://schemas.openxmlformats.org/markup-compatibility/2006" xmlns:a14="http://schemas.microsoft.com/office/drawing/2010/main">
        <mc:Choice Requires="a14">
          <p:sp>
            <p:nvSpPr>
              <p:cNvPr id="6" name="Rectangle 5"/>
              <p:cNvSpPr/>
              <p:nvPr/>
            </p:nvSpPr>
            <p:spPr>
              <a:xfrm>
                <a:off x="228600" y="3508836"/>
                <a:ext cx="4572000" cy="594650"/>
              </a:xfrm>
              <a:prstGeom prst="rect">
                <a:avLst/>
              </a:prstGeom>
            </p:spPr>
            <p:txBody>
              <a:bodyPr>
                <a:spAutoFit/>
              </a:bodyPr>
              <a:lstStyle/>
              <a:p>
                <a:pPr/>
                <a14:m>
                  <m:oMathPara xmlns:m="http://schemas.openxmlformats.org/officeDocument/2006/math">
                    <m:oMathParaPr>
                      <m:jc m:val="left"/>
                    </m:oMathParaPr>
                    <m:oMath xmlns:m="http://schemas.openxmlformats.org/officeDocument/2006/math">
                      <m:sSub>
                        <m:sSubPr>
                          <m:ctrlPr>
                            <a:rPr lang="en-US" sz="2800" i="1">
                              <a:latin typeface="Cambria Math"/>
                            </a:rPr>
                          </m:ctrlPr>
                        </m:sSubPr>
                        <m:e>
                          <m:r>
                            <a:rPr lang="en-US" sz="2800" i="1">
                              <a:latin typeface="Cambria Math"/>
                            </a:rPr>
                            <m:t>𝐴</m:t>
                          </m:r>
                        </m:e>
                        <m:sub>
                          <m:r>
                            <a:rPr lang="en-US" sz="2800" i="1">
                              <a:latin typeface="Cambria Math"/>
                              <a:ea typeface="Cambria Math"/>
                            </a:rPr>
                            <m:t>∆</m:t>
                          </m:r>
                        </m:sub>
                      </m:sSub>
                      <m:r>
                        <a:rPr lang="en-US" sz="2800" i="1">
                          <a:latin typeface="Cambria Math"/>
                        </a:rPr>
                        <m:t>=</m:t>
                      </m:r>
                      <m:box>
                        <m:boxPr>
                          <m:ctrlPr>
                            <a:rPr lang="en-US" sz="2800" i="1">
                              <a:latin typeface="Cambria Math"/>
                            </a:rPr>
                          </m:ctrlPr>
                        </m:boxPr>
                        <m:e>
                          <m:argPr>
                            <m:argSz m:val="-1"/>
                          </m:argPr>
                          <m:f>
                            <m:fPr>
                              <m:ctrlPr>
                                <a:rPr lang="en-US" sz="2800" i="1">
                                  <a:latin typeface="Cambria Math"/>
                                </a:rPr>
                              </m:ctrlPr>
                            </m:fPr>
                            <m:num>
                              <m:r>
                                <a:rPr lang="en-US" sz="2800" i="1">
                                  <a:latin typeface="Cambria Math"/>
                                </a:rPr>
                                <m:t>1</m:t>
                              </m:r>
                            </m:num>
                            <m:den>
                              <m:r>
                                <a:rPr lang="en-US" sz="2800" i="1">
                                  <a:latin typeface="Cambria Math"/>
                                </a:rPr>
                                <m:t>2</m:t>
                              </m:r>
                            </m:den>
                          </m:f>
                          <m:r>
                            <a:rPr lang="en-US" sz="2800" i="1">
                              <a:latin typeface="Cambria Math"/>
                              <a:ea typeface="Cambria Math"/>
                            </a:rPr>
                            <m:t>∙</m:t>
                          </m:r>
                          <m:r>
                            <a:rPr lang="en-US" sz="2800" i="1">
                              <a:latin typeface="Cambria Math"/>
                            </a:rPr>
                            <m:t>𝑋𝑀</m:t>
                          </m:r>
                          <m:r>
                            <a:rPr lang="en-US" sz="2800" i="1">
                              <a:latin typeface="Cambria Math"/>
                              <a:ea typeface="Cambria Math"/>
                            </a:rPr>
                            <m:t>∙</m:t>
                          </m:r>
                          <m:r>
                            <a:rPr lang="en-US" sz="2800" i="1">
                              <a:latin typeface="Cambria Math"/>
                              <a:ea typeface="Cambria Math"/>
                            </a:rPr>
                            <m:t>𝐴𝐵</m:t>
                          </m:r>
                        </m:e>
                      </m:box>
                    </m:oMath>
                  </m:oMathPara>
                </a14:m>
                <a:endParaRPr lang="en-US" sz="2800" dirty="0"/>
              </a:p>
            </p:txBody>
          </p:sp>
        </mc:Choice>
        <mc:Fallback xmlns="">
          <p:sp>
            <p:nvSpPr>
              <p:cNvPr id="6" name="Rectangle 5"/>
              <p:cNvSpPr>
                <a:spLocks noRot="1" noChangeAspect="1" noMove="1" noResize="1" noEditPoints="1" noAdjustHandles="1" noChangeArrowheads="1" noChangeShapeType="1" noTextEdit="1"/>
              </p:cNvSpPr>
              <p:nvPr/>
            </p:nvSpPr>
            <p:spPr>
              <a:xfrm>
                <a:off x="228600" y="3508836"/>
                <a:ext cx="4572000" cy="594650"/>
              </a:xfrm>
              <a:prstGeom prst="rect">
                <a:avLst/>
              </a:prstGeom>
              <a:blipFill rotWithShape="1">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2" name="TextBox 31"/>
              <p:cNvSpPr txBox="1"/>
              <p:nvPr/>
            </p:nvSpPr>
            <p:spPr>
              <a:xfrm>
                <a:off x="6240336" y="3536793"/>
                <a:ext cx="2804679" cy="156966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p>
                        <m:sSupPr>
                          <m:ctrlPr>
                            <a:rPr lang="en-US" sz="2400" i="1" smtClean="0">
                              <a:latin typeface="Cambria Math"/>
                            </a:rPr>
                          </m:ctrlPr>
                        </m:sSupPr>
                        <m:e>
                          <m:r>
                            <a:rPr lang="en-US" sz="2400" b="0" i="1" smtClean="0">
                              <a:latin typeface="Cambria Math"/>
                            </a:rPr>
                            <m:t>𝑋𝑀</m:t>
                          </m:r>
                        </m:e>
                        <m:sup>
                          <m:r>
                            <a:rPr lang="en-US" sz="2400" b="0" i="1" smtClean="0">
                              <a:latin typeface="Cambria Math"/>
                            </a:rPr>
                            <m:t>2</m:t>
                          </m:r>
                        </m:sup>
                      </m:sSup>
                      <m:r>
                        <a:rPr lang="en-US" sz="2400" b="0" i="1" smtClean="0">
                          <a:latin typeface="Cambria Math"/>
                        </a:rPr>
                        <m:t>=</m:t>
                      </m:r>
                      <m:sSup>
                        <m:sSupPr>
                          <m:ctrlPr>
                            <a:rPr lang="en-US" sz="2400" b="0" i="1" smtClean="0">
                              <a:latin typeface="Cambria Math"/>
                            </a:rPr>
                          </m:ctrlPr>
                        </m:sSupPr>
                        <m:e>
                          <m:r>
                            <a:rPr lang="en-US" sz="2400" b="0" i="1" smtClean="0">
                              <a:latin typeface="Cambria Math"/>
                            </a:rPr>
                            <m:t>𝐴𝑋</m:t>
                          </m:r>
                        </m:e>
                        <m:sup>
                          <m:r>
                            <a:rPr lang="en-US" sz="2400" b="0" i="1" smtClean="0">
                              <a:latin typeface="Cambria Math"/>
                            </a:rPr>
                            <m:t>2</m:t>
                          </m:r>
                        </m:sup>
                      </m:sSup>
                      <m:r>
                        <a:rPr lang="en-US" sz="2400" b="0" i="1" smtClean="0">
                          <a:latin typeface="Cambria Math"/>
                        </a:rPr>
                        <m:t>−</m:t>
                      </m:r>
                      <m:sSup>
                        <m:sSupPr>
                          <m:ctrlPr>
                            <a:rPr lang="en-US" sz="2400" b="0" i="1" smtClean="0">
                              <a:latin typeface="Cambria Math"/>
                            </a:rPr>
                          </m:ctrlPr>
                        </m:sSupPr>
                        <m:e>
                          <m:r>
                            <a:rPr lang="en-US" sz="2400" b="0" i="1" smtClean="0">
                              <a:latin typeface="Cambria Math"/>
                            </a:rPr>
                            <m:t>𝐴𝑀</m:t>
                          </m:r>
                        </m:e>
                        <m:sup>
                          <m:r>
                            <a:rPr lang="en-US" sz="2400" b="0" i="1" smtClean="0">
                              <a:latin typeface="Cambria Math"/>
                            </a:rPr>
                            <m:t>2</m:t>
                          </m:r>
                        </m:sup>
                      </m:sSup>
                    </m:oMath>
                  </m:oMathPara>
                </a14:m>
                <a:endParaRPr lang="en-US" sz="2400" b="0" dirty="0" smtClean="0"/>
              </a:p>
              <a:p>
                <a:pPr/>
                <a14:m>
                  <m:oMathPara xmlns:m="http://schemas.openxmlformats.org/officeDocument/2006/math">
                    <m:oMathParaPr>
                      <m:jc m:val="centerGroup"/>
                    </m:oMathParaPr>
                    <m:oMath xmlns:m="http://schemas.openxmlformats.org/officeDocument/2006/math">
                      <m:sSup>
                        <m:sSupPr>
                          <m:ctrlPr>
                            <a:rPr lang="en-US" sz="2400" i="1">
                              <a:latin typeface="Cambria Math"/>
                            </a:rPr>
                          </m:ctrlPr>
                        </m:sSupPr>
                        <m:e>
                          <m:r>
                            <a:rPr lang="en-US" sz="2400" i="1">
                              <a:latin typeface="Cambria Math"/>
                            </a:rPr>
                            <m:t>𝑋𝑀</m:t>
                          </m:r>
                        </m:e>
                        <m:sup>
                          <m:r>
                            <a:rPr lang="en-US" sz="2400" i="1">
                              <a:latin typeface="Cambria Math"/>
                            </a:rPr>
                            <m:t>2</m:t>
                          </m:r>
                        </m:sup>
                      </m:sSup>
                      <m:r>
                        <a:rPr lang="en-US" sz="2400" i="1">
                          <a:latin typeface="Cambria Math"/>
                        </a:rPr>
                        <m:t>=</m:t>
                      </m:r>
                      <m:sSup>
                        <m:sSupPr>
                          <m:ctrlPr>
                            <a:rPr lang="en-US" sz="2400" i="1">
                              <a:latin typeface="Cambria Math"/>
                            </a:rPr>
                          </m:ctrlPr>
                        </m:sSupPr>
                        <m:e>
                          <m:r>
                            <a:rPr lang="en-US" sz="2400" b="0" i="1" smtClean="0">
                              <a:latin typeface="Cambria Math"/>
                            </a:rPr>
                            <m:t>8.4</m:t>
                          </m:r>
                        </m:e>
                        <m:sup>
                          <m:r>
                            <a:rPr lang="en-US" sz="2400" i="1">
                              <a:latin typeface="Cambria Math"/>
                            </a:rPr>
                            <m:t>2</m:t>
                          </m:r>
                        </m:sup>
                      </m:sSup>
                      <m:r>
                        <a:rPr lang="en-US" sz="2400" i="1">
                          <a:latin typeface="Cambria Math"/>
                        </a:rPr>
                        <m:t>−</m:t>
                      </m:r>
                      <m:sSup>
                        <m:sSupPr>
                          <m:ctrlPr>
                            <a:rPr lang="en-US" sz="2400" i="1">
                              <a:latin typeface="Cambria Math"/>
                            </a:rPr>
                          </m:ctrlPr>
                        </m:sSupPr>
                        <m:e>
                          <m:r>
                            <a:rPr lang="en-US" sz="2400" b="0" i="1" smtClean="0">
                              <a:latin typeface="Cambria Math"/>
                            </a:rPr>
                            <m:t>6</m:t>
                          </m:r>
                        </m:e>
                        <m:sup>
                          <m:r>
                            <a:rPr lang="en-US" sz="2400" i="1">
                              <a:latin typeface="Cambria Math"/>
                            </a:rPr>
                            <m:t>2</m:t>
                          </m:r>
                        </m:sup>
                      </m:sSup>
                    </m:oMath>
                  </m:oMathPara>
                </a14:m>
                <a:endParaRPr lang="en-US" sz="2400" dirty="0" smtClean="0"/>
              </a:p>
              <a:p>
                <a:pPr/>
                <a14:m>
                  <m:oMathPara xmlns:m="http://schemas.openxmlformats.org/officeDocument/2006/math">
                    <m:oMathParaPr>
                      <m:jc m:val="centerGroup"/>
                    </m:oMathParaPr>
                    <m:oMath xmlns:m="http://schemas.openxmlformats.org/officeDocument/2006/math">
                      <m:sSup>
                        <m:sSupPr>
                          <m:ctrlPr>
                            <a:rPr lang="en-US" sz="2400" i="1">
                              <a:latin typeface="Cambria Math"/>
                            </a:rPr>
                          </m:ctrlPr>
                        </m:sSupPr>
                        <m:e>
                          <m:r>
                            <a:rPr lang="en-US" sz="2400" i="1">
                              <a:latin typeface="Cambria Math"/>
                            </a:rPr>
                            <m:t>𝑋𝑀</m:t>
                          </m:r>
                        </m:e>
                        <m:sup>
                          <m:r>
                            <a:rPr lang="en-US" sz="2400" i="1">
                              <a:latin typeface="Cambria Math"/>
                            </a:rPr>
                            <m:t>2</m:t>
                          </m:r>
                        </m:sup>
                      </m:sSup>
                      <m:r>
                        <a:rPr lang="en-US" sz="2400" i="1">
                          <a:latin typeface="Cambria Math"/>
                        </a:rPr>
                        <m:t>=</m:t>
                      </m:r>
                      <m:r>
                        <a:rPr lang="en-US" sz="2400" b="0" i="1" smtClean="0">
                          <a:latin typeface="Cambria Math"/>
                        </a:rPr>
                        <m:t>34.56</m:t>
                      </m:r>
                    </m:oMath>
                  </m:oMathPara>
                </a14:m>
                <a:endParaRPr lang="en-US" sz="2400" dirty="0" smtClean="0"/>
              </a:p>
              <a:p>
                <a:pPr/>
                <a14:m>
                  <m:oMathPara xmlns:m="http://schemas.openxmlformats.org/officeDocument/2006/math">
                    <m:oMathParaPr>
                      <m:jc m:val="centerGroup"/>
                    </m:oMathParaPr>
                    <m:oMath xmlns:m="http://schemas.openxmlformats.org/officeDocument/2006/math">
                      <m:r>
                        <a:rPr lang="en-US" sz="2400" b="0" i="1" smtClean="0">
                          <a:latin typeface="Cambria Math"/>
                        </a:rPr>
                        <m:t>𝑋𝑀</m:t>
                      </m:r>
                      <m:r>
                        <a:rPr lang="en-US" sz="2400" i="1" smtClean="0">
                          <a:latin typeface="Cambria Math"/>
                          <a:ea typeface="Cambria Math"/>
                        </a:rPr>
                        <m:t>≈</m:t>
                      </m:r>
                      <m:r>
                        <a:rPr lang="en-US" sz="2400" b="0" i="1" smtClean="0">
                          <a:latin typeface="Cambria Math"/>
                        </a:rPr>
                        <m:t>5.88</m:t>
                      </m:r>
                    </m:oMath>
                  </m:oMathPara>
                </a14:m>
                <a:endParaRPr lang="en-US" sz="2400" dirty="0"/>
              </a:p>
            </p:txBody>
          </p:sp>
        </mc:Choice>
        <mc:Fallback xmlns="">
          <p:sp>
            <p:nvSpPr>
              <p:cNvPr id="32" name="TextBox 31"/>
              <p:cNvSpPr txBox="1">
                <a:spLocks noRot="1" noChangeAspect="1" noMove="1" noResize="1" noEditPoints="1" noAdjustHandles="1" noChangeArrowheads="1" noChangeShapeType="1" noTextEdit="1"/>
              </p:cNvSpPr>
              <p:nvPr/>
            </p:nvSpPr>
            <p:spPr>
              <a:xfrm>
                <a:off x="6240336" y="3536793"/>
                <a:ext cx="2804679" cy="1569660"/>
              </a:xfrm>
              <a:prstGeom prst="rect">
                <a:avLst/>
              </a:prstGeom>
              <a:blipFill rotWithShape="1">
                <a:blip r:embed="rId5"/>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990526936"/>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5398836" y="1919719"/>
            <a:ext cx="3903980" cy="2406015"/>
            <a:chOff x="5398836" y="1919719"/>
            <a:chExt cx="3903980" cy="2406015"/>
          </a:xfrm>
        </p:grpSpPr>
        <p:grpSp>
          <p:nvGrpSpPr>
            <p:cNvPr id="9" name="Group 8"/>
            <p:cNvGrpSpPr/>
            <p:nvPr/>
          </p:nvGrpSpPr>
          <p:grpSpPr>
            <a:xfrm>
              <a:off x="5398836" y="1919719"/>
              <a:ext cx="3903980" cy="2406015"/>
              <a:chOff x="0" y="0"/>
              <a:chExt cx="3903980" cy="2406527"/>
            </a:xfrm>
          </p:grpSpPr>
          <p:sp>
            <p:nvSpPr>
              <p:cNvPr id="10" name="Rectangle 9"/>
              <p:cNvSpPr/>
              <p:nvPr/>
            </p:nvSpPr>
            <p:spPr>
              <a:xfrm>
                <a:off x="730333" y="0"/>
                <a:ext cx="2410691" cy="15141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12" name="Group 11"/>
              <p:cNvGrpSpPr/>
              <p:nvPr/>
            </p:nvGrpSpPr>
            <p:grpSpPr>
              <a:xfrm>
                <a:off x="0" y="47501"/>
                <a:ext cx="3903980" cy="2359026"/>
                <a:chOff x="0" y="0"/>
                <a:chExt cx="3903980" cy="2359026"/>
              </a:xfrm>
            </p:grpSpPr>
            <p:grpSp>
              <p:nvGrpSpPr>
                <p:cNvPr id="13" name="Group 12"/>
                <p:cNvGrpSpPr/>
                <p:nvPr/>
              </p:nvGrpSpPr>
              <p:grpSpPr>
                <a:xfrm>
                  <a:off x="1122218" y="451262"/>
                  <a:ext cx="1647215" cy="790386"/>
                  <a:chOff x="0" y="0"/>
                  <a:chExt cx="1647215" cy="790386"/>
                </a:xfrm>
              </p:grpSpPr>
              <p:cxnSp>
                <p:nvCxnSpPr>
                  <p:cNvPr id="29" name="Straight Connector 28"/>
                  <p:cNvCxnSpPr/>
                  <p:nvPr/>
                </p:nvCxnSpPr>
                <p:spPr>
                  <a:xfrm flipH="1">
                    <a:off x="0" y="0"/>
                    <a:ext cx="833755" cy="777875"/>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813460" y="0"/>
                    <a:ext cx="833755" cy="777875"/>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831273" y="5938"/>
                    <a:ext cx="0" cy="784448"/>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grpSp>
              <p:nvGrpSpPr>
                <p:cNvPr id="14" name="Group 13"/>
                <p:cNvGrpSpPr/>
                <p:nvPr/>
              </p:nvGrpSpPr>
              <p:grpSpPr>
                <a:xfrm>
                  <a:off x="0" y="0"/>
                  <a:ext cx="3903980" cy="2359026"/>
                  <a:chOff x="0" y="0"/>
                  <a:chExt cx="3903980" cy="2359026"/>
                </a:xfrm>
              </p:grpSpPr>
              <p:grpSp>
                <p:nvGrpSpPr>
                  <p:cNvPr id="15" name="Group 14"/>
                  <p:cNvGrpSpPr>
                    <a:grpSpLocks noChangeAspect="1"/>
                  </p:cNvGrpSpPr>
                  <p:nvPr/>
                </p:nvGrpSpPr>
                <p:grpSpPr>
                  <a:xfrm>
                    <a:off x="0" y="0"/>
                    <a:ext cx="3903980" cy="2359026"/>
                    <a:chOff x="0" y="0"/>
                    <a:chExt cx="2597702" cy="1570868"/>
                  </a:xfrm>
                </p:grpSpPr>
                <p:grpSp>
                  <p:nvGrpSpPr>
                    <p:cNvPr id="23" name="Group 22"/>
                    <p:cNvGrpSpPr/>
                    <p:nvPr/>
                  </p:nvGrpSpPr>
                  <p:grpSpPr>
                    <a:xfrm>
                      <a:off x="730332" y="0"/>
                      <a:ext cx="1137285" cy="840624"/>
                      <a:chOff x="320634" y="0"/>
                      <a:chExt cx="1137615" cy="840732"/>
                    </a:xfrm>
                  </p:grpSpPr>
                  <p:sp>
                    <p:nvSpPr>
                      <p:cNvPr id="26" name="Rectangle 25"/>
                      <p:cNvSpPr/>
                      <p:nvPr/>
                    </p:nvSpPr>
                    <p:spPr>
                      <a:xfrm>
                        <a:off x="338447" y="0"/>
                        <a:ext cx="1097280" cy="82296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7" name="Oval 26"/>
                      <p:cNvSpPr/>
                      <p:nvPr/>
                    </p:nvSpPr>
                    <p:spPr>
                      <a:xfrm>
                        <a:off x="320634" y="789710"/>
                        <a:ext cx="45085" cy="45085"/>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8" name="Oval 27"/>
                      <p:cNvSpPr/>
                      <p:nvPr/>
                    </p:nvSpPr>
                    <p:spPr>
                      <a:xfrm>
                        <a:off x="1413164" y="795647"/>
                        <a:ext cx="45085" cy="45085"/>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24" name="Arc 23"/>
                    <p:cNvSpPr>
                      <a:spLocks noChangeAspect="1"/>
                    </p:cNvSpPr>
                    <p:nvPr/>
                  </p:nvSpPr>
                  <p:spPr>
                    <a:xfrm>
                      <a:off x="0" y="71252"/>
                      <a:ext cx="1499616" cy="1499616"/>
                    </a:xfrm>
                    <a:prstGeom prst="arc">
                      <a:avLst/>
                    </a:prstGeom>
                    <a:ln>
                      <a:solidFill>
                        <a:schemeClr val="tx1"/>
                      </a:solidFill>
                      <a:prstDash val="solid"/>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5" name="Arc 24"/>
                    <p:cNvSpPr>
                      <a:spLocks noChangeAspect="1"/>
                    </p:cNvSpPr>
                    <p:nvPr/>
                  </p:nvSpPr>
                  <p:spPr>
                    <a:xfrm flipH="1">
                      <a:off x="1098467" y="65315"/>
                      <a:ext cx="1499235" cy="1499235"/>
                    </a:xfrm>
                    <a:prstGeom prst="arc">
                      <a:avLst/>
                    </a:prstGeom>
                    <a:ln>
                      <a:solidFill>
                        <a:schemeClr val="tx1"/>
                      </a:solidFill>
                      <a:prstDash val="solid"/>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16" name="Text Box 121"/>
                  <p:cNvSpPr txBox="1"/>
                  <p:nvPr/>
                </p:nvSpPr>
                <p:spPr>
                  <a:xfrm>
                    <a:off x="890650" y="1110343"/>
                    <a:ext cx="236855" cy="23685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A</a:t>
                    </a:r>
                    <a:endParaRPr lang="en-US" sz="1100">
                      <a:effectLst/>
                      <a:ea typeface="Calibri"/>
                      <a:cs typeface="Times New Roman"/>
                    </a:endParaRPr>
                  </a:p>
                </p:txBody>
              </p:sp>
              <p:sp>
                <p:nvSpPr>
                  <p:cNvPr id="17" name="Text Box 122"/>
                  <p:cNvSpPr txBox="1"/>
                  <p:nvPr/>
                </p:nvSpPr>
                <p:spPr>
                  <a:xfrm>
                    <a:off x="2778826" y="1110343"/>
                    <a:ext cx="236855" cy="23685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B</a:t>
                    </a:r>
                    <a:endParaRPr lang="en-US" sz="1100">
                      <a:effectLst/>
                      <a:ea typeface="Calibri"/>
                      <a:cs typeface="Times New Roman"/>
                    </a:endParaRPr>
                  </a:p>
                </p:txBody>
              </p:sp>
              <p:sp>
                <p:nvSpPr>
                  <p:cNvPr id="18" name="Text Box 123"/>
                  <p:cNvSpPr txBox="1"/>
                  <p:nvPr/>
                </p:nvSpPr>
                <p:spPr>
                  <a:xfrm>
                    <a:off x="1810987" y="1187533"/>
                    <a:ext cx="236855" cy="23685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1000">
                        <a:effectLst/>
                        <a:ea typeface="Calibri"/>
                        <a:cs typeface="Times New Roman"/>
                      </a:rPr>
                      <a:t>M</a:t>
                    </a:r>
                    <a:endParaRPr lang="en-US" sz="1100">
                      <a:effectLst/>
                      <a:ea typeface="Calibri"/>
                      <a:cs typeface="Times New Roman"/>
                    </a:endParaRPr>
                  </a:p>
                </p:txBody>
              </p:sp>
              <p:sp>
                <p:nvSpPr>
                  <p:cNvPr id="22" name="Text Box 124"/>
                  <p:cNvSpPr txBox="1"/>
                  <p:nvPr/>
                </p:nvSpPr>
                <p:spPr>
                  <a:xfrm>
                    <a:off x="1822863" y="219694"/>
                    <a:ext cx="236855" cy="23685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X</a:t>
                    </a:r>
                    <a:endParaRPr lang="en-US" sz="1100">
                      <a:effectLst/>
                      <a:ea typeface="Calibri"/>
                      <a:cs typeface="Times New Roman"/>
                    </a:endParaRPr>
                  </a:p>
                </p:txBody>
              </p:sp>
            </p:grpSp>
          </p:grpSp>
        </p:grpSp>
        <p:sp>
          <p:nvSpPr>
            <p:cNvPr id="19" name="Oval 18"/>
            <p:cNvSpPr/>
            <p:nvPr/>
          </p:nvSpPr>
          <p:spPr>
            <a:xfrm>
              <a:off x="8077200" y="31242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6477000" y="31242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p:cNvSpPr>
            <a:spLocks noGrp="1"/>
          </p:cNvSpPr>
          <p:nvPr>
            <p:ph type="ctrTitle"/>
          </p:nvPr>
        </p:nvSpPr>
        <p:spPr>
          <a:xfrm>
            <a:off x="1371600" y="228601"/>
            <a:ext cx="6705600" cy="838199"/>
          </a:xfrm>
          <a:solidFill>
            <a:schemeClr val="bg2">
              <a:lumMod val="75000"/>
            </a:schemeClr>
          </a:solidFill>
          <a:scene3d>
            <a:camera prst="orthographicFront"/>
            <a:lightRig rig="threePt" dir="t"/>
          </a:scene3d>
          <a:sp3d>
            <a:bevelT w="165100" prst="coolSlant"/>
          </a:sp3d>
        </p:spPr>
        <p:txBody>
          <a:bodyPr/>
          <a:lstStyle/>
          <a:p>
            <a:r>
              <a:rPr lang="en-US" dirty="0" smtClean="0"/>
              <a:t>Examples &amp; Explanations</a:t>
            </a:r>
            <a:endParaRPr lang="en-US" dirty="0"/>
          </a:p>
        </p:txBody>
      </p:sp>
      <p:sp>
        <p:nvSpPr>
          <p:cNvPr id="3" name="Subtitle 2"/>
          <p:cNvSpPr>
            <a:spLocks noGrp="1"/>
          </p:cNvSpPr>
          <p:nvPr>
            <p:ph type="subTitle" idx="1"/>
          </p:nvPr>
        </p:nvSpPr>
        <p:spPr>
          <a:xfrm>
            <a:off x="228600" y="1219200"/>
            <a:ext cx="8311260" cy="4343400"/>
          </a:xfrm>
        </p:spPr>
        <p:txBody>
          <a:bodyPr/>
          <a:lstStyle/>
          <a:p>
            <a:r>
              <a:rPr lang="en-US" sz="2400" dirty="0" smtClean="0">
                <a:solidFill>
                  <a:schemeClr val="tx1"/>
                </a:solidFill>
              </a:rPr>
              <a:t>Computing the area detected if </a:t>
            </a:r>
            <a:r>
              <a:rPr lang="en-US" sz="2400" dirty="0" err="1" smtClean="0">
                <a:solidFill>
                  <a:schemeClr val="tx1"/>
                </a:solidFill>
              </a:rPr>
              <a:t>Selina</a:t>
            </a:r>
            <a:r>
              <a:rPr lang="en-US" sz="2400" dirty="0" smtClean="0">
                <a:solidFill>
                  <a:schemeClr val="tx1"/>
                </a:solidFill>
              </a:rPr>
              <a:t> places the two motion detectors on the back corners of her house.</a:t>
            </a:r>
          </a:p>
          <a:p>
            <a:endParaRPr lang="en-US" sz="1000" dirty="0" smtClean="0">
              <a:solidFill>
                <a:schemeClr val="tx1"/>
              </a:solidFill>
            </a:endParaRPr>
          </a:p>
          <a:p>
            <a:pPr algn="l"/>
            <a:r>
              <a:rPr lang="en-US" sz="2400" dirty="0">
                <a:solidFill>
                  <a:schemeClr val="tx1"/>
                </a:solidFill>
              </a:rPr>
              <a:t>The detected area is comprised of the area of</a:t>
            </a:r>
          </a:p>
          <a:p>
            <a:pPr algn="l"/>
            <a:r>
              <a:rPr lang="en-US" sz="2400" dirty="0">
                <a:solidFill>
                  <a:schemeClr val="tx1"/>
                </a:solidFill>
              </a:rPr>
              <a:t>isosceles triangle AXB and two circular sectors.</a:t>
            </a:r>
          </a:p>
          <a:p>
            <a:endParaRPr lang="en-US" sz="2400" dirty="0">
              <a:solidFill>
                <a:schemeClr val="tx1"/>
              </a:solidFill>
            </a:endParaRPr>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924800" y="5807075"/>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8600" y="5715000"/>
            <a:ext cx="5940922" cy="307777"/>
          </a:xfrm>
          <a:prstGeom prst="rect">
            <a:avLst/>
          </a:prstGeom>
          <a:noFill/>
        </p:spPr>
        <p:txBody>
          <a:bodyPr wrap="none" rtlCol="0">
            <a:spAutoFit/>
          </a:bodyPr>
          <a:lstStyle/>
          <a:p>
            <a:r>
              <a:rPr lang="en-US" sz="1400" dirty="0"/>
              <a:t>Adapted from </a:t>
            </a:r>
            <a:r>
              <a:rPr lang="en-US" sz="1400" i="1" dirty="0"/>
              <a:t>Illustrative Mathematics </a:t>
            </a:r>
            <a:r>
              <a:rPr lang="en-US" sz="1400" dirty="0"/>
              <a:t> G.C, G.SRT Setting up Sprinklers</a:t>
            </a:r>
          </a:p>
        </p:txBody>
      </p:sp>
      <mc:AlternateContent xmlns:mc="http://schemas.openxmlformats.org/markup-compatibility/2006" xmlns:a14="http://schemas.microsoft.com/office/drawing/2010/main">
        <mc:Choice Requires="a14">
          <p:sp>
            <p:nvSpPr>
              <p:cNvPr id="6" name="Rectangle 5"/>
              <p:cNvSpPr/>
              <p:nvPr/>
            </p:nvSpPr>
            <p:spPr>
              <a:xfrm>
                <a:off x="228600" y="3508836"/>
                <a:ext cx="4572000" cy="1804853"/>
              </a:xfrm>
              <a:prstGeom prst="rect">
                <a:avLst/>
              </a:prstGeom>
            </p:spPr>
            <p:txBody>
              <a:bodyPr>
                <a:spAutoFit/>
              </a:bodyPr>
              <a:lstStyle/>
              <a:p>
                <a:pPr/>
                <a14:m>
                  <m:oMathPara xmlns:m="http://schemas.openxmlformats.org/officeDocument/2006/math">
                    <m:oMathParaPr>
                      <m:jc m:val="left"/>
                    </m:oMathParaPr>
                    <m:oMath xmlns:m="http://schemas.openxmlformats.org/officeDocument/2006/math">
                      <m:sSub>
                        <m:sSubPr>
                          <m:ctrlPr>
                            <a:rPr lang="en-US" sz="2800" i="1">
                              <a:latin typeface="Cambria Math"/>
                            </a:rPr>
                          </m:ctrlPr>
                        </m:sSubPr>
                        <m:e>
                          <m:r>
                            <a:rPr lang="en-US" sz="2800" i="1">
                              <a:latin typeface="Cambria Math"/>
                            </a:rPr>
                            <m:t>𝐴</m:t>
                          </m:r>
                        </m:e>
                        <m:sub>
                          <m:r>
                            <a:rPr lang="en-US" sz="2800" i="1">
                              <a:latin typeface="Cambria Math"/>
                              <a:ea typeface="Cambria Math"/>
                            </a:rPr>
                            <m:t>∆</m:t>
                          </m:r>
                        </m:sub>
                      </m:sSub>
                      <m:r>
                        <a:rPr lang="en-US" sz="2800" i="1">
                          <a:latin typeface="Cambria Math"/>
                        </a:rPr>
                        <m:t>=</m:t>
                      </m:r>
                      <m:box>
                        <m:boxPr>
                          <m:ctrlPr>
                            <a:rPr lang="en-US" sz="2800" i="1">
                              <a:latin typeface="Cambria Math"/>
                            </a:rPr>
                          </m:ctrlPr>
                        </m:boxPr>
                        <m:e>
                          <m:argPr>
                            <m:argSz m:val="-1"/>
                          </m:argPr>
                          <m:f>
                            <m:fPr>
                              <m:ctrlPr>
                                <a:rPr lang="en-US" sz="2800" i="1">
                                  <a:latin typeface="Cambria Math"/>
                                </a:rPr>
                              </m:ctrlPr>
                            </m:fPr>
                            <m:num>
                              <m:r>
                                <a:rPr lang="en-US" sz="2800" i="1">
                                  <a:latin typeface="Cambria Math"/>
                                </a:rPr>
                                <m:t>1</m:t>
                              </m:r>
                            </m:num>
                            <m:den>
                              <m:r>
                                <a:rPr lang="en-US" sz="2800" i="1">
                                  <a:latin typeface="Cambria Math"/>
                                </a:rPr>
                                <m:t>2</m:t>
                              </m:r>
                            </m:den>
                          </m:f>
                          <m:r>
                            <a:rPr lang="en-US" sz="2800" i="1">
                              <a:latin typeface="Cambria Math"/>
                              <a:ea typeface="Cambria Math"/>
                            </a:rPr>
                            <m:t>∙</m:t>
                          </m:r>
                          <m:r>
                            <a:rPr lang="en-US" sz="2800" i="1">
                              <a:latin typeface="Cambria Math"/>
                            </a:rPr>
                            <m:t>𝑋𝑀</m:t>
                          </m:r>
                          <m:r>
                            <a:rPr lang="en-US" sz="2800" i="1">
                              <a:latin typeface="Cambria Math"/>
                              <a:ea typeface="Cambria Math"/>
                            </a:rPr>
                            <m:t>∙</m:t>
                          </m:r>
                          <m:r>
                            <a:rPr lang="en-US" sz="2800" i="1">
                              <a:latin typeface="Cambria Math"/>
                              <a:ea typeface="Cambria Math"/>
                            </a:rPr>
                            <m:t>𝐴𝐵</m:t>
                          </m:r>
                        </m:e>
                      </m:box>
                    </m:oMath>
                  </m:oMathPara>
                </a14:m>
                <a:endParaRPr lang="en-US" sz="2800" dirty="0"/>
              </a:p>
              <a:p>
                <a:pPr/>
                <a14:m>
                  <m:oMathPara xmlns:m="http://schemas.openxmlformats.org/officeDocument/2006/math">
                    <m:oMathParaPr>
                      <m:jc m:val="left"/>
                    </m:oMathParaPr>
                    <m:oMath xmlns:m="http://schemas.openxmlformats.org/officeDocument/2006/math">
                      <m:sSub>
                        <m:sSubPr>
                          <m:ctrlPr>
                            <a:rPr lang="en-US" sz="2800" i="1">
                              <a:latin typeface="Cambria Math"/>
                            </a:rPr>
                          </m:ctrlPr>
                        </m:sSubPr>
                        <m:e>
                          <m:r>
                            <a:rPr lang="en-US" sz="2800" i="1">
                              <a:latin typeface="Cambria Math"/>
                            </a:rPr>
                            <m:t>𝐴</m:t>
                          </m:r>
                        </m:e>
                        <m:sub>
                          <m:r>
                            <a:rPr lang="en-US" sz="2800" i="1">
                              <a:latin typeface="Cambria Math"/>
                              <a:ea typeface="Cambria Math"/>
                            </a:rPr>
                            <m:t>∆</m:t>
                          </m:r>
                        </m:sub>
                      </m:sSub>
                      <m:r>
                        <a:rPr lang="en-US" sz="2800" i="1">
                          <a:latin typeface="Cambria Math"/>
                          <a:ea typeface="Cambria Math"/>
                        </a:rPr>
                        <m:t>≈</m:t>
                      </m:r>
                      <m:box>
                        <m:boxPr>
                          <m:ctrlPr>
                            <a:rPr lang="en-US" sz="2800" i="1">
                              <a:latin typeface="Cambria Math"/>
                            </a:rPr>
                          </m:ctrlPr>
                        </m:boxPr>
                        <m:e>
                          <m:argPr>
                            <m:argSz m:val="-1"/>
                          </m:argPr>
                          <m:f>
                            <m:fPr>
                              <m:ctrlPr>
                                <a:rPr lang="en-US" sz="2800" i="1">
                                  <a:latin typeface="Cambria Math"/>
                                </a:rPr>
                              </m:ctrlPr>
                            </m:fPr>
                            <m:num>
                              <m:r>
                                <a:rPr lang="en-US" sz="2800" i="1">
                                  <a:latin typeface="Cambria Math"/>
                                </a:rPr>
                                <m:t>1</m:t>
                              </m:r>
                            </m:num>
                            <m:den>
                              <m:r>
                                <a:rPr lang="en-US" sz="2800" i="1">
                                  <a:latin typeface="Cambria Math"/>
                                </a:rPr>
                                <m:t>2</m:t>
                              </m:r>
                            </m:den>
                          </m:f>
                          <m:r>
                            <a:rPr lang="en-US" sz="2800" i="1">
                              <a:latin typeface="Cambria Math"/>
                              <a:ea typeface="Cambria Math"/>
                            </a:rPr>
                            <m:t>∙</m:t>
                          </m:r>
                          <m:r>
                            <a:rPr lang="en-US" sz="2800" i="1">
                              <a:latin typeface="Cambria Math"/>
                            </a:rPr>
                            <m:t>5.88</m:t>
                          </m:r>
                          <m:r>
                            <a:rPr lang="en-US" sz="2800" i="1">
                              <a:latin typeface="Cambria Math"/>
                              <a:ea typeface="Cambria Math"/>
                            </a:rPr>
                            <m:t>∙12</m:t>
                          </m:r>
                        </m:e>
                      </m:box>
                    </m:oMath>
                  </m:oMathPara>
                </a14:m>
                <a:endParaRPr lang="en-US" sz="2800" dirty="0"/>
              </a:p>
              <a:p>
                <a:pPr/>
                <a14:m>
                  <m:oMathPara xmlns:m="http://schemas.openxmlformats.org/officeDocument/2006/math">
                    <m:oMathParaPr>
                      <m:jc m:val="left"/>
                    </m:oMathParaPr>
                    <m:oMath xmlns:m="http://schemas.openxmlformats.org/officeDocument/2006/math">
                      <m:sSub>
                        <m:sSubPr>
                          <m:ctrlPr>
                            <a:rPr lang="en-US" sz="2800" i="1">
                              <a:latin typeface="Cambria Math"/>
                            </a:rPr>
                          </m:ctrlPr>
                        </m:sSubPr>
                        <m:e>
                          <m:r>
                            <a:rPr lang="en-US" sz="2800" i="1">
                              <a:latin typeface="Cambria Math"/>
                            </a:rPr>
                            <m:t>𝐴</m:t>
                          </m:r>
                        </m:e>
                        <m:sub>
                          <m:r>
                            <a:rPr lang="en-US" sz="2800" i="1">
                              <a:latin typeface="Cambria Math"/>
                              <a:ea typeface="Cambria Math"/>
                            </a:rPr>
                            <m:t>∆</m:t>
                          </m:r>
                        </m:sub>
                      </m:sSub>
                      <m:r>
                        <a:rPr lang="en-US" sz="2800" i="1">
                          <a:latin typeface="Cambria Math"/>
                          <a:ea typeface="Cambria Math"/>
                        </a:rPr>
                        <m:t>≈</m:t>
                      </m:r>
                      <m:box>
                        <m:boxPr>
                          <m:ctrlPr>
                            <a:rPr lang="en-US" sz="2800" i="1">
                              <a:latin typeface="Cambria Math"/>
                            </a:rPr>
                          </m:ctrlPr>
                        </m:boxPr>
                        <m:e>
                          <m:argPr>
                            <m:argSz m:val="-1"/>
                          </m:argPr>
                          <m:r>
                            <a:rPr lang="en-US" sz="2800" i="1">
                              <a:latin typeface="Cambria Math"/>
                            </a:rPr>
                            <m:t>35.28</m:t>
                          </m:r>
                        </m:e>
                      </m:box>
                    </m:oMath>
                  </m:oMathPara>
                </a14:m>
                <a:endParaRPr lang="en-US" sz="2800" dirty="0"/>
              </a:p>
              <a:p>
                <a:endParaRPr lang="en-US" dirty="0"/>
              </a:p>
            </p:txBody>
          </p:sp>
        </mc:Choice>
        <mc:Fallback xmlns="">
          <p:sp>
            <p:nvSpPr>
              <p:cNvPr id="6" name="Rectangle 5"/>
              <p:cNvSpPr>
                <a:spLocks noRot="1" noChangeAspect="1" noMove="1" noResize="1" noEditPoints="1" noAdjustHandles="1" noChangeArrowheads="1" noChangeShapeType="1" noTextEdit="1"/>
              </p:cNvSpPr>
              <p:nvPr/>
            </p:nvSpPr>
            <p:spPr>
              <a:xfrm>
                <a:off x="228600" y="3508836"/>
                <a:ext cx="4572000" cy="1804853"/>
              </a:xfrm>
              <a:prstGeom prst="rect">
                <a:avLst/>
              </a:prstGeom>
              <a:blipFill rotWithShape="1">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2" name="TextBox 31"/>
              <p:cNvSpPr txBox="1"/>
              <p:nvPr/>
            </p:nvSpPr>
            <p:spPr>
              <a:xfrm>
                <a:off x="6240336" y="3536793"/>
                <a:ext cx="2804679" cy="156966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p>
                        <m:sSupPr>
                          <m:ctrlPr>
                            <a:rPr lang="en-US" sz="2400" i="1" smtClean="0">
                              <a:latin typeface="Cambria Math"/>
                            </a:rPr>
                          </m:ctrlPr>
                        </m:sSupPr>
                        <m:e>
                          <m:r>
                            <a:rPr lang="en-US" sz="2400" b="0" i="1" smtClean="0">
                              <a:latin typeface="Cambria Math"/>
                            </a:rPr>
                            <m:t>𝑋𝑀</m:t>
                          </m:r>
                        </m:e>
                        <m:sup>
                          <m:r>
                            <a:rPr lang="en-US" sz="2400" b="0" i="1" smtClean="0">
                              <a:latin typeface="Cambria Math"/>
                            </a:rPr>
                            <m:t>2</m:t>
                          </m:r>
                        </m:sup>
                      </m:sSup>
                      <m:r>
                        <a:rPr lang="en-US" sz="2400" b="0" i="1" smtClean="0">
                          <a:latin typeface="Cambria Math"/>
                        </a:rPr>
                        <m:t>=</m:t>
                      </m:r>
                      <m:sSup>
                        <m:sSupPr>
                          <m:ctrlPr>
                            <a:rPr lang="en-US" sz="2400" b="0" i="1" smtClean="0">
                              <a:latin typeface="Cambria Math"/>
                            </a:rPr>
                          </m:ctrlPr>
                        </m:sSupPr>
                        <m:e>
                          <m:r>
                            <a:rPr lang="en-US" sz="2400" b="0" i="1" smtClean="0">
                              <a:latin typeface="Cambria Math"/>
                            </a:rPr>
                            <m:t>𝐴𝑋</m:t>
                          </m:r>
                        </m:e>
                        <m:sup>
                          <m:r>
                            <a:rPr lang="en-US" sz="2400" b="0" i="1" smtClean="0">
                              <a:latin typeface="Cambria Math"/>
                            </a:rPr>
                            <m:t>2</m:t>
                          </m:r>
                        </m:sup>
                      </m:sSup>
                      <m:r>
                        <a:rPr lang="en-US" sz="2400" b="0" i="1" smtClean="0">
                          <a:latin typeface="Cambria Math"/>
                        </a:rPr>
                        <m:t>−</m:t>
                      </m:r>
                      <m:sSup>
                        <m:sSupPr>
                          <m:ctrlPr>
                            <a:rPr lang="en-US" sz="2400" b="0" i="1" smtClean="0">
                              <a:latin typeface="Cambria Math"/>
                            </a:rPr>
                          </m:ctrlPr>
                        </m:sSupPr>
                        <m:e>
                          <m:r>
                            <a:rPr lang="en-US" sz="2400" b="0" i="1" smtClean="0">
                              <a:latin typeface="Cambria Math"/>
                            </a:rPr>
                            <m:t>𝐴𝑀</m:t>
                          </m:r>
                        </m:e>
                        <m:sup>
                          <m:r>
                            <a:rPr lang="en-US" sz="2400" b="0" i="1" smtClean="0">
                              <a:latin typeface="Cambria Math"/>
                            </a:rPr>
                            <m:t>2</m:t>
                          </m:r>
                        </m:sup>
                      </m:sSup>
                    </m:oMath>
                  </m:oMathPara>
                </a14:m>
                <a:endParaRPr lang="en-US" sz="2400" b="0" dirty="0" smtClean="0"/>
              </a:p>
              <a:p>
                <a:pPr/>
                <a14:m>
                  <m:oMathPara xmlns:m="http://schemas.openxmlformats.org/officeDocument/2006/math">
                    <m:oMathParaPr>
                      <m:jc m:val="centerGroup"/>
                    </m:oMathParaPr>
                    <m:oMath xmlns:m="http://schemas.openxmlformats.org/officeDocument/2006/math">
                      <m:sSup>
                        <m:sSupPr>
                          <m:ctrlPr>
                            <a:rPr lang="en-US" sz="2400" i="1">
                              <a:latin typeface="Cambria Math"/>
                            </a:rPr>
                          </m:ctrlPr>
                        </m:sSupPr>
                        <m:e>
                          <m:r>
                            <a:rPr lang="en-US" sz="2400" i="1">
                              <a:latin typeface="Cambria Math"/>
                            </a:rPr>
                            <m:t>𝑋𝑀</m:t>
                          </m:r>
                        </m:e>
                        <m:sup>
                          <m:r>
                            <a:rPr lang="en-US" sz="2400" i="1">
                              <a:latin typeface="Cambria Math"/>
                            </a:rPr>
                            <m:t>2</m:t>
                          </m:r>
                        </m:sup>
                      </m:sSup>
                      <m:r>
                        <a:rPr lang="en-US" sz="2400" i="1">
                          <a:latin typeface="Cambria Math"/>
                        </a:rPr>
                        <m:t>=</m:t>
                      </m:r>
                      <m:sSup>
                        <m:sSupPr>
                          <m:ctrlPr>
                            <a:rPr lang="en-US" sz="2400" i="1">
                              <a:latin typeface="Cambria Math"/>
                            </a:rPr>
                          </m:ctrlPr>
                        </m:sSupPr>
                        <m:e>
                          <m:r>
                            <a:rPr lang="en-US" sz="2400" b="0" i="1" smtClean="0">
                              <a:latin typeface="Cambria Math"/>
                            </a:rPr>
                            <m:t>8.4</m:t>
                          </m:r>
                        </m:e>
                        <m:sup>
                          <m:r>
                            <a:rPr lang="en-US" sz="2400" i="1">
                              <a:latin typeface="Cambria Math"/>
                            </a:rPr>
                            <m:t>2</m:t>
                          </m:r>
                        </m:sup>
                      </m:sSup>
                      <m:r>
                        <a:rPr lang="en-US" sz="2400" i="1">
                          <a:latin typeface="Cambria Math"/>
                        </a:rPr>
                        <m:t>−</m:t>
                      </m:r>
                      <m:sSup>
                        <m:sSupPr>
                          <m:ctrlPr>
                            <a:rPr lang="en-US" sz="2400" i="1">
                              <a:latin typeface="Cambria Math"/>
                            </a:rPr>
                          </m:ctrlPr>
                        </m:sSupPr>
                        <m:e>
                          <m:r>
                            <a:rPr lang="en-US" sz="2400" b="0" i="1" smtClean="0">
                              <a:latin typeface="Cambria Math"/>
                            </a:rPr>
                            <m:t>6</m:t>
                          </m:r>
                        </m:e>
                        <m:sup>
                          <m:r>
                            <a:rPr lang="en-US" sz="2400" i="1">
                              <a:latin typeface="Cambria Math"/>
                            </a:rPr>
                            <m:t>2</m:t>
                          </m:r>
                        </m:sup>
                      </m:sSup>
                    </m:oMath>
                  </m:oMathPara>
                </a14:m>
                <a:endParaRPr lang="en-US" sz="2400" dirty="0" smtClean="0"/>
              </a:p>
              <a:p>
                <a:pPr/>
                <a14:m>
                  <m:oMathPara xmlns:m="http://schemas.openxmlformats.org/officeDocument/2006/math">
                    <m:oMathParaPr>
                      <m:jc m:val="centerGroup"/>
                    </m:oMathParaPr>
                    <m:oMath xmlns:m="http://schemas.openxmlformats.org/officeDocument/2006/math">
                      <m:sSup>
                        <m:sSupPr>
                          <m:ctrlPr>
                            <a:rPr lang="en-US" sz="2400" i="1">
                              <a:latin typeface="Cambria Math"/>
                            </a:rPr>
                          </m:ctrlPr>
                        </m:sSupPr>
                        <m:e>
                          <m:r>
                            <a:rPr lang="en-US" sz="2400" i="1">
                              <a:latin typeface="Cambria Math"/>
                            </a:rPr>
                            <m:t>𝑋𝑀</m:t>
                          </m:r>
                        </m:e>
                        <m:sup>
                          <m:r>
                            <a:rPr lang="en-US" sz="2400" i="1">
                              <a:latin typeface="Cambria Math"/>
                            </a:rPr>
                            <m:t>2</m:t>
                          </m:r>
                        </m:sup>
                      </m:sSup>
                      <m:r>
                        <a:rPr lang="en-US" sz="2400" i="1">
                          <a:latin typeface="Cambria Math"/>
                        </a:rPr>
                        <m:t>=</m:t>
                      </m:r>
                      <m:r>
                        <a:rPr lang="en-US" sz="2400" b="0" i="1" smtClean="0">
                          <a:latin typeface="Cambria Math"/>
                        </a:rPr>
                        <m:t>34.56</m:t>
                      </m:r>
                    </m:oMath>
                  </m:oMathPara>
                </a14:m>
                <a:endParaRPr lang="en-US" sz="2400" dirty="0" smtClean="0"/>
              </a:p>
              <a:p>
                <a:pPr/>
                <a14:m>
                  <m:oMathPara xmlns:m="http://schemas.openxmlformats.org/officeDocument/2006/math">
                    <m:oMathParaPr>
                      <m:jc m:val="centerGroup"/>
                    </m:oMathParaPr>
                    <m:oMath xmlns:m="http://schemas.openxmlformats.org/officeDocument/2006/math">
                      <m:r>
                        <a:rPr lang="en-US" sz="2400" b="0" i="1" smtClean="0">
                          <a:latin typeface="Cambria Math"/>
                        </a:rPr>
                        <m:t>𝑋𝑀</m:t>
                      </m:r>
                      <m:r>
                        <a:rPr lang="en-US" sz="2400" i="1" smtClean="0">
                          <a:latin typeface="Cambria Math"/>
                          <a:ea typeface="Cambria Math"/>
                        </a:rPr>
                        <m:t>≈</m:t>
                      </m:r>
                      <m:r>
                        <a:rPr lang="en-US" sz="2400" b="0" i="1" smtClean="0">
                          <a:latin typeface="Cambria Math"/>
                        </a:rPr>
                        <m:t>5.88</m:t>
                      </m:r>
                    </m:oMath>
                  </m:oMathPara>
                </a14:m>
                <a:endParaRPr lang="en-US" sz="2400" dirty="0"/>
              </a:p>
            </p:txBody>
          </p:sp>
        </mc:Choice>
        <mc:Fallback xmlns="">
          <p:sp>
            <p:nvSpPr>
              <p:cNvPr id="32" name="TextBox 31"/>
              <p:cNvSpPr txBox="1">
                <a:spLocks noRot="1" noChangeAspect="1" noMove="1" noResize="1" noEditPoints="1" noAdjustHandles="1" noChangeArrowheads="1" noChangeShapeType="1" noTextEdit="1"/>
              </p:cNvSpPr>
              <p:nvPr/>
            </p:nvSpPr>
            <p:spPr>
              <a:xfrm>
                <a:off x="6240336" y="3536793"/>
                <a:ext cx="2804679" cy="1569660"/>
              </a:xfrm>
              <a:prstGeom prst="rect">
                <a:avLst/>
              </a:prstGeom>
              <a:blipFill rotWithShape="1">
                <a:blip r:embed="rId5"/>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89381028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9"/>
          <p:cNvSpPr>
            <a:spLocks noGrp="1"/>
          </p:cNvSpPr>
          <p:nvPr>
            <p:ph type="title"/>
          </p:nvPr>
        </p:nvSpPr>
        <p:spPr>
          <a:xfrm>
            <a:off x="304800" y="152400"/>
            <a:ext cx="8458200" cy="1143000"/>
          </a:xfrm>
          <a:ln>
            <a:solidFill>
              <a:schemeClr val="tx2">
                <a:lumMod val="75000"/>
              </a:schemeClr>
            </a:solidFill>
          </a:ln>
        </p:spPr>
        <p:txBody>
          <a:bodyPr/>
          <a:lstStyle/>
          <a:p>
            <a:pPr>
              <a:defRPr/>
            </a:pPr>
            <a:r>
              <a:rPr lang="en-US" i="1" dirty="0" smtClean="0"/>
              <a:t>Formative Assessment Initiatives</a:t>
            </a:r>
            <a:r>
              <a:rPr lang="en-US" dirty="0" smtClean="0"/>
              <a:t/>
            </a:r>
            <a:br>
              <a:rPr lang="en-US" dirty="0" smtClean="0"/>
            </a:br>
            <a:r>
              <a:rPr lang="en-US" sz="2400" i="1" dirty="0" smtClean="0"/>
              <a:t>Bringing a Balanced Assessment Focus to the Classroom</a:t>
            </a:r>
          </a:p>
        </p:txBody>
      </p:sp>
      <p:sp>
        <p:nvSpPr>
          <p:cNvPr id="54275" name="Slide Number Placeholder 1"/>
          <p:cNvSpPr>
            <a:spLocks noGrp="1"/>
          </p:cNvSpPr>
          <p:nvPr>
            <p:ph type="sldNum" sz="quarter" idx="11"/>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D712A3B-63BC-4DFF-906D-D1E7027ED4BC}" type="slidenum">
              <a:rPr lang="en-US" smtClean="0">
                <a:solidFill>
                  <a:srgbClr val="000000"/>
                </a:solidFill>
              </a:rPr>
              <a:pPr fontAlgn="base">
                <a:spcBef>
                  <a:spcPct val="0"/>
                </a:spcBef>
                <a:spcAft>
                  <a:spcPct val="0"/>
                </a:spcAft>
                <a:defRPr/>
              </a:pPr>
              <a:t>9</a:t>
            </a:fld>
            <a:endParaRPr lang="en-US" dirty="0" smtClean="0">
              <a:solidFill>
                <a:srgbClr val="000000"/>
              </a:solidFill>
            </a:endParaRPr>
          </a:p>
        </p:txBody>
      </p:sp>
      <p:graphicFrame>
        <p:nvGraphicFramePr>
          <p:cNvPr id="19" name="Diagram 18"/>
          <p:cNvGraphicFramePr/>
          <p:nvPr/>
        </p:nvGraphicFramePr>
        <p:xfrm>
          <a:off x="1524000" y="167640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6021" name="TextBox 4"/>
          <p:cNvSpPr txBox="1">
            <a:spLocks noChangeArrowheads="1"/>
          </p:cNvSpPr>
          <p:nvPr/>
        </p:nvSpPr>
        <p:spPr bwMode="auto">
          <a:xfrm>
            <a:off x="304800" y="1635125"/>
            <a:ext cx="1752600" cy="1754188"/>
          </a:xfrm>
          <a:prstGeom prst="rect">
            <a:avLst/>
          </a:prstGeom>
          <a:noFill/>
          <a:ln w="19050">
            <a:solidFill>
              <a:schemeClr val="accent6"/>
            </a:solidFill>
            <a:miter lim="800000"/>
            <a:headEnd/>
            <a:tailEnd/>
          </a:ln>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auto" hangingPunct="1">
              <a:spcBef>
                <a:spcPts val="0"/>
              </a:spcBef>
              <a:spcAft>
                <a:spcPts val="0"/>
              </a:spcAft>
              <a:defRPr/>
            </a:pPr>
            <a:r>
              <a:rPr lang="en-US" dirty="0" smtClean="0"/>
              <a:t>Phase </a:t>
            </a:r>
            <a:r>
              <a:rPr lang="en-US" dirty="0"/>
              <a:t>I items released into </a:t>
            </a:r>
            <a:r>
              <a:rPr lang="en-US" dirty="0" smtClean="0"/>
              <a:t>OAS fall 2012; </a:t>
            </a:r>
            <a:r>
              <a:rPr lang="en-US" dirty="0"/>
              <a:t>Phase II items </a:t>
            </a:r>
            <a:r>
              <a:rPr lang="en-US" dirty="0" smtClean="0"/>
              <a:t>to be released in fall 2013</a:t>
            </a:r>
            <a:endParaRPr lang="en-US" dirty="0"/>
          </a:p>
        </p:txBody>
      </p:sp>
      <p:sp>
        <p:nvSpPr>
          <p:cNvPr id="6150" name="TextBox 5"/>
          <p:cNvSpPr txBox="1">
            <a:spLocks noChangeArrowheads="1"/>
          </p:cNvSpPr>
          <p:nvPr/>
        </p:nvSpPr>
        <p:spPr bwMode="auto">
          <a:xfrm>
            <a:off x="6781800" y="1600200"/>
            <a:ext cx="1981200" cy="1200150"/>
          </a:xfrm>
          <a:prstGeom prst="rect">
            <a:avLst/>
          </a:prstGeom>
          <a:noFill/>
          <a:ln w="19050">
            <a:solidFill>
              <a:srgbClr val="FFC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t>Pilot in winter 2013; Statewide launch in summer 2013</a:t>
            </a:r>
          </a:p>
        </p:txBody>
      </p:sp>
      <p:sp>
        <p:nvSpPr>
          <p:cNvPr id="6151" name="TextBox 6"/>
          <p:cNvSpPr txBox="1">
            <a:spLocks noChangeArrowheads="1"/>
          </p:cNvSpPr>
          <p:nvPr/>
        </p:nvSpPr>
        <p:spPr bwMode="auto">
          <a:xfrm>
            <a:off x="6248400" y="4733925"/>
            <a:ext cx="2514600" cy="923925"/>
          </a:xfrm>
          <a:prstGeom prst="rect">
            <a:avLst/>
          </a:prstGeom>
          <a:noFill/>
          <a:ln w="28575">
            <a:solidFill>
              <a:srgbClr val="FFC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t>Phase I item pilot in fall 2013; Phase II pilot in winter 2014</a:t>
            </a:r>
          </a:p>
        </p:txBody>
      </p:sp>
      <p:cxnSp>
        <p:nvCxnSpPr>
          <p:cNvPr id="9" name="Straight Arrow Connector 8"/>
          <p:cNvCxnSpPr/>
          <p:nvPr/>
        </p:nvCxnSpPr>
        <p:spPr>
          <a:xfrm flipH="1">
            <a:off x="6248400" y="2133600"/>
            <a:ext cx="457200" cy="2286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flipV="1">
            <a:off x="5634038" y="5029200"/>
            <a:ext cx="609600" cy="3048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2209800" y="1905000"/>
            <a:ext cx="609600" cy="3048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19007325"/>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5398836" y="1919719"/>
            <a:ext cx="3903980" cy="2406015"/>
            <a:chOff x="5398836" y="1919719"/>
            <a:chExt cx="3903980" cy="2406015"/>
          </a:xfrm>
        </p:grpSpPr>
        <p:grpSp>
          <p:nvGrpSpPr>
            <p:cNvPr id="9" name="Group 8"/>
            <p:cNvGrpSpPr/>
            <p:nvPr/>
          </p:nvGrpSpPr>
          <p:grpSpPr>
            <a:xfrm>
              <a:off x="5398836" y="1919719"/>
              <a:ext cx="3903980" cy="2406015"/>
              <a:chOff x="0" y="0"/>
              <a:chExt cx="3903980" cy="2406527"/>
            </a:xfrm>
          </p:grpSpPr>
          <p:sp>
            <p:nvSpPr>
              <p:cNvPr id="10" name="Rectangle 9"/>
              <p:cNvSpPr/>
              <p:nvPr/>
            </p:nvSpPr>
            <p:spPr>
              <a:xfrm>
                <a:off x="730333" y="0"/>
                <a:ext cx="2410691" cy="15141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12" name="Group 11"/>
              <p:cNvGrpSpPr/>
              <p:nvPr/>
            </p:nvGrpSpPr>
            <p:grpSpPr>
              <a:xfrm>
                <a:off x="0" y="47501"/>
                <a:ext cx="3903980" cy="2359026"/>
                <a:chOff x="0" y="0"/>
                <a:chExt cx="3903980" cy="2359026"/>
              </a:xfrm>
            </p:grpSpPr>
            <p:grpSp>
              <p:nvGrpSpPr>
                <p:cNvPr id="13" name="Group 12"/>
                <p:cNvGrpSpPr/>
                <p:nvPr/>
              </p:nvGrpSpPr>
              <p:grpSpPr>
                <a:xfrm>
                  <a:off x="1122218" y="451262"/>
                  <a:ext cx="1647215" cy="790386"/>
                  <a:chOff x="0" y="0"/>
                  <a:chExt cx="1647215" cy="790386"/>
                </a:xfrm>
              </p:grpSpPr>
              <p:cxnSp>
                <p:nvCxnSpPr>
                  <p:cNvPr id="29" name="Straight Connector 28"/>
                  <p:cNvCxnSpPr/>
                  <p:nvPr/>
                </p:nvCxnSpPr>
                <p:spPr>
                  <a:xfrm flipH="1">
                    <a:off x="0" y="0"/>
                    <a:ext cx="833755" cy="777875"/>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813460" y="0"/>
                    <a:ext cx="833755" cy="777875"/>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831273" y="5938"/>
                    <a:ext cx="0" cy="784448"/>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grpSp>
              <p:nvGrpSpPr>
                <p:cNvPr id="14" name="Group 13"/>
                <p:cNvGrpSpPr/>
                <p:nvPr/>
              </p:nvGrpSpPr>
              <p:grpSpPr>
                <a:xfrm>
                  <a:off x="0" y="0"/>
                  <a:ext cx="3903980" cy="2359026"/>
                  <a:chOff x="0" y="0"/>
                  <a:chExt cx="3903980" cy="2359026"/>
                </a:xfrm>
              </p:grpSpPr>
              <p:grpSp>
                <p:nvGrpSpPr>
                  <p:cNvPr id="15" name="Group 14"/>
                  <p:cNvGrpSpPr>
                    <a:grpSpLocks noChangeAspect="1"/>
                  </p:cNvGrpSpPr>
                  <p:nvPr/>
                </p:nvGrpSpPr>
                <p:grpSpPr>
                  <a:xfrm>
                    <a:off x="0" y="0"/>
                    <a:ext cx="3903980" cy="2359026"/>
                    <a:chOff x="0" y="0"/>
                    <a:chExt cx="2597702" cy="1570868"/>
                  </a:xfrm>
                </p:grpSpPr>
                <p:grpSp>
                  <p:nvGrpSpPr>
                    <p:cNvPr id="23" name="Group 22"/>
                    <p:cNvGrpSpPr/>
                    <p:nvPr/>
                  </p:nvGrpSpPr>
                  <p:grpSpPr>
                    <a:xfrm>
                      <a:off x="730332" y="0"/>
                      <a:ext cx="1137285" cy="840624"/>
                      <a:chOff x="320634" y="0"/>
                      <a:chExt cx="1137615" cy="840732"/>
                    </a:xfrm>
                  </p:grpSpPr>
                  <p:sp>
                    <p:nvSpPr>
                      <p:cNvPr id="26" name="Rectangle 25"/>
                      <p:cNvSpPr/>
                      <p:nvPr/>
                    </p:nvSpPr>
                    <p:spPr>
                      <a:xfrm>
                        <a:off x="338447" y="0"/>
                        <a:ext cx="1097280" cy="82296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7" name="Oval 26"/>
                      <p:cNvSpPr/>
                      <p:nvPr/>
                    </p:nvSpPr>
                    <p:spPr>
                      <a:xfrm>
                        <a:off x="320634" y="789710"/>
                        <a:ext cx="45085" cy="45085"/>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8" name="Oval 27"/>
                      <p:cNvSpPr/>
                      <p:nvPr/>
                    </p:nvSpPr>
                    <p:spPr>
                      <a:xfrm>
                        <a:off x="1413164" y="795647"/>
                        <a:ext cx="45085" cy="45085"/>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24" name="Arc 23"/>
                    <p:cNvSpPr>
                      <a:spLocks noChangeAspect="1"/>
                    </p:cNvSpPr>
                    <p:nvPr/>
                  </p:nvSpPr>
                  <p:spPr>
                    <a:xfrm>
                      <a:off x="0" y="71252"/>
                      <a:ext cx="1499616" cy="1499616"/>
                    </a:xfrm>
                    <a:prstGeom prst="arc">
                      <a:avLst/>
                    </a:prstGeom>
                    <a:ln>
                      <a:solidFill>
                        <a:schemeClr val="tx1"/>
                      </a:solidFill>
                      <a:prstDash val="solid"/>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5" name="Arc 24"/>
                    <p:cNvSpPr>
                      <a:spLocks noChangeAspect="1"/>
                    </p:cNvSpPr>
                    <p:nvPr/>
                  </p:nvSpPr>
                  <p:spPr>
                    <a:xfrm flipH="1">
                      <a:off x="1098467" y="65315"/>
                      <a:ext cx="1499235" cy="1499235"/>
                    </a:xfrm>
                    <a:prstGeom prst="arc">
                      <a:avLst/>
                    </a:prstGeom>
                    <a:ln>
                      <a:solidFill>
                        <a:schemeClr val="tx1"/>
                      </a:solidFill>
                      <a:prstDash val="solid"/>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16" name="Text Box 121"/>
                  <p:cNvSpPr txBox="1"/>
                  <p:nvPr/>
                </p:nvSpPr>
                <p:spPr>
                  <a:xfrm>
                    <a:off x="890650" y="1110343"/>
                    <a:ext cx="236855" cy="23685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A</a:t>
                    </a:r>
                    <a:endParaRPr lang="en-US" sz="1100">
                      <a:effectLst/>
                      <a:ea typeface="Calibri"/>
                      <a:cs typeface="Times New Roman"/>
                    </a:endParaRPr>
                  </a:p>
                </p:txBody>
              </p:sp>
              <p:sp>
                <p:nvSpPr>
                  <p:cNvPr id="17" name="Text Box 122"/>
                  <p:cNvSpPr txBox="1"/>
                  <p:nvPr/>
                </p:nvSpPr>
                <p:spPr>
                  <a:xfrm>
                    <a:off x="2778826" y="1110343"/>
                    <a:ext cx="236855" cy="23685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B</a:t>
                    </a:r>
                    <a:endParaRPr lang="en-US" sz="1100">
                      <a:effectLst/>
                      <a:ea typeface="Calibri"/>
                      <a:cs typeface="Times New Roman"/>
                    </a:endParaRPr>
                  </a:p>
                </p:txBody>
              </p:sp>
              <p:sp>
                <p:nvSpPr>
                  <p:cNvPr id="18" name="Text Box 123"/>
                  <p:cNvSpPr txBox="1"/>
                  <p:nvPr/>
                </p:nvSpPr>
                <p:spPr>
                  <a:xfrm>
                    <a:off x="1810987" y="1187533"/>
                    <a:ext cx="236855" cy="23685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1000">
                        <a:effectLst/>
                        <a:ea typeface="Calibri"/>
                        <a:cs typeface="Times New Roman"/>
                      </a:rPr>
                      <a:t>M</a:t>
                    </a:r>
                    <a:endParaRPr lang="en-US" sz="1100">
                      <a:effectLst/>
                      <a:ea typeface="Calibri"/>
                      <a:cs typeface="Times New Roman"/>
                    </a:endParaRPr>
                  </a:p>
                </p:txBody>
              </p:sp>
              <p:sp>
                <p:nvSpPr>
                  <p:cNvPr id="22" name="Text Box 124"/>
                  <p:cNvSpPr txBox="1"/>
                  <p:nvPr/>
                </p:nvSpPr>
                <p:spPr>
                  <a:xfrm>
                    <a:off x="1822863" y="219694"/>
                    <a:ext cx="236855" cy="23685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X</a:t>
                    </a:r>
                    <a:endParaRPr lang="en-US" sz="1100">
                      <a:effectLst/>
                      <a:ea typeface="Calibri"/>
                      <a:cs typeface="Times New Roman"/>
                    </a:endParaRPr>
                  </a:p>
                </p:txBody>
              </p:sp>
            </p:grpSp>
          </p:grpSp>
        </p:grpSp>
        <p:sp>
          <p:nvSpPr>
            <p:cNvPr id="19" name="Oval 18"/>
            <p:cNvSpPr/>
            <p:nvPr/>
          </p:nvSpPr>
          <p:spPr>
            <a:xfrm>
              <a:off x="8077200" y="31242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6477000" y="31242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p:cNvSpPr>
            <a:spLocks noGrp="1"/>
          </p:cNvSpPr>
          <p:nvPr>
            <p:ph type="ctrTitle"/>
          </p:nvPr>
        </p:nvSpPr>
        <p:spPr>
          <a:xfrm>
            <a:off x="1371600" y="228601"/>
            <a:ext cx="6705600" cy="838199"/>
          </a:xfrm>
          <a:solidFill>
            <a:schemeClr val="bg2">
              <a:lumMod val="75000"/>
            </a:schemeClr>
          </a:solidFill>
          <a:scene3d>
            <a:camera prst="orthographicFront"/>
            <a:lightRig rig="threePt" dir="t"/>
          </a:scene3d>
          <a:sp3d>
            <a:bevelT w="165100" prst="coolSlant"/>
          </a:sp3d>
        </p:spPr>
        <p:txBody>
          <a:bodyPr/>
          <a:lstStyle/>
          <a:p>
            <a:r>
              <a:rPr lang="en-US" dirty="0" smtClean="0"/>
              <a:t>Examples &amp; Explanations</a:t>
            </a:r>
            <a:endParaRPr lang="en-US" dirty="0"/>
          </a:p>
        </p:txBody>
      </p:sp>
      <p:sp>
        <p:nvSpPr>
          <p:cNvPr id="3" name="Subtitle 2"/>
          <p:cNvSpPr>
            <a:spLocks noGrp="1"/>
          </p:cNvSpPr>
          <p:nvPr>
            <p:ph type="subTitle" idx="1"/>
          </p:nvPr>
        </p:nvSpPr>
        <p:spPr>
          <a:xfrm>
            <a:off x="228600" y="1219200"/>
            <a:ext cx="8311260" cy="4343400"/>
          </a:xfrm>
        </p:spPr>
        <p:txBody>
          <a:bodyPr/>
          <a:lstStyle/>
          <a:p>
            <a:r>
              <a:rPr lang="en-US" sz="2400" dirty="0" smtClean="0">
                <a:solidFill>
                  <a:schemeClr val="tx1"/>
                </a:solidFill>
              </a:rPr>
              <a:t>Computing the area detected if </a:t>
            </a:r>
            <a:r>
              <a:rPr lang="en-US" sz="2400" dirty="0" err="1" smtClean="0">
                <a:solidFill>
                  <a:schemeClr val="tx1"/>
                </a:solidFill>
              </a:rPr>
              <a:t>Selina</a:t>
            </a:r>
            <a:r>
              <a:rPr lang="en-US" sz="2400" dirty="0" smtClean="0">
                <a:solidFill>
                  <a:schemeClr val="tx1"/>
                </a:solidFill>
              </a:rPr>
              <a:t> places the two motion detectors on the back corners of her house.</a:t>
            </a:r>
          </a:p>
          <a:p>
            <a:endParaRPr lang="en-US" sz="1000" dirty="0" smtClean="0">
              <a:solidFill>
                <a:schemeClr val="tx1"/>
              </a:solidFill>
            </a:endParaRPr>
          </a:p>
          <a:p>
            <a:pPr algn="l"/>
            <a:r>
              <a:rPr lang="en-US" sz="2400" dirty="0">
                <a:solidFill>
                  <a:schemeClr val="tx1"/>
                </a:solidFill>
              </a:rPr>
              <a:t>The detected area is comprised of the area of</a:t>
            </a:r>
          </a:p>
          <a:p>
            <a:pPr algn="l"/>
            <a:r>
              <a:rPr lang="en-US" sz="2400" dirty="0">
                <a:solidFill>
                  <a:schemeClr val="tx1"/>
                </a:solidFill>
              </a:rPr>
              <a:t>isosceles triangle AXB and two circular sectors.</a:t>
            </a:r>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924800" y="5807075"/>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8600" y="5715000"/>
            <a:ext cx="5940922" cy="307777"/>
          </a:xfrm>
          <a:prstGeom prst="rect">
            <a:avLst/>
          </a:prstGeom>
          <a:noFill/>
        </p:spPr>
        <p:txBody>
          <a:bodyPr wrap="none" rtlCol="0">
            <a:spAutoFit/>
          </a:bodyPr>
          <a:lstStyle/>
          <a:p>
            <a:r>
              <a:rPr lang="en-US" sz="1400" dirty="0"/>
              <a:t>Adapted from </a:t>
            </a:r>
            <a:r>
              <a:rPr lang="en-US" sz="1400" i="1" dirty="0"/>
              <a:t>Illustrative Mathematics </a:t>
            </a:r>
            <a:r>
              <a:rPr lang="en-US" sz="1400" dirty="0"/>
              <a:t> G.C, G.SRT Setting up Sprinklers</a:t>
            </a:r>
          </a:p>
        </p:txBody>
      </p:sp>
      <mc:AlternateContent xmlns:mc="http://schemas.openxmlformats.org/markup-compatibility/2006" xmlns:a14="http://schemas.microsoft.com/office/drawing/2010/main">
        <mc:Choice Requires="a14">
          <p:sp>
            <p:nvSpPr>
              <p:cNvPr id="6" name="Rectangle 5"/>
              <p:cNvSpPr/>
              <p:nvPr/>
            </p:nvSpPr>
            <p:spPr>
              <a:xfrm>
                <a:off x="228600" y="3508836"/>
                <a:ext cx="4572000" cy="1804853"/>
              </a:xfrm>
              <a:prstGeom prst="rect">
                <a:avLst/>
              </a:prstGeom>
            </p:spPr>
            <p:txBody>
              <a:bodyPr>
                <a:spAutoFit/>
              </a:bodyPr>
              <a:lstStyle/>
              <a:p>
                <a:pPr/>
                <a14:m>
                  <m:oMathPara xmlns:m="http://schemas.openxmlformats.org/officeDocument/2006/math">
                    <m:oMathParaPr>
                      <m:jc m:val="left"/>
                    </m:oMathParaPr>
                    <m:oMath xmlns:m="http://schemas.openxmlformats.org/officeDocument/2006/math">
                      <m:sSub>
                        <m:sSubPr>
                          <m:ctrlPr>
                            <a:rPr lang="en-US" sz="2800" i="1">
                              <a:latin typeface="Cambria Math"/>
                            </a:rPr>
                          </m:ctrlPr>
                        </m:sSubPr>
                        <m:e>
                          <m:r>
                            <a:rPr lang="en-US" sz="2800" i="1">
                              <a:latin typeface="Cambria Math"/>
                            </a:rPr>
                            <m:t>𝐴</m:t>
                          </m:r>
                        </m:e>
                        <m:sub>
                          <m:r>
                            <a:rPr lang="en-US" sz="2800" i="1">
                              <a:latin typeface="Cambria Math"/>
                              <a:ea typeface="Cambria Math"/>
                            </a:rPr>
                            <m:t>∆</m:t>
                          </m:r>
                        </m:sub>
                      </m:sSub>
                      <m:r>
                        <a:rPr lang="en-US" sz="2800" i="1">
                          <a:latin typeface="Cambria Math"/>
                        </a:rPr>
                        <m:t>=</m:t>
                      </m:r>
                      <m:box>
                        <m:boxPr>
                          <m:ctrlPr>
                            <a:rPr lang="en-US" sz="2800" i="1">
                              <a:latin typeface="Cambria Math"/>
                            </a:rPr>
                          </m:ctrlPr>
                        </m:boxPr>
                        <m:e>
                          <m:argPr>
                            <m:argSz m:val="-1"/>
                          </m:argPr>
                          <m:f>
                            <m:fPr>
                              <m:ctrlPr>
                                <a:rPr lang="en-US" sz="2800" i="1">
                                  <a:latin typeface="Cambria Math"/>
                                </a:rPr>
                              </m:ctrlPr>
                            </m:fPr>
                            <m:num>
                              <m:r>
                                <a:rPr lang="en-US" sz="2800" i="1">
                                  <a:latin typeface="Cambria Math"/>
                                </a:rPr>
                                <m:t>1</m:t>
                              </m:r>
                            </m:num>
                            <m:den>
                              <m:r>
                                <a:rPr lang="en-US" sz="2800" i="1">
                                  <a:latin typeface="Cambria Math"/>
                                </a:rPr>
                                <m:t>2</m:t>
                              </m:r>
                            </m:den>
                          </m:f>
                          <m:r>
                            <a:rPr lang="en-US" sz="2800" i="1">
                              <a:latin typeface="Cambria Math"/>
                              <a:ea typeface="Cambria Math"/>
                            </a:rPr>
                            <m:t>∙</m:t>
                          </m:r>
                          <m:r>
                            <a:rPr lang="en-US" sz="2800" i="1">
                              <a:latin typeface="Cambria Math"/>
                            </a:rPr>
                            <m:t>𝑋𝑀</m:t>
                          </m:r>
                          <m:r>
                            <a:rPr lang="en-US" sz="2800" i="1">
                              <a:latin typeface="Cambria Math"/>
                              <a:ea typeface="Cambria Math"/>
                            </a:rPr>
                            <m:t>∙</m:t>
                          </m:r>
                          <m:r>
                            <a:rPr lang="en-US" sz="2800" i="1">
                              <a:latin typeface="Cambria Math"/>
                              <a:ea typeface="Cambria Math"/>
                            </a:rPr>
                            <m:t>𝐴𝐵</m:t>
                          </m:r>
                        </m:e>
                      </m:box>
                    </m:oMath>
                  </m:oMathPara>
                </a14:m>
                <a:endParaRPr lang="en-US" sz="2800" dirty="0"/>
              </a:p>
              <a:p>
                <a:pPr/>
                <a14:m>
                  <m:oMathPara xmlns:m="http://schemas.openxmlformats.org/officeDocument/2006/math">
                    <m:oMathParaPr>
                      <m:jc m:val="left"/>
                    </m:oMathParaPr>
                    <m:oMath xmlns:m="http://schemas.openxmlformats.org/officeDocument/2006/math">
                      <m:sSub>
                        <m:sSubPr>
                          <m:ctrlPr>
                            <a:rPr lang="en-US" sz="2800" i="1">
                              <a:latin typeface="Cambria Math"/>
                            </a:rPr>
                          </m:ctrlPr>
                        </m:sSubPr>
                        <m:e>
                          <m:r>
                            <a:rPr lang="en-US" sz="2800" i="1">
                              <a:latin typeface="Cambria Math"/>
                            </a:rPr>
                            <m:t>𝐴</m:t>
                          </m:r>
                        </m:e>
                        <m:sub>
                          <m:r>
                            <a:rPr lang="en-US" sz="2800" i="1">
                              <a:latin typeface="Cambria Math"/>
                              <a:ea typeface="Cambria Math"/>
                            </a:rPr>
                            <m:t>∆</m:t>
                          </m:r>
                        </m:sub>
                      </m:sSub>
                      <m:r>
                        <a:rPr lang="en-US" sz="2800" i="1">
                          <a:latin typeface="Cambria Math"/>
                          <a:ea typeface="Cambria Math"/>
                        </a:rPr>
                        <m:t>≈</m:t>
                      </m:r>
                      <m:box>
                        <m:boxPr>
                          <m:ctrlPr>
                            <a:rPr lang="en-US" sz="2800" i="1">
                              <a:latin typeface="Cambria Math"/>
                            </a:rPr>
                          </m:ctrlPr>
                        </m:boxPr>
                        <m:e>
                          <m:argPr>
                            <m:argSz m:val="-1"/>
                          </m:argPr>
                          <m:f>
                            <m:fPr>
                              <m:ctrlPr>
                                <a:rPr lang="en-US" sz="2800" i="1">
                                  <a:latin typeface="Cambria Math"/>
                                </a:rPr>
                              </m:ctrlPr>
                            </m:fPr>
                            <m:num>
                              <m:r>
                                <a:rPr lang="en-US" sz="2800" i="1">
                                  <a:latin typeface="Cambria Math"/>
                                </a:rPr>
                                <m:t>1</m:t>
                              </m:r>
                            </m:num>
                            <m:den>
                              <m:r>
                                <a:rPr lang="en-US" sz="2800" i="1">
                                  <a:latin typeface="Cambria Math"/>
                                </a:rPr>
                                <m:t>2</m:t>
                              </m:r>
                            </m:den>
                          </m:f>
                          <m:r>
                            <a:rPr lang="en-US" sz="2800" i="1">
                              <a:latin typeface="Cambria Math"/>
                              <a:ea typeface="Cambria Math"/>
                            </a:rPr>
                            <m:t>∙</m:t>
                          </m:r>
                          <m:r>
                            <a:rPr lang="en-US" sz="2800" i="1">
                              <a:latin typeface="Cambria Math"/>
                            </a:rPr>
                            <m:t>5.88</m:t>
                          </m:r>
                          <m:r>
                            <a:rPr lang="en-US" sz="2800" i="1">
                              <a:latin typeface="Cambria Math"/>
                              <a:ea typeface="Cambria Math"/>
                            </a:rPr>
                            <m:t>∙12</m:t>
                          </m:r>
                        </m:e>
                      </m:box>
                    </m:oMath>
                  </m:oMathPara>
                </a14:m>
                <a:endParaRPr lang="en-US" sz="2800" dirty="0"/>
              </a:p>
              <a:p>
                <a:pPr/>
                <a14:m>
                  <m:oMathPara xmlns:m="http://schemas.openxmlformats.org/officeDocument/2006/math">
                    <m:oMathParaPr>
                      <m:jc m:val="left"/>
                    </m:oMathParaPr>
                    <m:oMath xmlns:m="http://schemas.openxmlformats.org/officeDocument/2006/math">
                      <m:sSub>
                        <m:sSubPr>
                          <m:ctrlPr>
                            <a:rPr lang="en-US" sz="2800" i="1">
                              <a:latin typeface="Cambria Math"/>
                            </a:rPr>
                          </m:ctrlPr>
                        </m:sSubPr>
                        <m:e>
                          <m:r>
                            <a:rPr lang="en-US" sz="2800" i="1">
                              <a:latin typeface="Cambria Math"/>
                            </a:rPr>
                            <m:t>𝐴</m:t>
                          </m:r>
                        </m:e>
                        <m:sub>
                          <m:r>
                            <a:rPr lang="en-US" sz="2800" i="1">
                              <a:latin typeface="Cambria Math"/>
                              <a:ea typeface="Cambria Math"/>
                            </a:rPr>
                            <m:t>∆</m:t>
                          </m:r>
                        </m:sub>
                      </m:sSub>
                      <m:r>
                        <a:rPr lang="en-US" sz="2800" i="1">
                          <a:latin typeface="Cambria Math"/>
                          <a:ea typeface="Cambria Math"/>
                        </a:rPr>
                        <m:t>≈</m:t>
                      </m:r>
                      <m:box>
                        <m:boxPr>
                          <m:ctrlPr>
                            <a:rPr lang="en-US" sz="2800" i="1">
                              <a:latin typeface="Cambria Math"/>
                            </a:rPr>
                          </m:ctrlPr>
                        </m:boxPr>
                        <m:e>
                          <m:argPr>
                            <m:argSz m:val="-1"/>
                          </m:argPr>
                          <m:r>
                            <a:rPr lang="en-US" sz="2800" i="1">
                              <a:latin typeface="Cambria Math"/>
                            </a:rPr>
                            <m:t>35.28</m:t>
                          </m:r>
                        </m:e>
                      </m:box>
                    </m:oMath>
                  </m:oMathPara>
                </a14:m>
                <a:endParaRPr lang="en-US" sz="2800" dirty="0"/>
              </a:p>
              <a:p>
                <a:endParaRPr lang="en-US" dirty="0"/>
              </a:p>
            </p:txBody>
          </p:sp>
        </mc:Choice>
        <mc:Fallback xmlns="">
          <p:sp>
            <p:nvSpPr>
              <p:cNvPr id="6" name="Rectangle 5"/>
              <p:cNvSpPr>
                <a:spLocks noRot="1" noChangeAspect="1" noMove="1" noResize="1" noEditPoints="1" noAdjustHandles="1" noChangeArrowheads="1" noChangeShapeType="1" noTextEdit="1"/>
              </p:cNvSpPr>
              <p:nvPr/>
            </p:nvSpPr>
            <p:spPr>
              <a:xfrm>
                <a:off x="228600" y="3508836"/>
                <a:ext cx="4572000" cy="1804853"/>
              </a:xfrm>
              <a:prstGeom prst="rect">
                <a:avLst/>
              </a:prstGeom>
              <a:blipFill rotWithShape="1">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4" name="TextBox 33"/>
              <p:cNvSpPr txBox="1"/>
              <p:nvPr/>
            </p:nvSpPr>
            <p:spPr>
              <a:xfrm>
                <a:off x="2911130" y="3276600"/>
                <a:ext cx="2727670" cy="751616"/>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2400" i="1" smtClean="0">
                              <a:latin typeface="Cambria Math"/>
                            </a:rPr>
                          </m:ctrlPr>
                        </m:sSubPr>
                        <m:e>
                          <m:r>
                            <a:rPr lang="en-US" sz="2400" b="0" i="1" smtClean="0">
                              <a:latin typeface="Cambria Math"/>
                            </a:rPr>
                            <m:t>𝐴</m:t>
                          </m:r>
                        </m:e>
                        <m:sub>
                          <m:r>
                            <a:rPr lang="en-US" sz="2400" i="1" smtClean="0">
                              <a:latin typeface="Cambria Math"/>
                              <a:ea typeface="Cambria Math"/>
                            </a:rPr>
                            <m:t>↶</m:t>
                          </m:r>
                        </m:sub>
                      </m:sSub>
                      <m:r>
                        <a:rPr lang="en-US" sz="2400" b="0" i="1" smtClean="0">
                          <a:latin typeface="Cambria Math"/>
                        </a:rPr>
                        <m:t>=</m:t>
                      </m:r>
                      <m:f>
                        <m:fPr>
                          <m:ctrlPr>
                            <a:rPr lang="en-US" sz="2400" b="0" i="1" smtClean="0">
                              <a:latin typeface="Cambria Math"/>
                            </a:rPr>
                          </m:ctrlPr>
                        </m:fPr>
                        <m:num>
                          <m:r>
                            <a:rPr lang="en-US" sz="2400" b="0" i="1" smtClean="0">
                              <a:latin typeface="Cambria Math"/>
                            </a:rPr>
                            <m:t>𝑚</m:t>
                          </m:r>
                          <m:r>
                            <a:rPr lang="en-US" sz="2400" b="0" i="1" smtClean="0">
                              <a:latin typeface="Cambria Math"/>
                              <a:ea typeface="Cambria Math"/>
                            </a:rPr>
                            <m:t>∠</m:t>
                          </m:r>
                        </m:num>
                        <m:den>
                          <m:r>
                            <a:rPr lang="en-US" sz="2400" b="0" i="1" smtClean="0">
                              <a:latin typeface="Cambria Math"/>
                            </a:rPr>
                            <m:t>360</m:t>
                          </m:r>
                        </m:den>
                      </m:f>
                      <m:r>
                        <a:rPr lang="en-US" sz="2400" b="0" i="1" smtClean="0">
                          <a:latin typeface="Cambria Math"/>
                          <a:ea typeface="Cambria Math"/>
                        </a:rPr>
                        <m:t>∙</m:t>
                      </m:r>
                      <m:r>
                        <a:rPr lang="en-US" sz="2400" b="0" i="1" smtClean="0">
                          <a:latin typeface="Cambria Math"/>
                          <a:ea typeface="Cambria Math"/>
                        </a:rPr>
                        <m:t>𝜋</m:t>
                      </m:r>
                      <m:r>
                        <a:rPr lang="en-US" sz="2400" b="0" i="1" smtClean="0">
                          <a:latin typeface="Cambria Math"/>
                          <a:ea typeface="Cambria Math"/>
                        </a:rPr>
                        <m:t>∙</m:t>
                      </m:r>
                      <m:sSup>
                        <m:sSupPr>
                          <m:ctrlPr>
                            <a:rPr lang="en-US" sz="2400" b="0" i="1" smtClean="0">
                              <a:latin typeface="Cambria Math"/>
                              <a:ea typeface="Cambria Math"/>
                            </a:rPr>
                          </m:ctrlPr>
                        </m:sSupPr>
                        <m:e>
                          <m:r>
                            <a:rPr lang="en-US" sz="2400" b="0" i="1" smtClean="0">
                              <a:latin typeface="Cambria Math"/>
                              <a:ea typeface="Cambria Math"/>
                            </a:rPr>
                            <m:t>8.4</m:t>
                          </m:r>
                        </m:e>
                        <m:sup>
                          <m:r>
                            <a:rPr lang="en-US" sz="2400" b="0" i="1" smtClean="0">
                              <a:latin typeface="Cambria Math"/>
                              <a:ea typeface="Cambria Math"/>
                            </a:rPr>
                            <m:t>2</m:t>
                          </m:r>
                        </m:sup>
                      </m:sSup>
                    </m:oMath>
                  </m:oMathPara>
                </a14:m>
                <a:endParaRPr lang="en-US" sz="2400" dirty="0" smtClean="0"/>
              </a:p>
            </p:txBody>
          </p:sp>
        </mc:Choice>
        <mc:Fallback xmlns="">
          <p:sp>
            <p:nvSpPr>
              <p:cNvPr id="34" name="TextBox 33"/>
              <p:cNvSpPr txBox="1">
                <a:spLocks noRot="1" noChangeAspect="1" noMove="1" noResize="1" noEditPoints="1" noAdjustHandles="1" noChangeArrowheads="1" noChangeShapeType="1" noTextEdit="1"/>
              </p:cNvSpPr>
              <p:nvPr/>
            </p:nvSpPr>
            <p:spPr>
              <a:xfrm>
                <a:off x="2911130" y="3276600"/>
                <a:ext cx="2727670" cy="751616"/>
              </a:xfrm>
              <a:prstGeom prst="rect">
                <a:avLst/>
              </a:prstGeom>
              <a:blipFill rotWithShape="1">
                <a:blip r:embed="rId5"/>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993592736"/>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5398836" y="1919719"/>
            <a:ext cx="3903980" cy="2406015"/>
            <a:chOff x="5398836" y="1919719"/>
            <a:chExt cx="3903980" cy="2406015"/>
          </a:xfrm>
        </p:grpSpPr>
        <p:grpSp>
          <p:nvGrpSpPr>
            <p:cNvPr id="9" name="Group 8"/>
            <p:cNvGrpSpPr/>
            <p:nvPr/>
          </p:nvGrpSpPr>
          <p:grpSpPr>
            <a:xfrm>
              <a:off x="5398836" y="1919719"/>
              <a:ext cx="3903980" cy="2406015"/>
              <a:chOff x="0" y="0"/>
              <a:chExt cx="3903980" cy="2406527"/>
            </a:xfrm>
          </p:grpSpPr>
          <p:sp>
            <p:nvSpPr>
              <p:cNvPr id="10" name="Rectangle 9"/>
              <p:cNvSpPr/>
              <p:nvPr/>
            </p:nvSpPr>
            <p:spPr>
              <a:xfrm>
                <a:off x="730333" y="0"/>
                <a:ext cx="2410691" cy="15141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12" name="Group 11"/>
              <p:cNvGrpSpPr/>
              <p:nvPr/>
            </p:nvGrpSpPr>
            <p:grpSpPr>
              <a:xfrm>
                <a:off x="0" y="47501"/>
                <a:ext cx="3903980" cy="2359026"/>
                <a:chOff x="0" y="0"/>
                <a:chExt cx="3903980" cy="2359026"/>
              </a:xfrm>
            </p:grpSpPr>
            <p:grpSp>
              <p:nvGrpSpPr>
                <p:cNvPr id="13" name="Group 12"/>
                <p:cNvGrpSpPr/>
                <p:nvPr/>
              </p:nvGrpSpPr>
              <p:grpSpPr>
                <a:xfrm>
                  <a:off x="1122218" y="451262"/>
                  <a:ext cx="1647215" cy="790386"/>
                  <a:chOff x="0" y="0"/>
                  <a:chExt cx="1647215" cy="790386"/>
                </a:xfrm>
              </p:grpSpPr>
              <p:cxnSp>
                <p:nvCxnSpPr>
                  <p:cNvPr id="29" name="Straight Connector 28"/>
                  <p:cNvCxnSpPr/>
                  <p:nvPr/>
                </p:nvCxnSpPr>
                <p:spPr>
                  <a:xfrm flipH="1">
                    <a:off x="0" y="0"/>
                    <a:ext cx="833755" cy="777875"/>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813460" y="0"/>
                    <a:ext cx="833755" cy="777875"/>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831273" y="5938"/>
                    <a:ext cx="0" cy="784448"/>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grpSp>
              <p:nvGrpSpPr>
                <p:cNvPr id="14" name="Group 13"/>
                <p:cNvGrpSpPr/>
                <p:nvPr/>
              </p:nvGrpSpPr>
              <p:grpSpPr>
                <a:xfrm>
                  <a:off x="0" y="0"/>
                  <a:ext cx="3903980" cy="2359026"/>
                  <a:chOff x="0" y="0"/>
                  <a:chExt cx="3903980" cy="2359026"/>
                </a:xfrm>
              </p:grpSpPr>
              <p:grpSp>
                <p:nvGrpSpPr>
                  <p:cNvPr id="15" name="Group 14"/>
                  <p:cNvGrpSpPr>
                    <a:grpSpLocks noChangeAspect="1"/>
                  </p:cNvGrpSpPr>
                  <p:nvPr/>
                </p:nvGrpSpPr>
                <p:grpSpPr>
                  <a:xfrm>
                    <a:off x="0" y="0"/>
                    <a:ext cx="3903980" cy="2359026"/>
                    <a:chOff x="0" y="0"/>
                    <a:chExt cx="2597702" cy="1570868"/>
                  </a:xfrm>
                </p:grpSpPr>
                <p:grpSp>
                  <p:nvGrpSpPr>
                    <p:cNvPr id="23" name="Group 22"/>
                    <p:cNvGrpSpPr/>
                    <p:nvPr/>
                  </p:nvGrpSpPr>
                  <p:grpSpPr>
                    <a:xfrm>
                      <a:off x="730332" y="0"/>
                      <a:ext cx="1137285" cy="840624"/>
                      <a:chOff x="320634" y="0"/>
                      <a:chExt cx="1137615" cy="840732"/>
                    </a:xfrm>
                  </p:grpSpPr>
                  <p:sp>
                    <p:nvSpPr>
                      <p:cNvPr id="26" name="Rectangle 25"/>
                      <p:cNvSpPr/>
                      <p:nvPr/>
                    </p:nvSpPr>
                    <p:spPr>
                      <a:xfrm>
                        <a:off x="338447" y="0"/>
                        <a:ext cx="1097280" cy="82296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7" name="Oval 26"/>
                      <p:cNvSpPr/>
                      <p:nvPr/>
                    </p:nvSpPr>
                    <p:spPr>
                      <a:xfrm>
                        <a:off x="320634" y="789710"/>
                        <a:ext cx="45085" cy="45085"/>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8" name="Oval 27"/>
                      <p:cNvSpPr/>
                      <p:nvPr/>
                    </p:nvSpPr>
                    <p:spPr>
                      <a:xfrm>
                        <a:off x="1413164" y="795647"/>
                        <a:ext cx="45085" cy="45085"/>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24" name="Arc 23"/>
                    <p:cNvSpPr>
                      <a:spLocks noChangeAspect="1"/>
                    </p:cNvSpPr>
                    <p:nvPr/>
                  </p:nvSpPr>
                  <p:spPr>
                    <a:xfrm>
                      <a:off x="0" y="71252"/>
                      <a:ext cx="1499616" cy="1499616"/>
                    </a:xfrm>
                    <a:prstGeom prst="arc">
                      <a:avLst/>
                    </a:prstGeom>
                    <a:ln>
                      <a:solidFill>
                        <a:schemeClr val="tx1"/>
                      </a:solidFill>
                      <a:prstDash val="solid"/>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5" name="Arc 24"/>
                    <p:cNvSpPr>
                      <a:spLocks noChangeAspect="1"/>
                    </p:cNvSpPr>
                    <p:nvPr/>
                  </p:nvSpPr>
                  <p:spPr>
                    <a:xfrm flipH="1">
                      <a:off x="1098467" y="65315"/>
                      <a:ext cx="1499235" cy="1499235"/>
                    </a:xfrm>
                    <a:prstGeom prst="arc">
                      <a:avLst/>
                    </a:prstGeom>
                    <a:ln>
                      <a:solidFill>
                        <a:schemeClr val="tx1"/>
                      </a:solidFill>
                      <a:prstDash val="solid"/>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16" name="Text Box 121"/>
                  <p:cNvSpPr txBox="1"/>
                  <p:nvPr/>
                </p:nvSpPr>
                <p:spPr>
                  <a:xfrm>
                    <a:off x="890650" y="1110343"/>
                    <a:ext cx="236855" cy="23685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A</a:t>
                    </a:r>
                    <a:endParaRPr lang="en-US" sz="1100">
                      <a:effectLst/>
                      <a:ea typeface="Calibri"/>
                      <a:cs typeface="Times New Roman"/>
                    </a:endParaRPr>
                  </a:p>
                </p:txBody>
              </p:sp>
              <p:sp>
                <p:nvSpPr>
                  <p:cNvPr id="17" name="Text Box 122"/>
                  <p:cNvSpPr txBox="1"/>
                  <p:nvPr/>
                </p:nvSpPr>
                <p:spPr>
                  <a:xfrm>
                    <a:off x="2778826" y="1110343"/>
                    <a:ext cx="236855" cy="23685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B</a:t>
                    </a:r>
                    <a:endParaRPr lang="en-US" sz="1100">
                      <a:effectLst/>
                      <a:ea typeface="Calibri"/>
                      <a:cs typeface="Times New Roman"/>
                    </a:endParaRPr>
                  </a:p>
                </p:txBody>
              </p:sp>
              <p:sp>
                <p:nvSpPr>
                  <p:cNvPr id="18" name="Text Box 123"/>
                  <p:cNvSpPr txBox="1"/>
                  <p:nvPr/>
                </p:nvSpPr>
                <p:spPr>
                  <a:xfrm>
                    <a:off x="1810987" y="1187533"/>
                    <a:ext cx="236855" cy="23685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1000">
                        <a:effectLst/>
                        <a:ea typeface="Calibri"/>
                        <a:cs typeface="Times New Roman"/>
                      </a:rPr>
                      <a:t>M</a:t>
                    </a:r>
                    <a:endParaRPr lang="en-US" sz="1100">
                      <a:effectLst/>
                      <a:ea typeface="Calibri"/>
                      <a:cs typeface="Times New Roman"/>
                    </a:endParaRPr>
                  </a:p>
                </p:txBody>
              </p:sp>
              <p:sp>
                <p:nvSpPr>
                  <p:cNvPr id="22" name="Text Box 124"/>
                  <p:cNvSpPr txBox="1"/>
                  <p:nvPr/>
                </p:nvSpPr>
                <p:spPr>
                  <a:xfrm>
                    <a:off x="1822863" y="219694"/>
                    <a:ext cx="236855" cy="23685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X</a:t>
                    </a:r>
                    <a:endParaRPr lang="en-US" sz="1100">
                      <a:effectLst/>
                      <a:ea typeface="Calibri"/>
                      <a:cs typeface="Times New Roman"/>
                    </a:endParaRPr>
                  </a:p>
                </p:txBody>
              </p:sp>
            </p:grpSp>
          </p:grpSp>
        </p:grpSp>
        <p:sp>
          <p:nvSpPr>
            <p:cNvPr id="19" name="Oval 18"/>
            <p:cNvSpPr/>
            <p:nvPr/>
          </p:nvSpPr>
          <p:spPr>
            <a:xfrm>
              <a:off x="8077200" y="31242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6477000" y="31242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p:cNvSpPr>
            <a:spLocks noGrp="1"/>
          </p:cNvSpPr>
          <p:nvPr>
            <p:ph type="ctrTitle"/>
          </p:nvPr>
        </p:nvSpPr>
        <p:spPr>
          <a:xfrm>
            <a:off x="1371600" y="228601"/>
            <a:ext cx="6705600" cy="838199"/>
          </a:xfrm>
          <a:solidFill>
            <a:schemeClr val="bg2">
              <a:lumMod val="75000"/>
            </a:schemeClr>
          </a:solidFill>
          <a:scene3d>
            <a:camera prst="orthographicFront"/>
            <a:lightRig rig="threePt" dir="t"/>
          </a:scene3d>
          <a:sp3d>
            <a:bevelT w="165100" prst="coolSlant"/>
          </a:sp3d>
        </p:spPr>
        <p:txBody>
          <a:bodyPr/>
          <a:lstStyle/>
          <a:p>
            <a:r>
              <a:rPr lang="en-US" dirty="0" smtClean="0"/>
              <a:t>Examples &amp; Explanations</a:t>
            </a:r>
            <a:endParaRPr lang="en-US" dirty="0"/>
          </a:p>
        </p:txBody>
      </p:sp>
      <p:sp>
        <p:nvSpPr>
          <p:cNvPr id="3" name="Subtitle 2"/>
          <p:cNvSpPr>
            <a:spLocks noGrp="1"/>
          </p:cNvSpPr>
          <p:nvPr>
            <p:ph type="subTitle" idx="1"/>
          </p:nvPr>
        </p:nvSpPr>
        <p:spPr>
          <a:xfrm>
            <a:off x="228600" y="1219200"/>
            <a:ext cx="8311260" cy="4343400"/>
          </a:xfrm>
        </p:spPr>
        <p:txBody>
          <a:bodyPr/>
          <a:lstStyle/>
          <a:p>
            <a:r>
              <a:rPr lang="en-US" sz="2400" dirty="0" smtClean="0">
                <a:solidFill>
                  <a:schemeClr val="tx1"/>
                </a:solidFill>
              </a:rPr>
              <a:t>Computing the area detected if </a:t>
            </a:r>
            <a:r>
              <a:rPr lang="en-US" sz="2400" dirty="0" err="1" smtClean="0">
                <a:solidFill>
                  <a:schemeClr val="tx1"/>
                </a:solidFill>
              </a:rPr>
              <a:t>Selina</a:t>
            </a:r>
            <a:r>
              <a:rPr lang="en-US" sz="2400" dirty="0" smtClean="0">
                <a:solidFill>
                  <a:schemeClr val="tx1"/>
                </a:solidFill>
              </a:rPr>
              <a:t> places the two motion detectors on the back corners of her house.</a:t>
            </a:r>
          </a:p>
          <a:p>
            <a:endParaRPr lang="en-US" sz="1000" dirty="0" smtClean="0">
              <a:solidFill>
                <a:schemeClr val="tx1"/>
              </a:solidFill>
            </a:endParaRPr>
          </a:p>
          <a:p>
            <a:pPr algn="l"/>
            <a:r>
              <a:rPr lang="en-US" sz="2400" dirty="0">
                <a:solidFill>
                  <a:schemeClr val="tx1"/>
                </a:solidFill>
              </a:rPr>
              <a:t>The detected area is comprised of the area of</a:t>
            </a:r>
          </a:p>
          <a:p>
            <a:pPr algn="l"/>
            <a:r>
              <a:rPr lang="en-US" sz="2400" dirty="0">
                <a:solidFill>
                  <a:schemeClr val="tx1"/>
                </a:solidFill>
              </a:rPr>
              <a:t>isosceles triangle AXB and two circular sectors.</a:t>
            </a:r>
          </a:p>
          <a:p>
            <a:endParaRPr lang="en-US" sz="2400" dirty="0">
              <a:solidFill>
                <a:schemeClr val="tx1"/>
              </a:solidFill>
            </a:endParaRPr>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924800" y="5807075"/>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8600" y="5715000"/>
            <a:ext cx="5940922" cy="307777"/>
          </a:xfrm>
          <a:prstGeom prst="rect">
            <a:avLst/>
          </a:prstGeom>
          <a:noFill/>
        </p:spPr>
        <p:txBody>
          <a:bodyPr wrap="none" rtlCol="0">
            <a:spAutoFit/>
          </a:bodyPr>
          <a:lstStyle/>
          <a:p>
            <a:r>
              <a:rPr lang="en-US" sz="1400" dirty="0"/>
              <a:t>Adapted from </a:t>
            </a:r>
            <a:r>
              <a:rPr lang="en-US" sz="1400" i="1" dirty="0"/>
              <a:t>Illustrative Mathematics </a:t>
            </a:r>
            <a:r>
              <a:rPr lang="en-US" sz="1400" dirty="0"/>
              <a:t> G.C, G.SRT Setting up Sprinklers</a:t>
            </a:r>
          </a:p>
        </p:txBody>
      </p:sp>
      <mc:AlternateContent xmlns:mc="http://schemas.openxmlformats.org/markup-compatibility/2006" xmlns:a14="http://schemas.microsoft.com/office/drawing/2010/main">
        <mc:Choice Requires="a14">
          <p:sp>
            <p:nvSpPr>
              <p:cNvPr id="6" name="Rectangle 5"/>
              <p:cNvSpPr/>
              <p:nvPr/>
            </p:nvSpPr>
            <p:spPr>
              <a:xfrm>
                <a:off x="228600" y="3508836"/>
                <a:ext cx="4572000" cy="1804853"/>
              </a:xfrm>
              <a:prstGeom prst="rect">
                <a:avLst/>
              </a:prstGeom>
            </p:spPr>
            <p:txBody>
              <a:bodyPr>
                <a:spAutoFit/>
              </a:bodyPr>
              <a:lstStyle/>
              <a:p>
                <a:pPr/>
                <a14:m>
                  <m:oMathPara xmlns:m="http://schemas.openxmlformats.org/officeDocument/2006/math">
                    <m:oMathParaPr>
                      <m:jc m:val="left"/>
                    </m:oMathParaPr>
                    <m:oMath xmlns:m="http://schemas.openxmlformats.org/officeDocument/2006/math">
                      <m:sSub>
                        <m:sSubPr>
                          <m:ctrlPr>
                            <a:rPr lang="en-US" sz="2800" i="1">
                              <a:latin typeface="Cambria Math"/>
                            </a:rPr>
                          </m:ctrlPr>
                        </m:sSubPr>
                        <m:e>
                          <m:r>
                            <a:rPr lang="en-US" sz="2800" i="1">
                              <a:latin typeface="Cambria Math"/>
                            </a:rPr>
                            <m:t>𝐴</m:t>
                          </m:r>
                        </m:e>
                        <m:sub>
                          <m:r>
                            <a:rPr lang="en-US" sz="2800" i="1">
                              <a:latin typeface="Cambria Math"/>
                              <a:ea typeface="Cambria Math"/>
                            </a:rPr>
                            <m:t>∆</m:t>
                          </m:r>
                        </m:sub>
                      </m:sSub>
                      <m:r>
                        <a:rPr lang="en-US" sz="2800" i="1">
                          <a:latin typeface="Cambria Math"/>
                        </a:rPr>
                        <m:t>=</m:t>
                      </m:r>
                      <m:box>
                        <m:boxPr>
                          <m:ctrlPr>
                            <a:rPr lang="en-US" sz="2800" i="1">
                              <a:latin typeface="Cambria Math"/>
                            </a:rPr>
                          </m:ctrlPr>
                        </m:boxPr>
                        <m:e>
                          <m:argPr>
                            <m:argSz m:val="-1"/>
                          </m:argPr>
                          <m:f>
                            <m:fPr>
                              <m:ctrlPr>
                                <a:rPr lang="en-US" sz="2800" i="1">
                                  <a:latin typeface="Cambria Math"/>
                                </a:rPr>
                              </m:ctrlPr>
                            </m:fPr>
                            <m:num>
                              <m:r>
                                <a:rPr lang="en-US" sz="2800" i="1">
                                  <a:latin typeface="Cambria Math"/>
                                </a:rPr>
                                <m:t>1</m:t>
                              </m:r>
                            </m:num>
                            <m:den>
                              <m:r>
                                <a:rPr lang="en-US" sz="2800" i="1">
                                  <a:latin typeface="Cambria Math"/>
                                </a:rPr>
                                <m:t>2</m:t>
                              </m:r>
                            </m:den>
                          </m:f>
                          <m:r>
                            <a:rPr lang="en-US" sz="2800" i="1">
                              <a:latin typeface="Cambria Math"/>
                              <a:ea typeface="Cambria Math"/>
                            </a:rPr>
                            <m:t>∙</m:t>
                          </m:r>
                          <m:r>
                            <a:rPr lang="en-US" sz="2800" i="1">
                              <a:latin typeface="Cambria Math"/>
                            </a:rPr>
                            <m:t>𝑋𝑀</m:t>
                          </m:r>
                          <m:r>
                            <a:rPr lang="en-US" sz="2800" i="1">
                              <a:latin typeface="Cambria Math"/>
                              <a:ea typeface="Cambria Math"/>
                            </a:rPr>
                            <m:t>∙</m:t>
                          </m:r>
                          <m:r>
                            <a:rPr lang="en-US" sz="2800" i="1">
                              <a:latin typeface="Cambria Math"/>
                              <a:ea typeface="Cambria Math"/>
                            </a:rPr>
                            <m:t>𝐴𝐵</m:t>
                          </m:r>
                        </m:e>
                      </m:box>
                    </m:oMath>
                  </m:oMathPara>
                </a14:m>
                <a:endParaRPr lang="en-US" sz="2800" dirty="0"/>
              </a:p>
              <a:p>
                <a:pPr/>
                <a14:m>
                  <m:oMathPara xmlns:m="http://schemas.openxmlformats.org/officeDocument/2006/math">
                    <m:oMathParaPr>
                      <m:jc m:val="left"/>
                    </m:oMathParaPr>
                    <m:oMath xmlns:m="http://schemas.openxmlformats.org/officeDocument/2006/math">
                      <m:sSub>
                        <m:sSubPr>
                          <m:ctrlPr>
                            <a:rPr lang="en-US" sz="2800" i="1">
                              <a:latin typeface="Cambria Math"/>
                            </a:rPr>
                          </m:ctrlPr>
                        </m:sSubPr>
                        <m:e>
                          <m:r>
                            <a:rPr lang="en-US" sz="2800" i="1">
                              <a:latin typeface="Cambria Math"/>
                            </a:rPr>
                            <m:t>𝐴</m:t>
                          </m:r>
                        </m:e>
                        <m:sub>
                          <m:r>
                            <a:rPr lang="en-US" sz="2800" i="1">
                              <a:latin typeface="Cambria Math"/>
                              <a:ea typeface="Cambria Math"/>
                            </a:rPr>
                            <m:t>∆</m:t>
                          </m:r>
                        </m:sub>
                      </m:sSub>
                      <m:r>
                        <a:rPr lang="en-US" sz="2800" i="1">
                          <a:latin typeface="Cambria Math"/>
                          <a:ea typeface="Cambria Math"/>
                        </a:rPr>
                        <m:t>≈</m:t>
                      </m:r>
                      <m:box>
                        <m:boxPr>
                          <m:ctrlPr>
                            <a:rPr lang="en-US" sz="2800" i="1">
                              <a:latin typeface="Cambria Math"/>
                            </a:rPr>
                          </m:ctrlPr>
                        </m:boxPr>
                        <m:e>
                          <m:argPr>
                            <m:argSz m:val="-1"/>
                          </m:argPr>
                          <m:f>
                            <m:fPr>
                              <m:ctrlPr>
                                <a:rPr lang="en-US" sz="2800" i="1">
                                  <a:latin typeface="Cambria Math"/>
                                </a:rPr>
                              </m:ctrlPr>
                            </m:fPr>
                            <m:num>
                              <m:r>
                                <a:rPr lang="en-US" sz="2800" i="1">
                                  <a:latin typeface="Cambria Math"/>
                                </a:rPr>
                                <m:t>1</m:t>
                              </m:r>
                            </m:num>
                            <m:den>
                              <m:r>
                                <a:rPr lang="en-US" sz="2800" i="1">
                                  <a:latin typeface="Cambria Math"/>
                                </a:rPr>
                                <m:t>2</m:t>
                              </m:r>
                            </m:den>
                          </m:f>
                          <m:r>
                            <a:rPr lang="en-US" sz="2800" i="1">
                              <a:latin typeface="Cambria Math"/>
                              <a:ea typeface="Cambria Math"/>
                            </a:rPr>
                            <m:t>∙</m:t>
                          </m:r>
                          <m:r>
                            <a:rPr lang="en-US" sz="2800" i="1">
                              <a:latin typeface="Cambria Math"/>
                            </a:rPr>
                            <m:t>5.88</m:t>
                          </m:r>
                          <m:r>
                            <a:rPr lang="en-US" sz="2800" i="1">
                              <a:latin typeface="Cambria Math"/>
                              <a:ea typeface="Cambria Math"/>
                            </a:rPr>
                            <m:t>∙12</m:t>
                          </m:r>
                        </m:e>
                      </m:box>
                    </m:oMath>
                  </m:oMathPara>
                </a14:m>
                <a:endParaRPr lang="en-US" sz="2800" dirty="0"/>
              </a:p>
              <a:p>
                <a:pPr/>
                <a14:m>
                  <m:oMathPara xmlns:m="http://schemas.openxmlformats.org/officeDocument/2006/math">
                    <m:oMathParaPr>
                      <m:jc m:val="left"/>
                    </m:oMathParaPr>
                    <m:oMath xmlns:m="http://schemas.openxmlformats.org/officeDocument/2006/math">
                      <m:sSub>
                        <m:sSubPr>
                          <m:ctrlPr>
                            <a:rPr lang="en-US" sz="2800" i="1">
                              <a:latin typeface="Cambria Math"/>
                            </a:rPr>
                          </m:ctrlPr>
                        </m:sSubPr>
                        <m:e>
                          <m:r>
                            <a:rPr lang="en-US" sz="2800" i="1">
                              <a:latin typeface="Cambria Math"/>
                            </a:rPr>
                            <m:t>𝐴</m:t>
                          </m:r>
                        </m:e>
                        <m:sub>
                          <m:r>
                            <a:rPr lang="en-US" sz="2800" i="1">
                              <a:latin typeface="Cambria Math"/>
                              <a:ea typeface="Cambria Math"/>
                            </a:rPr>
                            <m:t>∆</m:t>
                          </m:r>
                        </m:sub>
                      </m:sSub>
                      <m:r>
                        <a:rPr lang="en-US" sz="2800" i="1">
                          <a:latin typeface="Cambria Math"/>
                          <a:ea typeface="Cambria Math"/>
                        </a:rPr>
                        <m:t>≈</m:t>
                      </m:r>
                      <m:box>
                        <m:boxPr>
                          <m:ctrlPr>
                            <a:rPr lang="en-US" sz="2800" i="1">
                              <a:latin typeface="Cambria Math"/>
                            </a:rPr>
                          </m:ctrlPr>
                        </m:boxPr>
                        <m:e>
                          <m:argPr>
                            <m:argSz m:val="-1"/>
                          </m:argPr>
                          <m:r>
                            <a:rPr lang="en-US" sz="2800" i="1">
                              <a:latin typeface="Cambria Math"/>
                            </a:rPr>
                            <m:t>35.28</m:t>
                          </m:r>
                        </m:e>
                      </m:box>
                    </m:oMath>
                  </m:oMathPara>
                </a14:m>
                <a:endParaRPr lang="en-US" sz="2800" dirty="0"/>
              </a:p>
              <a:p>
                <a:endParaRPr lang="en-US" dirty="0"/>
              </a:p>
            </p:txBody>
          </p:sp>
        </mc:Choice>
        <mc:Fallback xmlns="">
          <p:sp>
            <p:nvSpPr>
              <p:cNvPr id="6" name="Rectangle 5"/>
              <p:cNvSpPr>
                <a:spLocks noRot="1" noChangeAspect="1" noMove="1" noResize="1" noEditPoints="1" noAdjustHandles="1" noChangeArrowheads="1" noChangeShapeType="1" noTextEdit="1"/>
              </p:cNvSpPr>
              <p:nvPr/>
            </p:nvSpPr>
            <p:spPr>
              <a:xfrm>
                <a:off x="228600" y="3508836"/>
                <a:ext cx="4572000" cy="1804853"/>
              </a:xfrm>
              <a:prstGeom prst="rect">
                <a:avLst/>
              </a:prstGeom>
              <a:blipFill rotWithShape="1">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3" name="TextBox 32"/>
              <p:cNvSpPr txBox="1"/>
              <p:nvPr/>
            </p:nvSpPr>
            <p:spPr>
              <a:xfrm>
                <a:off x="6172200" y="3621928"/>
                <a:ext cx="2916183" cy="1684244"/>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400" i="1" smtClean="0">
                          <a:latin typeface="Cambria Math"/>
                        </a:rPr>
                        <m:t>𝑚</m:t>
                      </m:r>
                      <m:r>
                        <a:rPr lang="en-US" sz="2400" i="1">
                          <a:latin typeface="Cambria Math"/>
                          <a:ea typeface="Cambria Math"/>
                        </a:rPr>
                        <m:t>∠</m:t>
                      </m:r>
                      <m:r>
                        <a:rPr lang="en-US" sz="2400" b="0" i="1" smtClean="0">
                          <a:latin typeface="Cambria Math"/>
                          <a:ea typeface="Cambria Math"/>
                        </a:rPr>
                        <m:t>=90−</m:t>
                      </m:r>
                      <m:r>
                        <a:rPr lang="en-US" sz="2400" i="1">
                          <a:latin typeface="Cambria Math"/>
                        </a:rPr>
                        <m:t>𝑚</m:t>
                      </m:r>
                      <m:r>
                        <a:rPr lang="en-US" sz="2400" i="1">
                          <a:latin typeface="Cambria Math"/>
                          <a:ea typeface="Cambria Math"/>
                        </a:rPr>
                        <m:t>∠</m:t>
                      </m:r>
                      <m:r>
                        <m:rPr>
                          <m:sty m:val="p"/>
                        </m:rPr>
                        <a:rPr lang="en-US" sz="2400" b="0" i="0" smtClean="0">
                          <a:latin typeface="Cambria Math"/>
                          <a:ea typeface="Cambria Math"/>
                        </a:rPr>
                        <m:t>XAM</m:t>
                      </m:r>
                    </m:oMath>
                  </m:oMathPara>
                </a14:m>
                <a:endParaRPr lang="en-US" sz="2400" dirty="0" smtClean="0"/>
              </a:p>
              <a:p>
                <a:pPr/>
                <a14:m>
                  <m:oMathPara xmlns:m="http://schemas.openxmlformats.org/officeDocument/2006/math">
                    <m:oMathParaPr>
                      <m:jc m:val="centerGroup"/>
                    </m:oMathParaPr>
                    <m:oMath xmlns:m="http://schemas.openxmlformats.org/officeDocument/2006/math">
                      <m:func>
                        <m:funcPr>
                          <m:ctrlPr>
                            <a:rPr lang="en-US" sz="2400" i="1" smtClean="0">
                              <a:latin typeface="Cambria Math"/>
                            </a:rPr>
                          </m:ctrlPr>
                        </m:funcPr>
                        <m:fName>
                          <m:r>
                            <m:rPr>
                              <m:sty m:val="p"/>
                            </m:rPr>
                            <a:rPr lang="en-US" sz="2400" i="0" smtClean="0">
                              <a:latin typeface="Cambria Math"/>
                            </a:rPr>
                            <m:t>cos</m:t>
                          </m:r>
                        </m:fName>
                        <m:e>
                          <m:r>
                            <a:rPr lang="en-US" sz="2400" i="1">
                              <a:latin typeface="Cambria Math"/>
                              <a:ea typeface="Cambria Math"/>
                            </a:rPr>
                            <m:t>∠</m:t>
                          </m:r>
                          <m:r>
                            <a:rPr lang="en-US" sz="2400" i="1">
                              <a:latin typeface="Cambria Math"/>
                              <a:ea typeface="Cambria Math"/>
                            </a:rPr>
                            <m:t>𝑋𝐴𝑀</m:t>
                          </m:r>
                        </m:e>
                      </m:func>
                      <m:r>
                        <a:rPr lang="en-US" sz="2400" i="1">
                          <a:latin typeface="Cambria Math"/>
                          <a:ea typeface="Cambria Math"/>
                        </a:rPr>
                        <m:t>=</m:t>
                      </m:r>
                      <m:box>
                        <m:boxPr>
                          <m:ctrlPr>
                            <a:rPr lang="en-US" sz="2400" i="1" smtClean="0">
                              <a:latin typeface="Cambria Math"/>
                              <a:ea typeface="Cambria Math"/>
                            </a:rPr>
                          </m:ctrlPr>
                        </m:boxPr>
                        <m:e>
                          <m:argPr>
                            <m:argSz m:val="-1"/>
                          </m:argPr>
                          <m:f>
                            <m:fPr>
                              <m:ctrlPr>
                                <a:rPr lang="en-US" sz="2400" i="1" smtClean="0">
                                  <a:latin typeface="Cambria Math"/>
                                  <a:ea typeface="Cambria Math"/>
                                </a:rPr>
                              </m:ctrlPr>
                            </m:fPr>
                            <m:num>
                              <m:r>
                                <a:rPr lang="en-US" sz="2400" b="0" i="1" smtClean="0">
                                  <a:latin typeface="Cambria Math"/>
                                  <a:ea typeface="Cambria Math"/>
                                </a:rPr>
                                <m:t>6</m:t>
                              </m:r>
                            </m:num>
                            <m:den>
                              <m:r>
                                <a:rPr lang="en-US" sz="2400" b="0" i="1" smtClean="0">
                                  <a:latin typeface="Cambria Math"/>
                                  <a:ea typeface="Cambria Math"/>
                                </a:rPr>
                                <m:t>8.4</m:t>
                              </m:r>
                            </m:den>
                          </m:f>
                        </m:e>
                      </m:box>
                    </m:oMath>
                  </m:oMathPara>
                </a14:m>
                <a:endParaRPr lang="en-US" sz="2400" dirty="0" smtClean="0">
                  <a:ea typeface="Cambria Math"/>
                </a:endParaRPr>
              </a:p>
              <a:p>
                <a:pPr/>
                <a14:m>
                  <m:oMathPara xmlns:m="http://schemas.openxmlformats.org/officeDocument/2006/math">
                    <m:oMathParaPr>
                      <m:jc m:val="centerGroup"/>
                    </m:oMathParaPr>
                    <m:oMath xmlns:m="http://schemas.openxmlformats.org/officeDocument/2006/math">
                      <m:r>
                        <a:rPr lang="en-US" sz="2400" i="1">
                          <a:latin typeface="Cambria Math"/>
                        </a:rPr>
                        <m:t>𝑚</m:t>
                      </m:r>
                      <m:r>
                        <a:rPr lang="en-US" sz="2400" i="1">
                          <a:latin typeface="Cambria Math"/>
                          <a:ea typeface="Cambria Math"/>
                        </a:rPr>
                        <m:t>∠</m:t>
                      </m:r>
                      <m:r>
                        <a:rPr lang="en-US" sz="2400" b="0" i="1" smtClean="0">
                          <a:latin typeface="Cambria Math"/>
                          <a:ea typeface="Cambria Math"/>
                        </a:rPr>
                        <m:t>𝑋𝐴𝑀</m:t>
                      </m:r>
                      <m:r>
                        <a:rPr lang="en-US" sz="2400" i="1" smtClean="0">
                          <a:latin typeface="Cambria Math"/>
                          <a:ea typeface="Cambria Math"/>
                        </a:rPr>
                        <m:t>≈</m:t>
                      </m:r>
                      <m:r>
                        <a:rPr lang="en-US" sz="2400" b="0" i="1" smtClean="0">
                          <a:latin typeface="Cambria Math"/>
                          <a:ea typeface="Cambria Math"/>
                        </a:rPr>
                        <m:t>44.4</m:t>
                      </m:r>
                    </m:oMath>
                  </m:oMathPara>
                </a14:m>
                <a:endParaRPr lang="en-US" sz="2400" dirty="0" smtClean="0"/>
              </a:p>
              <a:p>
                <a:pPr/>
                <a14:m>
                  <m:oMathPara xmlns:m="http://schemas.openxmlformats.org/officeDocument/2006/math">
                    <m:oMathParaPr>
                      <m:jc m:val="centerGroup"/>
                    </m:oMathParaPr>
                    <m:oMath xmlns:m="http://schemas.openxmlformats.org/officeDocument/2006/math">
                      <m:r>
                        <a:rPr lang="en-US" sz="2400" i="1">
                          <a:latin typeface="Cambria Math"/>
                        </a:rPr>
                        <m:t>𝑚</m:t>
                      </m:r>
                      <m:r>
                        <a:rPr lang="en-US" sz="2400" i="1">
                          <a:latin typeface="Cambria Math"/>
                          <a:ea typeface="Cambria Math"/>
                        </a:rPr>
                        <m:t>∠</m:t>
                      </m:r>
                      <m:r>
                        <a:rPr lang="en-US" sz="2400" i="1" smtClean="0">
                          <a:latin typeface="Cambria Math"/>
                          <a:ea typeface="Cambria Math"/>
                        </a:rPr>
                        <m:t>≈</m:t>
                      </m:r>
                      <m:r>
                        <a:rPr lang="en-US" sz="2400" b="0" i="1" smtClean="0">
                          <a:latin typeface="Cambria Math"/>
                          <a:ea typeface="Cambria Math"/>
                        </a:rPr>
                        <m:t>45.6</m:t>
                      </m:r>
                    </m:oMath>
                  </m:oMathPara>
                </a14:m>
                <a:endParaRPr lang="en-US" sz="2400" dirty="0"/>
              </a:p>
            </p:txBody>
          </p:sp>
        </mc:Choice>
        <mc:Fallback xmlns="">
          <p:sp>
            <p:nvSpPr>
              <p:cNvPr id="33" name="TextBox 32"/>
              <p:cNvSpPr txBox="1">
                <a:spLocks noRot="1" noChangeAspect="1" noMove="1" noResize="1" noEditPoints="1" noAdjustHandles="1" noChangeArrowheads="1" noChangeShapeType="1" noTextEdit="1"/>
              </p:cNvSpPr>
              <p:nvPr/>
            </p:nvSpPr>
            <p:spPr>
              <a:xfrm>
                <a:off x="6172200" y="3621928"/>
                <a:ext cx="2916183" cy="1684244"/>
              </a:xfrm>
              <a:prstGeom prst="rect">
                <a:avLst/>
              </a:prstGeom>
              <a:blipFill rotWithShape="1">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4" name="TextBox 33"/>
              <p:cNvSpPr txBox="1"/>
              <p:nvPr/>
            </p:nvSpPr>
            <p:spPr>
              <a:xfrm>
                <a:off x="2911130" y="3276600"/>
                <a:ext cx="2727670" cy="751616"/>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2400" i="1" smtClean="0">
                              <a:latin typeface="Cambria Math"/>
                            </a:rPr>
                          </m:ctrlPr>
                        </m:sSubPr>
                        <m:e>
                          <m:r>
                            <a:rPr lang="en-US" sz="2400" b="0" i="1" smtClean="0">
                              <a:latin typeface="Cambria Math"/>
                            </a:rPr>
                            <m:t>𝐴</m:t>
                          </m:r>
                        </m:e>
                        <m:sub>
                          <m:r>
                            <a:rPr lang="en-US" sz="2400" i="1" smtClean="0">
                              <a:latin typeface="Cambria Math"/>
                              <a:ea typeface="Cambria Math"/>
                            </a:rPr>
                            <m:t>↶</m:t>
                          </m:r>
                        </m:sub>
                      </m:sSub>
                      <m:r>
                        <a:rPr lang="en-US" sz="2400" b="0" i="1" smtClean="0">
                          <a:latin typeface="Cambria Math"/>
                        </a:rPr>
                        <m:t>=</m:t>
                      </m:r>
                      <m:f>
                        <m:fPr>
                          <m:ctrlPr>
                            <a:rPr lang="en-US" sz="2400" b="0" i="1" smtClean="0">
                              <a:latin typeface="Cambria Math"/>
                            </a:rPr>
                          </m:ctrlPr>
                        </m:fPr>
                        <m:num>
                          <m:r>
                            <a:rPr lang="en-US" sz="2400" b="0" i="1" smtClean="0">
                              <a:latin typeface="Cambria Math"/>
                            </a:rPr>
                            <m:t>𝑚</m:t>
                          </m:r>
                          <m:r>
                            <a:rPr lang="en-US" sz="2400" b="0" i="1" smtClean="0">
                              <a:latin typeface="Cambria Math"/>
                              <a:ea typeface="Cambria Math"/>
                            </a:rPr>
                            <m:t>∠</m:t>
                          </m:r>
                        </m:num>
                        <m:den>
                          <m:r>
                            <a:rPr lang="en-US" sz="2400" b="0" i="1" smtClean="0">
                              <a:latin typeface="Cambria Math"/>
                            </a:rPr>
                            <m:t>360</m:t>
                          </m:r>
                        </m:den>
                      </m:f>
                      <m:r>
                        <a:rPr lang="en-US" sz="2400" b="0" i="1" smtClean="0">
                          <a:latin typeface="Cambria Math"/>
                          <a:ea typeface="Cambria Math"/>
                        </a:rPr>
                        <m:t>∙</m:t>
                      </m:r>
                      <m:r>
                        <a:rPr lang="en-US" sz="2400" b="0" i="1" smtClean="0">
                          <a:latin typeface="Cambria Math"/>
                          <a:ea typeface="Cambria Math"/>
                        </a:rPr>
                        <m:t>𝜋</m:t>
                      </m:r>
                      <m:r>
                        <a:rPr lang="en-US" sz="2400" b="0" i="1" smtClean="0">
                          <a:latin typeface="Cambria Math"/>
                          <a:ea typeface="Cambria Math"/>
                        </a:rPr>
                        <m:t>∙</m:t>
                      </m:r>
                      <m:sSup>
                        <m:sSupPr>
                          <m:ctrlPr>
                            <a:rPr lang="en-US" sz="2400" b="0" i="1" smtClean="0">
                              <a:latin typeface="Cambria Math"/>
                              <a:ea typeface="Cambria Math"/>
                            </a:rPr>
                          </m:ctrlPr>
                        </m:sSupPr>
                        <m:e>
                          <m:r>
                            <a:rPr lang="en-US" sz="2400" b="0" i="1" smtClean="0">
                              <a:latin typeface="Cambria Math"/>
                              <a:ea typeface="Cambria Math"/>
                            </a:rPr>
                            <m:t>8.4</m:t>
                          </m:r>
                        </m:e>
                        <m:sup>
                          <m:r>
                            <a:rPr lang="en-US" sz="2400" b="0" i="1" smtClean="0">
                              <a:latin typeface="Cambria Math"/>
                              <a:ea typeface="Cambria Math"/>
                            </a:rPr>
                            <m:t>2</m:t>
                          </m:r>
                        </m:sup>
                      </m:sSup>
                    </m:oMath>
                  </m:oMathPara>
                </a14:m>
                <a:endParaRPr lang="en-US" sz="2400" dirty="0" smtClean="0"/>
              </a:p>
            </p:txBody>
          </p:sp>
        </mc:Choice>
        <mc:Fallback xmlns="">
          <p:sp>
            <p:nvSpPr>
              <p:cNvPr id="34" name="TextBox 33"/>
              <p:cNvSpPr txBox="1">
                <a:spLocks noRot="1" noChangeAspect="1" noMove="1" noResize="1" noEditPoints="1" noAdjustHandles="1" noChangeArrowheads="1" noChangeShapeType="1" noTextEdit="1"/>
              </p:cNvSpPr>
              <p:nvPr/>
            </p:nvSpPr>
            <p:spPr>
              <a:xfrm>
                <a:off x="2911130" y="3276600"/>
                <a:ext cx="2727670" cy="751616"/>
              </a:xfrm>
              <a:prstGeom prst="rect">
                <a:avLst/>
              </a:prstGeom>
              <a:blipFill rotWithShape="1">
                <a:blip r:embed="rId6"/>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409208726"/>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5398836" y="1919719"/>
            <a:ext cx="3903980" cy="2406015"/>
            <a:chOff x="5398836" y="1919719"/>
            <a:chExt cx="3903980" cy="2406015"/>
          </a:xfrm>
        </p:grpSpPr>
        <p:grpSp>
          <p:nvGrpSpPr>
            <p:cNvPr id="9" name="Group 8"/>
            <p:cNvGrpSpPr/>
            <p:nvPr/>
          </p:nvGrpSpPr>
          <p:grpSpPr>
            <a:xfrm>
              <a:off x="5398836" y="1919719"/>
              <a:ext cx="3903980" cy="2406015"/>
              <a:chOff x="0" y="0"/>
              <a:chExt cx="3903980" cy="2406527"/>
            </a:xfrm>
          </p:grpSpPr>
          <p:sp>
            <p:nvSpPr>
              <p:cNvPr id="10" name="Rectangle 9"/>
              <p:cNvSpPr/>
              <p:nvPr/>
            </p:nvSpPr>
            <p:spPr>
              <a:xfrm>
                <a:off x="730333" y="0"/>
                <a:ext cx="2410691" cy="15141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12" name="Group 11"/>
              <p:cNvGrpSpPr/>
              <p:nvPr/>
            </p:nvGrpSpPr>
            <p:grpSpPr>
              <a:xfrm>
                <a:off x="0" y="47501"/>
                <a:ext cx="3903980" cy="2359026"/>
                <a:chOff x="0" y="0"/>
                <a:chExt cx="3903980" cy="2359026"/>
              </a:xfrm>
            </p:grpSpPr>
            <p:grpSp>
              <p:nvGrpSpPr>
                <p:cNvPr id="13" name="Group 12"/>
                <p:cNvGrpSpPr/>
                <p:nvPr/>
              </p:nvGrpSpPr>
              <p:grpSpPr>
                <a:xfrm>
                  <a:off x="1122218" y="451262"/>
                  <a:ext cx="1647215" cy="790386"/>
                  <a:chOff x="0" y="0"/>
                  <a:chExt cx="1647215" cy="790386"/>
                </a:xfrm>
              </p:grpSpPr>
              <p:cxnSp>
                <p:nvCxnSpPr>
                  <p:cNvPr id="29" name="Straight Connector 28"/>
                  <p:cNvCxnSpPr/>
                  <p:nvPr/>
                </p:nvCxnSpPr>
                <p:spPr>
                  <a:xfrm flipH="1">
                    <a:off x="0" y="0"/>
                    <a:ext cx="833755" cy="777875"/>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813460" y="0"/>
                    <a:ext cx="833755" cy="777875"/>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831273" y="5938"/>
                    <a:ext cx="0" cy="784448"/>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grpSp>
              <p:nvGrpSpPr>
                <p:cNvPr id="14" name="Group 13"/>
                <p:cNvGrpSpPr/>
                <p:nvPr/>
              </p:nvGrpSpPr>
              <p:grpSpPr>
                <a:xfrm>
                  <a:off x="0" y="0"/>
                  <a:ext cx="3903980" cy="2359026"/>
                  <a:chOff x="0" y="0"/>
                  <a:chExt cx="3903980" cy="2359026"/>
                </a:xfrm>
              </p:grpSpPr>
              <p:grpSp>
                <p:nvGrpSpPr>
                  <p:cNvPr id="15" name="Group 14"/>
                  <p:cNvGrpSpPr>
                    <a:grpSpLocks noChangeAspect="1"/>
                  </p:cNvGrpSpPr>
                  <p:nvPr/>
                </p:nvGrpSpPr>
                <p:grpSpPr>
                  <a:xfrm>
                    <a:off x="0" y="0"/>
                    <a:ext cx="3903980" cy="2359026"/>
                    <a:chOff x="0" y="0"/>
                    <a:chExt cx="2597702" cy="1570868"/>
                  </a:xfrm>
                </p:grpSpPr>
                <p:grpSp>
                  <p:nvGrpSpPr>
                    <p:cNvPr id="23" name="Group 22"/>
                    <p:cNvGrpSpPr/>
                    <p:nvPr/>
                  </p:nvGrpSpPr>
                  <p:grpSpPr>
                    <a:xfrm>
                      <a:off x="730332" y="0"/>
                      <a:ext cx="1137285" cy="840624"/>
                      <a:chOff x="320634" y="0"/>
                      <a:chExt cx="1137615" cy="840732"/>
                    </a:xfrm>
                  </p:grpSpPr>
                  <p:sp>
                    <p:nvSpPr>
                      <p:cNvPr id="26" name="Rectangle 25"/>
                      <p:cNvSpPr/>
                      <p:nvPr/>
                    </p:nvSpPr>
                    <p:spPr>
                      <a:xfrm>
                        <a:off x="338447" y="0"/>
                        <a:ext cx="1097280" cy="82296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7" name="Oval 26"/>
                      <p:cNvSpPr/>
                      <p:nvPr/>
                    </p:nvSpPr>
                    <p:spPr>
                      <a:xfrm>
                        <a:off x="320634" y="789710"/>
                        <a:ext cx="45085" cy="45085"/>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8" name="Oval 27"/>
                      <p:cNvSpPr/>
                      <p:nvPr/>
                    </p:nvSpPr>
                    <p:spPr>
                      <a:xfrm>
                        <a:off x="1413164" y="795647"/>
                        <a:ext cx="45085" cy="45085"/>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24" name="Arc 23"/>
                    <p:cNvSpPr>
                      <a:spLocks noChangeAspect="1"/>
                    </p:cNvSpPr>
                    <p:nvPr/>
                  </p:nvSpPr>
                  <p:spPr>
                    <a:xfrm>
                      <a:off x="0" y="71252"/>
                      <a:ext cx="1499616" cy="1499616"/>
                    </a:xfrm>
                    <a:prstGeom prst="arc">
                      <a:avLst/>
                    </a:prstGeom>
                    <a:ln>
                      <a:solidFill>
                        <a:schemeClr val="tx1"/>
                      </a:solidFill>
                      <a:prstDash val="solid"/>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5" name="Arc 24"/>
                    <p:cNvSpPr>
                      <a:spLocks noChangeAspect="1"/>
                    </p:cNvSpPr>
                    <p:nvPr/>
                  </p:nvSpPr>
                  <p:spPr>
                    <a:xfrm flipH="1">
                      <a:off x="1098467" y="65315"/>
                      <a:ext cx="1499235" cy="1499235"/>
                    </a:xfrm>
                    <a:prstGeom prst="arc">
                      <a:avLst/>
                    </a:prstGeom>
                    <a:ln>
                      <a:solidFill>
                        <a:schemeClr val="tx1"/>
                      </a:solidFill>
                      <a:prstDash val="solid"/>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16" name="Text Box 121"/>
                  <p:cNvSpPr txBox="1"/>
                  <p:nvPr/>
                </p:nvSpPr>
                <p:spPr>
                  <a:xfrm>
                    <a:off x="890650" y="1110343"/>
                    <a:ext cx="236855" cy="23685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A</a:t>
                    </a:r>
                    <a:endParaRPr lang="en-US" sz="1100">
                      <a:effectLst/>
                      <a:ea typeface="Calibri"/>
                      <a:cs typeface="Times New Roman"/>
                    </a:endParaRPr>
                  </a:p>
                </p:txBody>
              </p:sp>
              <p:sp>
                <p:nvSpPr>
                  <p:cNvPr id="17" name="Text Box 122"/>
                  <p:cNvSpPr txBox="1"/>
                  <p:nvPr/>
                </p:nvSpPr>
                <p:spPr>
                  <a:xfrm>
                    <a:off x="2778826" y="1110343"/>
                    <a:ext cx="236855" cy="23685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B</a:t>
                    </a:r>
                    <a:endParaRPr lang="en-US" sz="1100">
                      <a:effectLst/>
                      <a:ea typeface="Calibri"/>
                      <a:cs typeface="Times New Roman"/>
                    </a:endParaRPr>
                  </a:p>
                </p:txBody>
              </p:sp>
              <p:sp>
                <p:nvSpPr>
                  <p:cNvPr id="18" name="Text Box 123"/>
                  <p:cNvSpPr txBox="1"/>
                  <p:nvPr/>
                </p:nvSpPr>
                <p:spPr>
                  <a:xfrm>
                    <a:off x="1810987" y="1187533"/>
                    <a:ext cx="236855" cy="23685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1000">
                        <a:effectLst/>
                        <a:ea typeface="Calibri"/>
                        <a:cs typeface="Times New Roman"/>
                      </a:rPr>
                      <a:t>M</a:t>
                    </a:r>
                    <a:endParaRPr lang="en-US" sz="1100">
                      <a:effectLst/>
                      <a:ea typeface="Calibri"/>
                      <a:cs typeface="Times New Roman"/>
                    </a:endParaRPr>
                  </a:p>
                </p:txBody>
              </p:sp>
              <p:sp>
                <p:nvSpPr>
                  <p:cNvPr id="22" name="Text Box 124"/>
                  <p:cNvSpPr txBox="1"/>
                  <p:nvPr/>
                </p:nvSpPr>
                <p:spPr>
                  <a:xfrm>
                    <a:off x="1822863" y="219694"/>
                    <a:ext cx="236855" cy="23685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X</a:t>
                    </a:r>
                    <a:endParaRPr lang="en-US" sz="1100">
                      <a:effectLst/>
                      <a:ea typeface="Calibri"/>
                      <a:cs typeface="Times New Roman"/>
                    </a:endParaRPr>
                  </a:p>
                </p:txBody>
              </p:sp>
            </p:grpSp>
          </p:grpSp>
        </p:grpSp>
        <p:sp>
          <p:nvSpPr>
            <p:cNvPr id="19" name="Oval 18"/>
            <p:cNvSpPr/>
            <p:nvPr/>
          </p:nvSpPr>
          <p:spPr>
            <a:xfrm>
              <a:off x="8077200" y="31242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6477000" y="31242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p:cNvSpPr>
            <a:spLocks noGrp="1"/>
          </p:cNvSpPr>
          <p:nvPr>
            <p:ph type="ctrTitle"/>
          </p:nvPr>
        </p:nvSpPr>
        <p:spPr>
          <a:xfrm>
            <a:off x="1371600" y="228601"/>
            <a:ext cx="6705600" cy="838199"/>
          </a:xfrm>
          <a:solidFill>
            <a:schemeClr val="bg2">
              <a:lumMod val="75000"/>
            </a:schemeClr>
          </a:solidFill>
          <a:scene3d>
            <a:camera prst="orthographicFront"/>
            <a:lightRig rig="threePt" dir="t"/>
          </a:scene3d>
          <a:sp3d>
            <a:bevelT w="165100" prst="coolSlant"/>
          </a:sp3d>
        </p:spPr>
        <p:txBody>
          <a:bodyPr/>
          <a:lstStyle/>
          <a:p>
            <a:r>
              <a:rPr lang="en-US" dirty="0" smtClean="0"/>
              <a:t>Examples &amp; Explanations</a:t>
            </a:r>
            <a:endParaRPr lang="en-US" dirty="0"/>
          </a:p>
        </p:txBody>
      </p:sp>
      <p:sp>
        <p:nvSpPr>
          <p:cNvPr id="3" name="Subtitle 2"/>
          <p:cNvSpPr>
            <a:spLocks noGrp="1"/>
          </p:cNvSpPr>
          <p:nvPr>
            <p:ph type="subTitle" idx="1"/>
          </p:nvPr>
        </p:nvSpPr>
        <p:spPr>
          <a:xfrm>
            <a:off x="228600" y="1219200"/>
            <a:ext cx="8311260" cy="4343400"/>
          </a:xfrm>
        </p:spPr>
        <p:txBody>
          <a:bodyPr/>
          <a:lstStyle/>
          <a:p>
            <a:r>
              <a:rPr lang="en-US" sz="2400" dirty="0" smtClean="0">
                <a:solidFill>
                  <a:schemeClr val="tx1"/>
                </a:solidFill>
              </a:rPr>
              <a:t>Computing the area detected if </a:t>
            </a:r>
            <a:r>
              <a:rPr lang="en-US" sz="2400" dirty="0" err="1" smtClean="0">
                <a:solidFill>
                  <a:schemeClr val="tx1"/>
                </a:solidFill>
              </a:rPr>
              <a:t>Selina</a:t>
            </a:r>
            <a:r>
              <a:rPr lang="en-US" sz="2400" dirty="0" smtClean="0">
                <a:solidFill>
                  <a:schemeClr val="tx1"/>
                </a:solidFill>
              </a:rPr>
              <a:t> places the two motion detectors on the back corners of her house.</a:t>
            </a:r>
          </a:p>
          <a:p>
            <a:endParaRPr lang="en-US" sz="1000" dirty="0" smtClean="0">
              <a:solidFill>
                <a:schemeClr val="tx1"/>
              </a:solidFill>
            </a:endParaRPr>
          </a:p>
          <a:p>
            <a:pPr algn="l"/>
            <a:r>
              <a:rPr lang="en-US" sz="2400" dirty="0">
                <a:solidFill>
                  <a:schemeClr val="tx1"/>
                </a:solidFill>
              </a:rPr>
              <a:t>The detected area is comprised of the area of</a:t>
            </a:r>
          </a:p>
          <a:p>
            <a:pPr algn="l"/>
            <a:r>
              <a:rPr lang="en-US" sz="2400" dirty="0">
                <a:solidFill>
                  <a:schemeClr val="tx1"/>
                </a:solidFill>
              </a:rPr>
              <a:t>isosceles triangle AXB and two circular sectors.</a:t>
            </a:r>
          </a:p>
          <a:p>
            <a:endParaRPr lang="en-US" sz="2400" dirty="0">
              <a:solidFill>
                <a:schemeClr val="tx1"/>
              </a:solidFill>
            </a:endParaRPr>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924800" y="5807075"/>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8600" y="5715000"/>
            <a:ext cx="5940922" cy="307777"/>
          </a:xfrm>
          <a:prstGeom prst="rect">
            <a:avLst/>
          </a:prstGeom>
          <a:noFill/>
        </p:spPr>
        <p:txBody>
          <a:bodyPr wrap="none" rtlCol="0">
            <a:spAutoFit/>
          </a:bodyPr>
          <a:lstStyle/>
          <a:p>
            <a:r>
              <a:rPr lang="en-US" sz="1400" dirty="0"/>
              <a:t>Adapted from </a:t>
            </a:r>
            <a:r>
              <a:rPr lang="en-US" sz="1400" i="1" dirty="0"/>
              <a:t>Illustrative Mathematics </a:t>
            </a:r>
            <a:r>
              <a:rPr lang="en-US" sz="1400" dirty="0"/>
              <a:t> G.C, G.SRT Setting up Sprinklers</a:t>
            </a:r>
          </a:p>
        </p:txBody>
      </p:sp>
      <mc:AlternateContent xmlns:mc="http://schemas.openxmlformats.org/markup-compatibility/2006" xmlns:a14="http://schemas.microsoft.com/office/drawing/2010/main">
        <mc:Choice Requires="a14">
          <p:sp>
            <p:nvSpPr>
              <p:cNvPr id="6" name="Rectangle 5"/>
              <p:cNvSpPr/>
              <p:nvPr/>
            </p:nvSpPr>
            <p:spPr>
              <a:xfrm>
                <a:off x="228600" y="3508836"/>
                <a:ext cx="4572000" cy="1804853"/>
              </a:xfrm>
              <a:prstGeom prst="rect">
                <a:avLst/>
              </a:prstGeom>
            </p:spPr>
            <p:txBody>
              <a:bodyPr>
                <a:spAutoFit/>
              </a:bodyPr>
              <a:lstStyle/>
              <a:p>
                <a:pPr/>
                <a14:m>
                  <m:oMathPara xmlns:m="http://schemas.openxmlformats.org/officeDocument/2006/math">
                    <m:oMathParaPr>
                      <m:jc m:val="left"/>
                    </m:oMathParaPr>
                    <m:oMath xmlns:m="http://schemas.openxmlformats.org/officeDocument/2006/math">
                      <m:sSub>
                        <m:sSubPr>
                          <m:ctrlPr>
                            <a:rPr lang="en-US" sz="2800" i="1">
                              <a:latin typeface="Cambria Math"/>
                            </a:rPr>
                          </m:ctrlPr>
                        </m:sSubPr>
                        <m:e>
                          <m:r>
                            <a:rPr lang="en-US" sz="2800" i="1">
                              <a:latin typeface="Cambria Math"/>
                            </a:rPr>
                            <m:t>𝐴</m:t>
                          </m:r>
                        </m:e>
                        <m:sub>
                          <m:r>
                            <a:rPr lang="en-US" sz="2800" i="1">
                              <a:latin typeface="Cambria Math"/>
                              <a:ea typeface="Cambria Math"/>
                            </a:rPr>
                            <m:t>∆</m:t>
                          </m:r>
                        </m:sub>
                      </m:sSub>
                      <m:r>
                        <a:rPr lang="en-US" sz="2800" i="1">
                          <a:latin typeface="Cambria Math"/>
                        </a:rPr>
                        <m:t>=</m:t>
                      </m:r>
                      <m:box>
                        <m:boxPr>
                          <m:ctrlPr>
                            <a:rPr lang="en-US" sz="2800" i="1">
                              <a:latin typeface="Cambria Math"/>
                            </a:rPr>
                          </m:ctrlPr>
                        </m:boxPr>
                        <m:e>
                          <m:argPr>
                            <m:argSz m:val="-1"/>
                          </m:argPr>
                          <m:f>
                            <m:fPr>
                              <m:ctrlPr>
                                <a:rPr lang="en-US" sz="2800" i="1">
                                  <a:latin typeface="Cambria Math"/>
                                </a:rPr>
                              </m:ctrlPr>
                            </m:fPr>
                            <m:num>
                              <m:r>
                                <a:rPr lang="en-US" sz="2800" i="1">
                                  <a:latin typeface="Cambria Math"/>
                                </a:rPr>
                                <m:t>1</m:t>
                              </m:r>
                            </m:num>
                            <m:den>
                              <m:r>
                                <a:rPr lang="en-US" sz="2800" i="1">
                                  <a:latin typeface="Cambria Math"/>
                                </a:rPr>
                                <m:t>2</m:t>
                              </m:r>
                            </m:den>
                          </m:f>
                          <m:r>
                            <a:rPr lang="en-US" sz="2800" i="1">
                              <a:latin typeface="Cambria Math"/>
                              <a:ea typeface="Cambria Math"/>
                            </a:rPr>
                            <m:t>∙</m:t>
                          </m:r>
                          <m:r>
                            <a:rPr lang="en-US" sz="2800" i="1">
                              <a:latin typeface="Cambria Math"/>
                            </a:rPr>
                            <m:t>𝑋𝑀</m:t>
                          </m:r>
                          <m:r>
                            <a:rPr lang="en-US" sz="2800" i="1">
                              <a:latin typeface="Cambria Math"/>
                              <a:ea typeface="Cambria Math"/>
                            </a:rPr>
                            <m:t>∙</m:t>
                          </m:r>
                          <m:r>
                            <a:rPr lang="en-US" sz="2800" i="1">
                              <a:latin typeface="Cambria Math"/>
                              <a:ea typeface="Cambria Math"/>
                            </a:rPr>
                            <m:t>𝐴𝐵</m:t>
                          </m:r>
                        </m:e>
                      </m:box>
                    </m:oMath>
                  </m:oMathPara>
                </a14:m>
                <a:endParaRPr lang="en-US" sz="2800" dirty="0"/>
              </a:p>
              <a:p>
                <a:pPr/>
                <a14:m>
                  <m:oMathPara xmlns:m="http://schemas.openxmlformats.org/officeDocument/2006/math">
                    <m:oMathParaPr>
                      <m:jc m:val="left"/>
                    </m:oMathParaPr>
                    <m:oMath xmlns:m="http://schemas.openxmlformats.org/officeDocument/2006/math">
                      <m:sSub>
                        <m:sSubPr>
                          <m:ctrlPr>
                            <a:rPr lang="en-US" sz="2800" i="1">
                              <a:latin typeface="Cambria Math"/>
                            </a:rPr>
                          </m:ctrlPr>
                        </m:sSubPr>
                        <m:e>
                          <m:r>
                            <a:rPr lang="en-US" sz="2800" i="1">
                              <a:latin typeface="Cambria Math"/>
                            </a:rPr>
                            <m:t>𝐴</m:t>
                          </m:r>
                        </m:e>
                        <m:sub>
                          <m:r>
                            <a:rPr lang="en-US" sz="2800" i="1">
                              <a:latin typeface="Cambria Math"/>
                              <a:ea typeface="Cambria Math"/>
                            </a:rPr>
                            <m:t>∆</m:t>
                          </m:r>
                        </m:sub>
                      </m:sSub>
                      <m:r>
                        <a:rPr lang="en-US" sz="2800" i="1">
                          <a:latin typeface="Cambria Math"/>
                          <a:ea typeface="Cambria Math"/>
                        </a:rPr>
                        <m:t>≈</m:t>
                      </m:r>
                      <m:box>
                        <m:boxPr>
                          <m:ctrlPr>
                            <a:rPr lang="en-US" sz="2800" i="1">
                              <a:latin typeface="Cambria Math"/>
                            </a:rPr>
                          </m:ctrlPr>
                        </m:boxPr>
                        <m:e>
                          <m:argPr>
                            <m:argSz m:val="-1"/>
                          </m:argPr>
                          <m:f>
                            <m:fPr>
                              <m:ctrlPr>
                                <a:rPr lang="en-US" sz="2800" i="1">
                                  <a:latin typeface="Cambria Math"/>
                                </a:rPr>
                              </m:ctrlPr>
                            </m:fPr>
                            <m:num>
                              <m:r>
                                <a:rPr lang="en-US" sz="2800" i="1">
                                  <a:latin typeface="Cambria Math"/>
                                </a:rPr>
                                <m:t>1</m:t>
                              </m:r>
                            </m:num>
                            <m:den>
                              <m:r>
                                <a:rPr lang="en-US" sz="2800" i="1">
                                  <a:latin typeface="Cambria Math"/>
                                </a:rPr>
                                <m:t>2</m:t>
                              </m:r>
                            </m:den>
                          </m:f>
                          <m:r>
                            <a:rPr lang="en-US" sz="2800" i="1">
                              <a:latin typeface="Cambria Math"/>
                              <a:ea typeface="Cambria Math"/>
                            </a:rPr>
                            <m:t>∙</m:t>
                          </m:r>
                          <m:r>
                            <a:rPr lang="en-US" sz="2800" i="1">
                              <a:latin typeface="Cambria Math"/>
                            </a:rPr>
                            <m:t>5.88</m:t>
                          </m:r>
                          <m:r>
                            <a:rPr lang="en-US" sz="2800" i="1">
                              <a:latin typeface="Cambria Math"/>
                              <a:ea typeface="Cambria Math"/>
                            </a:rPr>
                            <m:t>∙12</m:t>
                          </m:r>
                        </m:e>
                      </m:box>
                    </m:oMath>
                  </m:oMathPara>
                </a14:m>
                <a:endParaRPr lang="en-US" sz="2800" dirty="0"/>
              </a:p>
              <a:p>
                <a:pPr/>
                <a14:m>
                  <m:oMathPara xmlns:m="http://schemas.openxmlformats.org/officeDocument/2006/math">
                    <m:oMathParaPr>
                      <m:jc m:val="left"/>
                    </m:oMathParaPr>
                    <m:oMath xmlns:m="http://schemas.openxmlformats.org/officeDocument/2006/math">
                      <m:sSub>
                        <m:sSubPr>
                          <m:ctrlPr>
                            <a:rPr lang="en-US" sz="2800" i="1">
                              <a:latin typeface="Cambria Math"/>
                            </a:rPr>
                          </m:ctrlPr>
                        </m:sSubPr>
                        <m:e>
                          <m:r>
                            <a:rPr lang="en-US" sz="2800" i="1">
                              <a:latin typeface="Cambria Math"/>
                            </a:rPr>
                            <m:t>𝐴</m:t>
                          </m:r>
                        </m:e>
                        <m:sub>
                          <m:r>
                            <a:rPr lang="en-US" sz="2800" i="1">
                              <a:latin typeface="Cambria Math"/>
                              <a:ea typeface="Cambria Math"/>
                            </a:rPr>
                            <m:t>∆</m:t>
                          </m:r>
                        </m:sub>
                      </m:sSub>
                      <m:r>
                        <a:rPr lang="en-US" sz="2800" i="1">
                          <a:latin typeface="Cambria Math"/>
                          <a:ea typeface="Cambria Math"/>
                        </a:rPr>
                        <m:t>≈</m:t>
                      </m:r>
                      <m:box>
                        <m:boxPr>
                          <m:ctrlPr>
                            <a:rPr lang="en-US" sz="2800" i="1">
                              <a:latin typeface="Cambria Math"/>
                            </a:rPr>
                          </m:ctrlPr>
                        </m:boxPr>
                        <m:e>
                          <m:argPr>
                            <m:argSz m:val="-1"/>
                          </m:argPr>
                          <m:r>
                            <a:rPr lang="en-US" sz="2800" i="1">
                              <a:latin typeface="Cambria Math"/>
                            </a:rPr>
                            <m:t>35.28</m:t>
                          </m:r>
                        </m:e>
                      </m:box>
                    </m:oMath>
                  </m:oMathPara>
                </a14:m>
                <a:endParaRPr lang="en-US" sz="2800" dirty="0"/>
              </a:p>
              <a:p>
                <a:endParaRPr lang="en-US" dirty="0"/>
              </a:p>
            </p:txBody>
          </p:sp>
        </mc:Choice>
        <mc:Fallback xmlns="">
          <p:sp>
            <p:nvSpPr>
              <p:cNvPr id="6" name="Rectangle 5"/>
              <p:cNvSpPr>
                <a:spLocks noRot="1" noChangeAspect="1" noMove="1" noResize="1" noEditPoints="1" noAdjustHandles="1" noChangeArrowheads="1" noChangeShapeType="1" noTextEdit="1"/>
              </p:cNvSpPr>
              <p:nvPr/>
            </p:nvSpPr>
            <p:spPr>
              <a:xfrm>
                <a:off x="228600" y="3508836"/>
                <a:ext cx="4572000" cy="1804853"/>
              </a:xfrm>
              <a:prstGeom prst="rect">
                <a:avLst/>
              </a:prstGeom>
              <a:blipFill rotWithShape="1">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3" name="TextBox 32"/>
              <p:cNvSpPr txBox="1"/>
              <p:nvPr/>
            </p:nvSpPr>
            <p:spPr>
              <a:xfrm>
                <a:off x="6172200" y="3621928"/>
                <a:ext cx="2916183" cy="1634358"/>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400" i="1" smtClean="0">
                          <a:latin typeface="Cambria Math"/>
                        </a:rPr>
                        <m:t>𝑚</m:t>
                      </m:r>
                      <m:r>
                        <a:rPr lang="en-US" sz="2400" i="1">
                          <a:latin typeface="Cambria Math"/>
                          <a:ea typeface="Cambria Math"/>
                        </a:rPr>
                        <m:t>∠</m:t>
                      </m:r>
                      <m:r>
                        <a:rPr lang="en-US" sz="2400" b="0" i="1" smtClean="0">
                          <a:latin typeface="Cambria Math"/>
                          <a:ea typeface="Cambria Math"/>
                        </a:rPr>
                        <m:t>=90−</m:t>
                      </m:r>
                      <m:r>
                        <a:rPr lang="en-US" sz="2400" i="1">
                          <a:latin typeface="Cambria Math"/>
                        </a:rPr>
                        <m:t>𝑚</m:t>
                      </m:r>
                      <m:r>
                        <a:rPr lang="en-US" sz="2400" i="1">
                          <a:latin typeface="Cambria Math"/>
                          <a:ea typeface="Cambria Math"/>
                        </a:rPr>
                        <m:t>∠</m:t>
                      </m:r>
                      <m:r>
                        <m:rPr>
                          <m:sty m:val="p"/>
                        </m:rPr>
                        <a:rPr lang="en-US" sz="2400" b="0" i="0" smtClean="0">
                          <a:latin typeface="Cambria Math"/>
                          <a:ea typeface="Cambria Math"/>
                        </a:rPr>
                        <m:t>XAM</m:t>
                      </m:r>
                    </m:oMath>
                  </m:oMathPara>
                </a14:m>
                <a:endParaRPr lang="en-US" sz="2400" dirty="0" smtClean="0"/>
              </a:p>
              <a:p>
                <a:pPr/>
                <a14:m>
                  <m:oMathPara xmlns:m="http://schemas.openxmlformats.org/officeDocument/2006/math">
                    <m:oMathParaPr>
                      <m:jc m:val="centerGroup"/>
                    </m:oMathParaPr>
                    <m:oMath xmlns:m="http://schemas.openxmlformats.org/officeDocument/2006/math">
                      <m:func>
                        <m:funcPr>
                          <m:ctrlPr>
                            <a:rPr lang="en-US" sz="2400" i="1">
                              <a:latin typeface="Cambria Math"/>
                            </a:rPr>
                          </m:ctrlPr>
                        </m:funcPr>
                        <m:fName>
                          <m:r>
                            <m:rPr>
                              <m:sty m:val="p"/>
                            </m:rPr>
                            <a:rPr lang="en-US" sz="2400">
                              <a:latin typeface="Cambria Math"/>
                            </a:rPr>
                            <m:t>cos</m:t>
                          </m:r>
                        </m:fName>
                        <m:e>
                          <m:r>
                            <a:rPr lang="en-US" sz="2400" i="1">
                              <a:latin typeface="Cambria Math"/>
                              <a:ea typeface="Cambria Math"/>
                            </a:rPr>
                            <m:t>∠</m:t>
                          </m:r>
                          <m:r>
                            <a:rPr lang="en-US" sz="2400" i="1">
                              <a:latin typeface="Cambria Math"/>
                              <a:ea typeface="Cambria Math"/>
                            </a:rPr>
                            <m:t>𝑋𝐴𝑀</m:t>
                          </m:r>
                        </m:e>
                      </m:func>
                      <m:r>
                        <a:rPr lang="en-US" sz="2400" i="1">
                          <a:latin typeface="Cambria Math"/>
                          <a:ea typeface="Cambria Math"/>
                        </a:rPr>
                        <m:t>=</m:t>
                      </m:r>
                      <m:box>
                        <m:boxPr>
                          <m:ctrlPr>
                            <a:rPr lang="en-US" sz="2400" i="1">
                              <a:latin typeface="Cambria Math"/>
                              <a:ea typeface="Cambria Math"/>
                            </a:rPr>
                          </m:ctrlPr>
                        </m:boxPr>
                        <m:e>
                          <m:argPr>
                            <m:argSz m:val="-1"/>
                          </m:argPr>
                          <m:f>
                            <m:fPr>
                              <m:ctrlPr>
                                <a:rPr lang="en-US" sz="2400" i="1">
                                  <a:latin typeface="Cambria Math"/>
                                  <a:ea typeface="Cambria Math"/>
                                </a:rPr>
                              </m:ctrlPr>
                            </m:fPr>
                            <m:num>
                              <m:r>
                                <a:rPr lang="en-US" sz="2400" i="1">
                                  <a:latin typeface="Cambria Math"/>
                                  <a:ea typeface="Cambria Math"/>
                                </a:rPr>
                                <m:t>6</m:t>
                              </m:r>
                            </m:num>
                            <m:den>
                              <m:r>
                                <a:rPr lang="en-US" sz="2400" i="1">
                                  <a:latin typeface="Cambria Math"/>
                                  <a:ea typeface="Cambria Math"/>
                                </a:rPr>
                                <m:t>8.4</m:t>
                              </m:r>
                            </m:den>
                          </m:f>
                        </m:e>
                      </m:box>
                    </m:oMath>
                  </m:oMathPara>
                </a14:m>
                <a:endParaRPr lang="en-US" sz="2400" dirty="0" smtClean="0">
                  <a:ea typeface="Cambria Math"/>
                </a:endParaRPr>
              </a:p>
              <a:p>
                <a:pPr/>
                <a14:m>
                  <m:oMathPara xmlns:m="http://schemas.openxmlformats.org/officeDocument/2006/math">
                    <m:oMathParaPr>
                      <m:jc m:val="centerGroup"/>
                    </m:oMathParaPr>
                    <m:oMath xmlns:m="http://schemas.openxmlformats.org/officeDocument/2006/math">
                      <m:r>
                        <a:rPr lang="en-US" sz="2400" i="1">
                          <a:latin typeface="Cambria Math"/>
                        </a:rPr>
                        <m:t>𝑚</m:t>
                      </m:r>
                      <m:r>
                        <a:rPr lang="en-US" sz="2400" i="1">
                          <a:latin typeface="Cambria Math"/>
                          <a:ea typeface="Cambria Math"/>
                        </a:rPr>
                        <m:t>∠</m:t>
                      </m:r>
                      <m:r>
                        <a:rPr lang="en-US" sz="2400" b="0" i="1" smtClean="0">
                          <a:latin typeface="Cambria Math"/>
                          <a:ea typeface="Cambria Math"/>
                        </a:rPr>
                        <m:t>𝑋𝐴𝑀</m:t>
                      </m:r>
                      <m:r>
                        <a:rPr lang="en-US" sz="2400" i="1" smtClean="0">
                          <a:latin typeface="Cambria Math"/>
                          <a:ea typeface="Cambria Math"/>
                        </a:rPr>
                        <m:t>≈</m:t>
                      </m:r>
                      <m:r>
                        <a:rPr lang="en-US" sz="2400" b="0" i="1" smtClean="0">
                          <a:latin typeface="Cambria Math"/>
                          <a:ea typeface="Cambria Math"/>
                        </a:rPr>
                        <m:t>44.4</m:t>
                      </m:r>
                    </m:oMath>
                  </m:oMathPara>
                </a14:m>
                <a:endParaRPr lang="en-US" sz="2400" dirty="0" smtClean="0"/>
              </a:p>
              <a:p>
                <a:pPr/>
                <a14:m>
                  <m:oMathPara xmlns:m="http://schemas.openxmlformats.org/officeDocument/2006/math">
                    <m:oMathParaPr>
                      <m:jc m:val="centerGroup"/>
                    </m:oMathParaPr>
                    <m:oMath xmlns:m="http://schemas.openxmlformats.org/officeDocument/2006/math">
                      <m:r>
                        <a:rPr lang="en-US" sz="2400" i="1">
                          <a:latin typeface="Cambria Math"/>
                        </a:rPr>
                        <m:t>𝑚</m:t>
                      </m:r>
                      <m:r>
                        <a:rPr lang="en-US" sz="2400" i="1">
                          <a:latin typeface="Cambria Math"/>
                          <a:ea typeface="Cambria Math"/>
                        </a:rPr>
                        <m:t>∠</m:t>
                      </m:r>
                      <m:r>
                        <a:rPr lang="en-US" sz="2400" i="1" smtClean="0">
                          <a:latin typeface="Cambria Math"/>
                          <a:ea typeface="Cambria Math"/>
                        </a:rPr>
                        <m:t>≈</m:t>
                      </m:r>
                      <m:r>
                        <a:rPr lang="en-US" sz="2400" b="0" i="1" smtClean="0">
                          <a:latin typeface="Cambria Math"/>
                          <a:ea typeface="Cambria Math"/>
                        </a:rPr>
                        <m:t>45.6</m:t>
                      </m:r>
                    </m:oMath>
                  </m:oMathPara>
                </a14:m>
                <a:endParaRPr lang="en-US" sz="2400" dirty="0"/>
              </a:p>
            </p:txBody>
          </p:sp>
        </mc:Choice>
        <mc:Fallback xmlns="">
          <p:sp>
            <p:nvSpPr>
              <p:cNvPr id="33" name="TextBox 32"/>
              <p:cNvSpPr txBox="1">
                <a:spLocks noRot="1" noChangeAspect="1" noMove="1" noResize="1" noEditPoints="1" noAdjustHandles="1" noChangeArrowheads="1" noChangeShapeType="1" noTextEdit="1"/>
              </p:cNvSpPr>
              <p:nvPr/>
            </p:nvSpPr>
            <p:spPr>
              <a:xfrm>
                <a:off x="6172200" y="3621928"/>
                <a:ext cx="2916183" cy="1634358"/>
              </a:xfrm>
              <a:prstGeom prst="rect">
                <a:avLst/>
              </a:prstGeom>
              <a:blipFill rotWithShape="1">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4" name="TextBox 33"/>
              <p:cNvSpPr txBox="1"/>
              <p:nvPr/>
            </p:nvSpPr>
            <p:spPr>
              <a:xfrm>
                <a:off x="2911130" y="3276600"/>
                <a:ext cx="2786981" cy="185390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2400" i="1" smtClean="0">
                              <a:latin typeface="Cambria Math"/>
                            </a:rPr>
                          </m:ctrlPr>
                        </m:sSubPr>
                        <m:e>
                          <m:r>
                            <a:rPr lang="en-US" sz="2400" b="0" i="1" smtClean="0">
                              <a:latin typeface="Cambria Math"/>
                            </a:rPr>
                            <m:t>𝐴</m:t>
                          </m:r>
                        </m:e>
                        <m:sub>
                          <m:r>
                            <a:rPr lang="en-US" sz="2400" i="1" smtClean="0">
                              <a:latin typeface="Cambria Math"/>
                              <a:ea typeface="Cambria Math"/>
                            </a:rPr>
                            <m:t>↶</m:t>
                          </m:r>
                        </m:sub>
                      </m:sSub>
                      <m:r>
                        <a:rPr lang="en-US" sz="2400" b="0" i="1" smtClean="0">
                          <a:latin typeface="Cambria Math"/>
                        </a:rPr>
                        <m:t>=</m:t>
                      </m:r>
                      <m:f>
                        <m:fPr>
                          <m:ctrlPr>
                            <a:rPr lang="en-US" sz="2400" b="0" i="1" smtClean="0">
                              <a:latin typeface="Cambria Math"/>
                            </a:rPr>
                          </m:ctrlPr>
                        </m:fPr>
                        <m:num>
                          <m:r>
                            <a:rPr lang="en-US" sz="2400" b="0" i="1" smtClean="0">
                              <a:latin typeface="Cambria Math"/>
                            </a:rPr>
                            <m:t>𝑚</m:t>
                          </m:r>
                          <m:r>
                            <a:rPr lang="en-US" sz="2400" b="0" i="1" smtClean="0">
                              <a:latin typeface="Cambria Math"/>
                              <a:ea typeface="Cambria Math"/>
                            </a:rPr>
                            <m:t>∠</m:t>
                          </m:r>
                        </m:num>
                        <m:den>
                          <m:r>
                            <a:rPr lang="en-US" sz="2400" b="0" i="1" smtClean="0">
                              <a:latin typeface="Cambria Math"/>
                            </a:rPr>
                            <m:t>360</m:t>
                          </m:r>
                        </m:den>
                      </m:f>
                      <m:r>
                        <a:rPr lang="en-US" sz="2400" b="0" i="1" smtClean="0">
                          <a:latin typeface="Cambria Math"/>
                          <a:ea typeface="Cambria Math"/>
                        </a:rPr>
                        <m:t>∙</m:t>
                      </m:r>
                      <m:r>
                        <a:rPr lang="en-US" sz="2400" b="0" i="1" smtClean="0">
                          <a:latin typeface="Cambria Math"/>
                          <a:ea typeface="Cambria Math"/>
                        </a:rPr>
                        <m:t>𝜋</m:t>
                      </m:r>
                      <m:r>
                        <a:rPr lang="en-US" sz="2400" b="0" i="1" smtClean="0">
                          <a:latin typeface="Cambria Math"/>
                          <a:ea typeface="Cambria Math"/>
                        </a:rPr>
                        <m:t>∙</m:t>
                      </m:r>
                      <m:sSup>
                        <m:sSupPr>
                          <m:ctrlPr>
                            <a:rPr lang="en-US" sz="2400" b="0" i="1" smtClean="0">
                              <a:latin typeface="Cambria Math"/>
                              <a:ea typeface="Cambria Math"/>
                            </a:rPr>
                          </m:ctrlPr>
                        </m:sSupPr>
                        <m:e>
                          <m:r>
                            <a:rPr lang="en-US" sz="2400" b="0" i="1" smtClean="0">
                              <a:latin typeface="Cambria Math"/>
                              <a:ea typeface="Cambria Math"/>
                            </a:rPr>
                            <m:t>8.4</m:t>
                          </m:r>
                        </m:e>
                        <m:sup>
                          <m:r>
                            <a:rPr lang="en-US" sz="2400" b="0" i="1" smtClean="0">
                              <a:latin typeface="Cambria Math"/>
                              <a:ea typeface="Cambria Math"/>
                            </a:rPr>
                            <m:t>2</m:t>
                          </m:r>
                        </m:sup>
                      </m:sSup>
                    </m:oMath>
                  </m:oMathPara>
                </a14:m>
                <a:endParaRPr lang="en-US" sz="2400" dirty="0" smtClean="0"/>
              </a:p>
              <a:p>
                <a:pPr/>
                <a14:m>
                  <m:oMathPara xmlns:m="http://schemas.openxmlformats.org/officeDocument/2006/math">
                    <m:oMathParaPr>
                      <m:jc m:val="centerGroup"/>
                    </m:oMathParaPr>
                    <m:oMath xmlns:m="http://schemas.openxmlformats.org/officeDocument/2006/math">
                      <m:sSub>
                        <m:sSubPr>
                          <m:ctrlPr>
                            <a:rPr lang="en-US" sz="2400" i="1">
                              <a:latin typeface="Cambria Math"/>
                            </a:rPr>
                          </m:ctrlPr>
                        </m:sSubPr>
                        <m:e>
                          <m:r>
                            <a:rPr lang="en-US" sz="2400" i="1">
                              <a:latin typeface="Cambria Math"/>
                            </a:rPr>
                            <m:t>𝐴</m:t>
                          </m:r>
                        </m:e>
                        <m:sub>
                          <m:r>
                            <a:rPr lang="en-US" sz="2400" i="1">
                              <a:latin typeface="Cambria Math"/>
                              <a:ea typeface="Cambria Math"/>
                            </a:rPr>
                            <m:t>↶</m:t>
                          </m:r>
                        </m:sub>
                      </m:sSub>
                      <m:r>
                        <a:rPr lang="en-US" sz="2400" i="1" smtClean="0">
                          <a:latin typeface="Cambria Math"/>
                          <a:ea typeface="Cambria Math"/>
                        </a:rPr>
                        <m:t>≈</m:t>
                      </m:r>
                      <m:f>
                        <m:fPr>
                          <m:ctrlPr>
                            <a:rPr lang="en-US" sz="2400" i="1">
                              <a:latin typeface="Cambria Math"/>
                            </a:rPr>
                          </m:ctrlPr>
                        </m:fPr>
                        <m:num>
                          <m:r>
                            <a:rPr lang="en-US" sz="2400" b="0" i="1" smtClean="0">
                              <a:latin typeface="Cambria Math"/>
                            </a:rPr>
                            <m:t>45.6</m:t>
                          </m:r>
                        </m:num>
                        <m:den>
                          <m:r>
                            <a:rPr lang="en-US" sz="2400" i="1">
                              <a:latin typeface="Cambria Math"/>
                            </a:rPr>
                            <m:t>360</m:t>
                          </m:r>
                        </m:den>
                      </m:f>
                      <m:r>
                        <a:rPr lang="en-US" sz="2400" i="1">
                          <a:latin typeface="Cambria Math"/>
                          <a:ea typeface="Cambria Math"/>
                        </a:rPr>
                        <m:t>∙</m:t>
                      </m:r>
                      <m:r>
                        <a:rPr lang="en-US" sz="2400" i="1">
                          <a:latin typeface="Cambria Math"/>
                          <a:ea typeface="Cambria Math"/>
                        </a:rPr>
                        <m:t>𝜋</m:t>
                      </m:r>
                      <m:r>
                        <a:rPr lang="en-US" sz="2400" i="1">
                          <a:latin typeface="Cambria Math"/>
                          <a:ea typeface="Cambria Math"/>
                        </a:rPr>
                        <m:t>∙</m:t>
                      </m:r>
                      <m:sSup>
                        <m:sSupPr>
                          <m:ctrlPr>
                            <a:rPr lang="en-US" sz="2400" i="1">
                              <a:latin typeface="Cambria Math"/>
                              <a:ea typeface="Cambria Math"/>
                            </a:rPr>
                          </m:ctrlPr>
                        </m:sSupPr>
                        <m:e>
                          <m:r>
                            <a:rPr lang="en-US" sz="2400" i="1">
                              <a:latin typeface="Cambria Math"/>
                              <a:ea typeface="Cambria Math"/>
                            </a:rPr>
                            <m:t>8.4</m:t>
                          </m:r>
                        </m:e>
                        <m:sup>
                          <m:r>
                            <a:rPr lang="en-US" sz="2400" i="1">
                              <a:latin typeface="Cambria Math"/>
                              <a:ea typeface="Cambria Math"/>
                            </a:rPr>
                            <m:t>2</m:t>
                          </m:r>
                        </m:sup>
                      </m:sSup>
                    </m:oMath>
                  </m:oMathPara>
                </a14:m>
                <a:endParaRPr lang="en-US" sz="2400" dirty="0" smtClean="0"/>
              </a:p>
              <a:p>
                <a:pPr/>
                <a14:m>
                  <m:oMathPara xmlns:m="http://schemas.openxmlformats.org/officeDocument/2006/math">
                    <m:oMathParaPr>
                      <m:jc m:val="centerGroup"/>
                    </m:oMathParaPr>
                    <m:oMath xmlns:m="http://schemas.openxmlformats.org/officeDocument/2006/math">
                      <m:sSub>
                        <m:sSubPr>
                          <m:ctrlPr>
                            <a:rPr lang="en-US" sz="2400" i="1">
                              <a:latin typeface="Cambria Math"/>
                            </a:rPr>
                          </m:ctrlPr>
                        </m:sSubPr>
                        <m:e>
                          <m:r>
                            <a:rPr lang="en-US" sz="2400" i="1">
                              <a:latin typeface="Cambria Math"/>
                            </a:rPr>
                            <m:t>𝐴</m:t>
                          </m:r>
                        </m:e>
                        <m:sub>
                          <m:r>
                            <a:rPr lang="en-US" sz="2400" i="1">
                              <a:latin typeface="Cambria Math"/>
                              <a:ea typeface="Cambria Math"/>
                            </a:rPr>
                            <m:t>↶</m:t>
                          </m:r>
                        </m:sub>
                      </m:sSub>
                      <m:r>
                        <a:rPr lang="en-US" sz="2400" i="1" smtClean="0">
                          <a:latin typeface="Cambria Math"/>
                          <a:ea typeface="Cambria Math"/>
                        </a:rPr>
                        <m:t>≈</m:t>
                      </m:r>
                      <m:r>
                        <a:rPr lang="en-US" sz="2400" b="0" i="1" smtClean="0">
                          <a:latin typeface="Cambria Math"/>
                          <a:ea typeface="Cambria Math"/>
                        </a:rPr>
                        <m:t>28.08 </m:t>
                      </m:r>
                    </m:oMath>
                  </m:oMathPara>
                </a14:m>
                <a:endParaRPr lang="en-US" sz="2400" dirty="0"/>
              </a:p>
            </p:txBody>
          </p:sp>
        </mc:Choice>
        <mc:Fallback xmlns="">
          <p:sp>
            <p:nvSpPr>
              <p:cNvPr id="34" name="TextBox 33"/>
              <p:cNvSpPr txBox="1">
                <a:spLocks noRot="1" noChangeAspect="1" noMove="1" noResize="1" noEditPoints="1" noAdjustHandles="1" noChangeArrowheads="1" noChangeShapeType="1" noTextEdit="1"/>
              </p:cNvSpPr>
              <p:nvPr/>
            </p:nvSpPr>
            <p:spPr>
              <a:xfrm>
                <a:off x="2911130" y="3276600"/>
                <a:ext cx="2786981" cy="1853905"/>
              </a:xfrm>
              <a:prstGeom prst="rect">
                <a:avLst/>
              </a:prstGeom>
              <a:blipFill rotWithShape="1">
                <a:blip r:embed="rId6"/>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262200954"/>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5398836" y="1919719"/>
            <a:ext cx="3903980" cy="2406015"/>
            <a:chOff x="5398836" y="1919719"/>
            <a:chExt cx="3903980" cy="2406015"/>
          </a:xfrm>
        </p:grpSpPr>
        <p:grpSp>
          <p:nvGrpSpPr>
            <p:cNvPr id="9" name="Group 8"/>
            <p:cNvGrpSpPr/>
            <p:nvPr/>
          </p:nvGrpSpPr>
          <p:grpSpPr>
            <a:xfrm>
              <a:off x="5398836" y="1919719"/>
              <a:ext cx="3903980" cy="2406015"/>
              <a:chOff x="0" y="0"/>
              <a:chExt cx="3903980" cy="2406527"/>
            </a:xfrm>
          </p:grpSpPr>
          <p:sp>
            <p:nvSpPr>
              <p:cNvPr id="10" name="Rectangle 9"/>
              <p:cNvSpPr/>
              <p:nvPr/>
            </p:nvSpPr>
            <p:spPr>
              <a:xfrm>
                <a:off x="730333" y="0"/>
                <a:ext cx="2410691" cy="15141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12" name="Group 11"/>
              <p:cNvGrpSpPr/>
              <p:nvPr/>
            </p:nvGrpSpPr>
            <p:grpSpPr>
              <a:xfrm>
                <a:off x="0" y="47501"/>
                <a:ext cx="3903980" cy="2359026"/>
                <a:chOff x="0" y="0"/>
                <a:chExt cx="3903980" cy="2359026"/>
              </a:xfrm>
            </p:grpSpPr>
            <p:grpSp>
              <p:nvGrpSpPr>
                <p:cNvPr id="13" name="Group 12"/>
                <p:cNvGrpSpPr/>
                <p:nvPr/>
              </p:nvGrpSpPr>
              <p:grpSpPr>
                <a:xfrm>
                  <a:off x="1122218" y="451262"/>
                  <a:ext cx="1647215" cy="790386"/>
                  <a:chOff x="0" y="0"/>
                  <a:chExt cx="1647215" cy="790386"/>
                </a:xfrm>
              </p:grpSpPr>
              <p:cxnSp>
                <p:nvCxnSpPr>
                  <p:cNvPr id="29" name="Straight Connector 28"/>
                  <p:cNvCxnSpPr/>
                  <p:nvPr/>
                </p:nvCxnSpPr>
                <p:spPr>
                  <a:xfrm flipH="1">
                    <a:off x="0" y="0"/>
                    <a:ext cx="833755" cy="777875"/>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813460" y="0"/>
                    <a:ext cx="833755" cy="777875"/>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831273" y="5938"/>
                    <a:ext cx="0" cy="784448"/>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grpSp>
              <p:nvGrpSpPr>
                <p:cNvPr id="14" name="Group 13"/>
                <p:cNvGrpSpPr/>
                <p:nvPr/>
              </p:nvGrpSpPr>
              <p:grpSpPr>
                <a:xfrm>
                  <a:off x="0" y="0"/>
                  <a:ext cx="3903980" cy="2359026"/>
                  <a:chOff x="0" y="0"/>
                  <a:chExt cx="3903980" cy="2359026"/>
                </a:xfrm>
              </p:grpSpPr>
              <p:grpSp>
                <p:nvGrpSpPr>
                  <p:cNvPr id="15" name="Group 14"/>
                  <p:cNvGrpSpPr>
                    <a:grpSpLocks noChangeAspect="1"/>
                  </p:cNvGrpSpPr>
                  <p:nvPr/>
                </p:nvGrpSpPr>
                <p:grpSpPr>
                  <a:xfrm>
                    <a:off x="0" y="0"/>
                    <a:ext cx="3903980" cy="2359026"/>
                    <a:chOff x="0" y="0"/>
                    <a:chExt cx="2597702" cy="1570868"/>
                  </a:xfrm>
                </p:grpSpPr>
                <p:grpSp>
                  <p:nvGrpSpPr>
                    <p:cNvPr id="23" name="Group 22"/>
                    <p:cNvGrpSpPr/>
                    <p:nvPr/>
                  </p:nvGrpSpPr>
                  <p:grpSpPr>
                    <a:xfrm>
                      <a:off x="730332" y="0"/>
                      <a:ext cx="1137285" cy="840624"/>
                      <a:chOff x="320634" y="0"/>
                      <a:chExt cx="1137615" cy="840732"/>
                    </a:xfrm>
                  </p:grpSpPr>
                  <p:sp>
                    <p:nvSpPr>
                      <p:cNvPr id="26" name="Rectangle 25"/>
                      <p:cNvSpPr/>
                      <p:nvPr/>
                    </p:nvSpPr>
                    <p:spPr>
                      <a:xfrm>
                        <a:off x="338447" y="0"/>
                        <a:ext cx="1097280" cy="82296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7" name="Oval 26"/>
                      <p:cNvSpPr/>
                      <p:nvPr/>
                    </p:nvSpPr>
                    <p:spPr>
                      <a:xfrm>
                        <a:off x="320634" y="789710"/>
                        <a:ext cx="45085" cy="45085"/>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8" name="Oval 27"/>
                      <p:cNvSpPr/>
                      <p:nvPr/>
                    </p:nvSpPr>
                    <p:spPr>
                      <a:xfrm>
                        <a:off x="1413164" y="795647"/>
                        <a:ext cx="45085" cy="45085"/>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24" name="Arc 23"/>
                    <p:cNvSpPr>
                      <a:spLocks noChangeAspect="1"/>
                    </p:cNvSpPr>
                    <p:nvPr/>
                  </p:nvSpPr>
                  <p:spPr>
                    <a:xfrm>
                      <a:off x="0" y="71252"/>
                      <a:ext cx="1499616" cy="1499616"/>
                    </a:xfrm>
                    <a:prstGeom prst="arc">
                      <a:avLst/>
                    </a:prstGeom>
                    <a:ln>
                      <a:solidFill>
                        <a:schemeClr val="tx1"/>
                      </a:solidFill>
                      <a:prstDash val="solid"/>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5" name="Arc 24"/>
                    <p:cNvSpPr>
                      <a:spLocks noChangeAspect="1"/>
                    </p:cNvSpPr>
                    <p:nvPr/>
                  </p:nvSpPr>
                  <p:spPr>
                    <a:xfrm flipH="1">
                      <a:off x="1098467" y="65315"/>
                      <a:ext cx="1499235" cy="1499235"/>
                    </a:xfrm>
                    <a:prstGeom prst="arc">
                      <a:avLst/>
                    </a:prstGeom>
                    <a:ln>
                      <a:solidFill>
                        <a:schemeClr val="tx1"/>
                      </a:solidFill>
                      <a:prstDash val="solid"/>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16" name="Text Box 121"/>
                  <p:cNvSpPr txBox="1"/>
                  <p:nvPr/>
                </p:nvSpPr>
                <p:spPr>
                  <a:xfrm>
                    <a:off x="890650" y="1110343"/>
                    <a:ext cx="236855" cy="23685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A</a:t>
                    </a:r>
                    <a:endParaRPr lang="en-US" sz="1100">
                      <a:effectLst/>
                      <a:ea typeface="Calibri"/>
                      <a:cs typeface="Times New Roman"/>
                    </a:endParaRPr>
                  </a:p>
                </p:txBody>
              </p:sp>
              <p:sp>
                <p:nvSpPr>
                  <p:cNvPr id="17" name="Text Box 122"/>
                  <p:cNvSpPr txBox="1"/>
                  <p:nvPr/>
                </p:nvSpPr>
                <p:spPr>
                  <a:xfrm>
                    <a:off x="2778826" y="1110343"/>
                    <a:ext cx="236855" cy="23685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B</a:t>
                    </a:r>
                    <a:endParaRPr lang="en-US" sz="1100">
                      <a:effectLst/>
                      <a:ea typeface="Calibri"/>
                      <a:cs typeface="Times New Roman"/>
                    </a:endParaRPr>
                  </a:p>
                </p:txBody>
              </p:sp>
              <p:sp>
                <p:nvSpPr>
                  <p:cNvPr id="18" name="Text Box 123"/>
                  <p:cNvSpPr txBox="1"/>
                  <p:nvPr/>
                </p:nvSpPr>
                <p:spPr>
                  <a:xfrm>
                    <a:off x="1810987" y="1187533"/>
                    <a:ext cx="236855" cy="23685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1000">
                        <a:effectLst/>
                        <a:ea typeface="Calibri"/>
                        <a:cs typeface="Times New Roman"/>
                      </a:rPr>
                      <a:t>M</a:t>
                    </a:r>
                    <a:endParaRPr lang="en-US" sz="1100">
                      <a:effectLst/>
                      <a:ea typeface="Calibri"/>
                      <a:cs typeface="Times New Roman"/>
                    </a:endParaRPr>
                  </a:p>
                </p:txBody>
              </p:sp>
              <p:sp>
                <p:nvSpPr>
                  <p:cNvPr id="22" name="Text Box 124"/>
                  <p:cNvSpPr txBox="1"/>
                  <p:nvPr/>
                </p:nvSpPr>
                <p:spPr>
                  <a:xfrm>
                    <a:off x="1822863" y="219694"/>
                    <a:ext cx="236855" cy="23685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X</a:t>
                    </a:r>
                    <a:endParaRPr lang="en-US" sz="1100">
                      <a:effectLst/>
                      <a:ea typeface="Calibri"/>
                      <a:cs typeface="Times New Roman"/>
                    </a:endParaRPr>
                  </a:p>
                </p:txBody>
              </p:sp>
            </p:grpSp>
          </p:grpSp>
        </p:grpSp>
        <p:sp>
          <p:nvSpPr>
            <p:cNvPr id="19" name="Oval 18"/>
            <p:cNvSpPr/>
            <p:nvPr/>
          </p:nvSpPr>
          <p:spPr>
            <a:xfrm>
              <a:off x="8077200" y="31242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6477000" y="31242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p:cNvSpPr>
            <a:spLocks noGrp="1"/>
          </p:cNvSpPr>
          <p:nvPr>
            <p:ph type="ctrTitle"/>
          </p:nvPr>
        </p:nvSpPr>
        <p:spPr>
          <a:xfrm>
            <a:off x="1371600" y="228601"/>
            <a:ext cx="6705600" cy="838199"/>
          </a:xfrm>
          <a:solidFill>
            <a:schemeClr val="bg2">
              <a:lumMod val="75000"/>
            </a:schemeClr>
          </a:solidFill>
          <a:scene3d>
            <a:camera prst="orthographicFront"/>
            <a:lightRig rig="threePt" dir="t"/>
          </a:scene3d>
          <a:sp3d>
            <a:bevelT w="165100" prst="coolSlant"/>
          </a:sp3d>
        </p:spPr>
        <p:txBody>
          <a:bodyPr/>
          <a:lstStyle/>
          <a:p>
            <a:r>
              <a:rPr lang="en-US" dirty="0" smtClean="0"/>
              <a:t>Examples &amp; Explanations</a:t>
            </a:r>
            <a:endParaRPr lang="en-US" dirty="0"/>
          </a:p>
        </p:txBody>
      </p:sp>
      <p:sp>
        <p:nvSpPr>
          <p:cNvPr id="3" name="Subtitle 2"/>
          <p:cNvSpPr>
            <a:spLocks noGrp="1"/>
          </p:cNvSpPr>
          <p:nvPr>
            <p:ph type="subTitle" idx="1"/>
          </p:nvPr>
        </p:nvSpPr>
        <p:spPr>
          <a:xfrm>
            <a:off x="228600" y="1219200"/>
            <a:ext cx="8311260" cy="4343400"/>
          </a:xfrm>
        </p:spPr>
        <p:txBody>
          <a:bodyPr/>
          <a:lstStyle/>
          <a:p>
            <a:r>
              <a:rPr lang="en-US" sz="2400" dirty="0" smtClean="0">
                <a:solidFill>
                  <a:schemeClr val="tx1"/>
                </a:solidFill>
              </a:rPr>
              <a:t>Computing the area detected if </a:t>
            </a:r>
            <a:r>
              <a:rPr lang="en-US" sz="2400" dirty="0" err="1" smtClean="0">
                <a:solidFill>
                  <a:schemeClr val="tx1"/>
                </a:solidFill>
              </a:rPr>
              <a:t>Selina</a:t>
            </a:r>
            <a:r>
              <a:rPr lang="en-US" sz="2400" dirty="0" smtClean="0">
                <a:solidFill>
                  <a:schemeClr val="tx1"/>
                </a:solidFill>
              </a:rPr>
              <a:t> places the two motion detectors on the back corners of her house.</a:t>
            </a:r>
          </a:p>
          <a:p>
            <a:endParaRPr lang="en-US" sz="1000" dirty="0" smtClean="0">
              <a:solidFill>
                <a:schemeClr val="tx1"/>
              </a:solidFill>
            </a:endParaRPr>
          </a:p>
          <a:p>
            <a:pPr algn="l"/>
            <a:r>
              <a:rPr lang="en-US" sz="2400" dirty="0">
                <a:solidFill>
                  <a:schemeClr val="tx1"/>
                </a:solidFill>
              </a:rPr>
              <a:t>The detected area is comprised of the area of</a:t>
            </a:r>
          </a:p>
          <a:p>
            <a:pPr algn="l"/>
            <a:r>
              <a:rPr lang="en-US" sz="2400" dirty="0">
                <a:solidFill>
                  <a:schemeClr val="tx1"/>
                </a:solidFill>
              </a:rPr>
              <a:t>isosceles triangle AXB and two circular sectors.</a:t>
            </a:r>
          </a:p>
          <a:p>
            <a:endParaRPr lang="en-US" sz="2400" dirty="0">
              <a:solidFill>
                <a:schemeClr val="tx1"/>
              </a:solidFill>
            </a:endParaRPr>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924800" y="5807075"/>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8600" y="5715000"/>
            <a:ext cx="5940922" cy="307777"/>
          </a:xfrm>
          <a:prstGeom prst="rect">
            <a:avLst/>
          </a:prstGeom>
          <a:noFill/>
        </p:spPr>
        <p:txBody>
          <a:bodyPr wrap="none" rtlCol="0">
            <a:spAutoFit/>
          </a:bodyPr>
          <a:lstStyle/>
          <a:p>
            <a:r>
              <a:rPr lang="en-US" sz="1400" dirty="0"/>
              <a:t>Adapted from </a:t>
            </a:r>
            <a:r>
              <a:rPr lang="en-US" sz="1400" i="1" dirty="0"/>
              <a:t>Illustrative Mathematics </a:t>
            </a:r>
            <a:r>
              <a:rPr lang="en-US" sz="1400" dirty="0"/>
              <a:t> G.C, G.SRT Setting up Sprinklers</a:t>
            </a:r>
          </a:p>
        </p:txBody>
      </p:sp>
      <mc:AlternateContent xmlns:mc="http://schemas.openxmlformats.org/markup-compatibility/2006" xmlns:a14="http://schemas.microsoft.com/office/drawing/2010/main">
        <mc:Choice Requires="a14">
          <p:sp>
            <p:nvSpPr>
              <p:cNvPr id="6" name="Rectangle 5"/>
              <p:cNvSpPr/>
              <p:nvPr/>
            </p:nvSpPr>
            <p:spPr>
              <a:xfrm>
                <a:off x="228600" y="3508836"/>
                <a:ext cx="4572000" cy="1804853"/>
              </a:xfrm>
              <a:prstGeom prst="rect">
                <a:avLst/>
              </a:prstGeom>
            </p:spPr>
            <p:txBody>
              <a:bodyPr>
                <a:spAutoFit/>
              </a:bodyPr>
              <a:lstStyle/>
              <a:p>
                <a:pPr/>
                <a14:m>
                  <m:oMathPara xmlns:m="http://schemas.openxmlformats.org/officeDocument/2006/math">
                    <m:oMathParaPr>
                      <m:jc m:val="left"/>
                    </m:oMathParaPr>
                    <m:oMath xmlns:m="http://schemas.openxmlformats.org/officeDocument/2006/math">
                      <m:sSub>
                        <m:sSubPr>
                          <m:ctrlPr>
                            <a:rPr lang="en-US" sz="2800" i="1">
                              <a:latin typeface="Cambria Math"/>
                            </a:rPr>
                          </m:ctrlPr>
                        </m:sSubPr>
                        <m:e>
                          <m:r>
                            <a:rPr lang="en-US" sz="2800" i="1">
                              <a:latin typeface="Cambria Math"/>
                            </a:rPr>
                            <m:t>𝐴</m:t>
                          </m:r>
                        </m:e>
                        <m:sub>
                          <m:r>
                            <a:rPr lang="en-US" sz="2800" i="1">
                              <a:latin typeface="Cambria Math"/>
                              <a:ea typeface="Cambria Math"/>
                            </a:rPr>
                            <m:t>∆</m:t>
                          </m:r>
                        </m:sub>
                      </m:sSub>
                      <m:r>
                        <a:rPr lang="en-US" sz="2800" i="1">
                          <a:latin typeface="Cambria Math"/>
                        </a:rPr>
                        <m:t>=</m:t>
                      </m:r>
                      <m:box>
                        <m:boxPr>
                          <m:ctrlPr>
                            <a:rPr lang="en-US" sz="2800" i="1">
                              <a:latin typeface="Cambria Math"/>
                            </a:rPr>
                          </m:ctrlPr>
                        </m:boxPr>
                        <m:e>
                          <m:argPr>
                            <m:argSz m:val="-1"/>
                          </m:argPr>
                          <m:f>
                            <m:fPr>
                              <m:ctrlPr>
                                <a:rPr lang="en-US" sz="2800" i="1">
                                  <a:latin typeface="Cambria Math"/>
                                </a:rPr>
                              </m:ctrlPr>
                            </m:fPr>
                            <m:num>
                              <m:r>
                                <a:rPr lang="en-US" sz="2800" i="1">
                                  <a:latin typeface="Cambria Math"/>
                                </a:rPr>
                                <m:t>1</m:t>
                              </m:r>
                            </m:num>
                            <m:den>
                              <m:r>
                                <a:rPr lang="en-US" sz="2800" i="1">
                                  <a:latin typeface="Cambria Math"/>
                                </a:rPr>
                                <m:t>2</m:t>
                              </m:r>
                            </m:den>
                          </m:f>
                          <m:r>
                            <a:rPr lang="en-US" sz="2800" i="1">
                              <a:latin typeface="Cambria Math"/>
                              <a:ea typeface="Cambria Math"/>
                            </a:rPr>
                            <m:t>∙</m:t>
                          </m:r>
                          <m:r>
                            <a:rPr lang="en-US" sz="2800" i="1">
                              <a:latin typeface="Cambria Math"/>
                            </a:rPr>
                            <m:t>𝑋𝑀</m:t>
                          </m:r>
                          <m:r>
                            <a:rPr lang="en-US" sz="2800" i="1">
                              <a:latin typeface="Cambria Math"/>
                              <a:ea typeface="Cambria Math"/>
                            </a:rPr>
                            <m:t>∙</m:t>
                          </m:r>
                          <m:r>
                            <a:rPr lang="en-US" sz="2800" i="1">
                              <a:latin typeface="Cambria Math"/>
                              <a:ea typeface="Cambria Math"/>
                            </a:rPr>
                            <m:t>𝐴𝐵</m:t>
                          </m:r>
                        </m:e>
                      </m:box>
                    </m:oMath>
                  </m:oMathPara>
                </a14:m>
                <a:endParaRPr lang="en-US" sz="2800" dirty="0"/>
              </a:p>
              <a:p>
                <a:pPr/>
                <a14:m>
                  <m:oMathPara xmlns:m="http://schemas.openxmlformats.org/officeDocument/2006/math">
                    <m:oMathParaPr>
                      <m:jc m:val="left"/>
                    </m:oMathParaPr>
                    <m:oMath xmlns:m="http://schemas.openxmlformats.org/officeDocument/2006/math">
                      <m:sSub>
                        <m:sSubPr>
                          <m:ctrlPr>
                            <a:rPr lang="en-US" sz="2800" i="1">
                              <a:latin typeface="Cambria Math"/>
                            </a:rPr>
                          </m:ctrlPr>
                        </m:sSubPr>
                        <m:e>
                          <m:r>
                            <a:rPr lang="en-US" sz="2800" i="1">
                              <a:latin typeface="Cambria Math"/>
                            </a:rPr>
                            <m:t>𝐴</m:t>
                          </m:r>
                        </m:e>
                        <m:sub>
                          <m:r>
                            <a:rPr lang="en-US" sz="2800" i="1">
                              <a:latin typeface="Cambria Math"/>
                              <a:ea typeface="Cambria Math"/>
                            </a:rPr>
                            <m:t>∆</m:t>
                          </m:r>
                        </m:sub>
                      </m:sSub>
                      <m:r>
                        <a:rPr lang="en-US" sz="2800" i="1">
                          <a:latin typeface="Cambria Math"/>
                          <a:ea typeface="Cambria Math"/>
                        </a:rPr>
                        <m:t>≈</m:t>
                      </m:r>
                      <m:box>
                        <m:boxPr>
                          <m:ctrlPr>
                            <a:rPr lang="en-US" sz="2800" i="1">
                              <a:latin typeface="Cambria Math"/>
                            </a:rPr>
                          </m:ctrlPr>
                        </m:boxPr>
                        <m:e>
                          <m:argPr>
                            <m:argSz m:val="-1"/>
                          </m:argPr>
                          <m:f>
                            <m:fPr>
                              <m:ctrlPr>
                                <a:rPr lang="en-US" sz="2800" i="1">
                                  <a:latin typeface="Cambria Math"/>
                                </a:rPr>
                              </m:ctrlPr>
                            </m:fPr>
                            <m:num>
                              <m:r>
                                <a:rPr lang="en-US" sz="2800" i="1">
                                  <a:latin typeface="Cambria Math"/>
                                </a:rPr>
                                <m:t>1</m:t>
                              </m:r>
                            </m:num>
                            <m:den>
                              <m:r>
                                <a:rPr lang="en-US" sz="2800" i="1">
                                  <a:latin typeface="Cambria Math"/>
                                </a:rPr>
                                <m:t>2</m:t>
                              </m:r>
                            </m:den>
                          </m:f>
                          <m:r>
                            <a:rPr lang="en-US" sz="2800" i="1">
                              <a:latin typeface="Cambria Math"/>
                              <a:ea typeface="Cambria Math"/>
                            </a:rPr>
                            <m:t>∙</m:t>
                          </m:r>
                          <m:r>
                            <a:rPr lang="en-US" sz="2800" i="1">
                              <a:latin typeface="Cambria Math"/>
                            </a:rPr>
                            <m:t>5.88</m:t>
                          </m:r>
                          <m:r>
                            <a:rPr lang="en-US" sz="2800" i="1">
                              <a:latin typeface="Cambria Math"/>
                              <a:ea typeface="Cambria Math"/>
                            </a:rPr>
                            <m:t>∙12</m:t>
                          </m:r>
                        </m:e>
                      </m:box>
                    </m:oMath>
                  </m:oMathPara>
                </a14:m>
                <a:endParaRPr lang="en-US" sz="2800" dirty="0"/>
              </a:p>
              <a:p>
                <a:pPr/>
                <a14:m>
                  <m:oMathPara xmlns:m="http://schemas.openxmlformats.org/officeDocument/2006/math">
                    <m:oMathParaPr>
                      <m:jc m:val="left"/>
                    </m:oMathParaPr>
                    <m:oMath xmlns:m="http://schemas.openxmlformats.org/officeDocument/2006/math">
                      <m:sSub>
                        <m:sSubPr>
                          <m:ctrlPr>
                            <a:rPr lang="en-US" sz="2800" i="1">
                              <a:latin typeface="Cambria Math"/>
                            </a:rPr>
                          </m:ctrlPr>
                        </m:sSubPr>
                        <m:e>
                          <m:r>
                            <a:rPr lang="en-US" sz="2800" i="1">
                              <a:latin typeface="Cambria Math"/>
                            </a:rPr>
                            <m:t>𝐴</m:t>
                          </m:r>
                        </m:e>
                        <m:sub>
                          <m:r>
                            <a:rPr lang="en-US" sz="2800" i="1">
                              <a:latin typeface="Cambria Math"/>
                              <a:ea typeface="Cambria Math"/>
                            </a:rPr>
                            <m:t>∆</m:t>
                          </m:r>
                        </m:sub>
                      </m:sSub>
                      <m:r>
                        <a:rPr lang="en-US" sz="2800" i="1">
                          <a:latin typeface="Cambria Math"/>
                          <a:ea typeface="Cambria Math"/>
                        </a:rPr>
                        <m:t>≈</m:t>
                      </m:r>
                      <m:box>
                        <m:boxPr>
                          <m:ctrlPr>
                            <a:rPr lang="en-US" sz="2800" i="1">
                              <a:latin typeface="Cambria Math"/>
                            </a:rPr>
                          </m:ctrlPr>
                        </m:boxPr>
                        <m:e>
                          <m:argPr>
                            <m:argSz m:val="-1"/>
                          </m:argPr>
                          <m:r>
                            <a:rPr lang="en-US" sz="2800" i="1">
                              <a:latin typeface="Cambria Math"/>
                            </a:rPr>
                            <m:t>35.28</m:t>
                          </m:r>
                        </m:e>
                      </m:box>
                    </m:oMath>
                  </m:oMathPara>
                </a14:m>
                <a:endParaRPr lang="en-US" sz="2800" dirty="0"/>
              </a:p>
              <a:p>
                <a:endParaRPr lang="en-US" dirty="0"/>
              </a:p>
            </p:txBody>
          </p:sp>
        </mc:Choice>
        <mc:Fallback xmlns="">
          <p:sp>
            <p:nvSpPr>
              <p:cNvPr id="6" name="Rectangle 5"/>
              <p:cNvSpPr>
                <a:spLocks noRot="1" noChangeAspect="1" noMove="1" noResize="1" noEditPoints="1" noAdjustHandles="1" noChangeArrowheads="1" noChangeShapeType="1" noTextEdit="1"/>
              </p:cNvSpPr>
              <p:nvPr/>
            </p:nvSpPr>
            <p:spPr>
              <a:xfrm>
                <a:off x="228600" y="3508836"/>
                <a:ext cx="4572000" cy="1804853"/>
              </a:xfrm>
              <a:prstGeom prst="rect">
                <a:avLst/>
              </a:prstGeom>
              <a:blipFill rotWithShape="1">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4" name="TextBox 33"/>
              <p:cNvSpPr txBox="1"/>
              <p:nvPr/>
            </p:nvSpPr>
            <p:spPr>
              <a:xfrm>
                <a:off x="2911130" y="3276600"/>
                <a:ext cx="2786981" cy="185390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2400" i="1" smtClean="0">
                              <a:latin typeface="Cambria Math"/>
                            </a:rPr>
                          </m:ctrlPr>
                        </m:sSubPr>
                        <m:e>
                          <m:r>
                            <a:rPr lang="en-US" sz="2400" b="0" i="1" smtClean="0">
                              <a:latin typeface="Cambria Math"/>
                            </a:rPr>
                            <m:t>𝐴</m:t>
                          </m:r>
                        </m:e>
                        <m:sub>
                          <m:r>
                            <a:rPr lang="en-US" sz="2400" i="1" smtClean="0">
                              <a:latin typeface="Cambria Math"/>
                              <a:ea typeface="Cambria Math"/>
                            </a:rPr>
                            <m:t>↶</m:t>
                          </m:r>
                        </m:sub>
                      </m:sSub>
                      <m:r>
                        <a:rPr lang="en-US" sz="2400" b="0" i="1" smtClean="0">
                          <a:latin typeface="Cambria Math"/>
                        </a:rPr>
                        <m:t>=</m:t>
                      </m:r>
                      <m:f>
                        <m:fPr>
                          <m:ctrlPr>
                            <a:rPr lang="en-US" sz="2400" b="0" i="1" smtClean="0">
                              <a:latin typeface="Cambria Math"/>
                            </a:rPr>
                          </m:ctrlPr>
                        </m:fPr>
                        <m:num>
                          <m:r>
                            <a:rPr lang="en-US" sz="2400" b="0" i="1" smtClean="0">
                              <a:latin typeface="Cambria Math"/>
                            </a:rPr>
                            <m:t>𝑚</m:t>
                          </m:r>
                          <m:r>
                            <a:rPr lang="en-US" sz="2400" b="0" i="1" smtClean="0">
                              <a:latin typeface="Cambria Math"/>
                              <a:ea typeface="Cambria Math"/>
                            </a:rPr>
                            <m:t>∠</m:t>
                          </m:r>
                        </m:num>
                        <m:den>
                          <m:r>
                            <a:rPr lang="en-US" sz="2400" b="0" i="1" smtClean="0">
                              <a:latin typeface="Cambria Math"/>
                            </a:rPr>
                            <m:t>360</m:t>
                          </m:r>
                        </m:den>
                      </m:f>
                      <m:r>
                        <a:rPr lang="en-US" sz="2400" b="0" i="1" smtClean="0">
                          <a:latin typeface="Cambria Math"/>
                          <a:ea typeface="Cambria Math"/>
                        </a:rPr>
                        <m:t>∙</m:t>
                      </m:r>
                      <m:r>
                        <a:rPr lang="en-US" sz="2400" b="0" i="1" smtClean="0">
                          <a:latin typeface="Cambria Math"/>
                          <a:ea typeface="Cambria Math"/>
                        </a:rPr>
                        <m:t>𝜋</m:t>
                      </m:r>
                      <m:r>
                        <a:rPr lang="en-US" sz="2400" b="0" i="1" smtClean="0">
                          <a:latin typeface="Cambria Math"/>
                          <a:ea typeface="Cambria Math"/>
                        </a:rPr>
                        <m:t>∙</m:t>
                      </m:r>
                      <m:sSup>
                        <m:sSupPr>
                          <m:ctrlPr>
                            <a:rPr lang="en-US" sz="2400" b="0" i="1" smtClean="0">
                              <a:latin typeface="Cambria Math"/>
                              <a:ea typeface="Cambria Math"/>
                            </a:rPr>
                          </m:ctrlPr>
                        </m:sSupPr>
                        <m:e>
                          <m:r>
                            <a:rPr lang="en-US" sz="2400" b="0" i="1" smtClean="0">
                              <a:latin typeface="Cambria Math"/>
                              <a:ea typeface="Cambria Math"/>
                            </a:rPr>
                            <m:t>8.4</m:t>
                          </m:r>
                        </m:e>
                        <m:sup>
                          <m:r>
                            <a:rPr lang="en-US" sz="2400" b="0" i="1" smtClean="0">
                              <a:latin typeface="Cambria Math"/>
                              <a:ea typeface="Cambria Math"/>
                            </a:rPr>
                            <m:t>2</m:t>
                          </m:r>
                        </m:sup>
                      </m:sSup>
                    </m:oMath>
                  </m:oMathPara>
                </a14:m>
                <a:endParaRPr lang="en-US" sz="2400" dirty="0" smtClean="0"/>
              </a:p>
              <a:p>
                <a:pPr/>
                <a14:m>
                  <m:oMathPara xmlns:m="http://schemas.openxmlformats.org/officeDocument/2006/math">
                    <m:oMathParaPr>
                      <m:jc m:val="centerGroup"/>
                    </m:oMathParaPr>
                    <m:oMath xmlns:m="http://schemas.openxmlformats.org/officeDocument/2006/math">
                      <m:sSub>
                        <m:sSubPr>
                          <m:ctrlPr>
                            <a:rPr lang="en-US" sz="2400" i="1">
                              <a:latin typeface="Cambria Math"/>
                            </a:rPr>
                          </m:ctrlPr>
                        </m:sSubPr>
                        <m:e>
                          <m:r>
                            <a:rPr lang="en-US" sz="2400" i="1">
                              <a:latin typeface="Cambria Math"/>
                            </a:rPr>
                            <m:t>𝐴</m:t>
                          </m:r>
                        </m:e>
                        <m:sub>
                          <m:r>
                            <a:rPr lang="en-US" sz="2400" i="1">
                              <a:latin typeface="Cambria Math"/>
                              <a:ea typeface="Cambria Math"/>
                            </a:rPr>
                            <m:t>↶</m:t>
                          </m:r>
                        </m:sub>
                      </m:sSub>
                      <m:r>
                        <a:rPr lang="en-US" sz="2400" i="1" smtClean="0">
                          <a:latin typeface="Cambria Math"/>
                          <a:ea typeface="Cambria Math"/>
                        </a:rPr>
                        <m:t>≈</m:t>
                      </m:r>
                      <m:f>
                        <m:fPr>
                          <m:ctrlPr>
                            <a:rPr lang="en-US" sz="2400" i="1">
                              <a:latin typeface="Cambria Math"/>
                            </a:rPr>
                          </m:ctrlPr>
                        </m:fPr>
                        <m:num>
                          <m:r>
                            <a:rPr lang="en-US" sz="2400" b="0" i="1" smtClean="0">
                              <a:latin typeface="Cambria Math"/>
                            </a:rPr>
                            <m:t>45.6</m:t>
                          </m:r>
                        </m:num>
                        <m:den>
                          <m:r>
                            <a:rPr lang="en-US" sz="2400" i="1">
                              <a:latin typeface="Cambria Math"/>
                            </a:rPr>
                            <m:t>360</m:t>
                          </m:r>
                        </m:den>
                      </m:f>
                      <m:r>
                        <a:rPr lang="en-US" sz="2400" i="1">
                          <a:latin typeface="Cambria Math"/>
                          <a:ea typeface="Cambria Math"/>
                        </a:rPr>
                        <m:t>∙</m:t>
                      </m:r>
                      <m:r>
                        <a:rPr lang="en-US" sz="2400" i="1">
                          <a:latin typeface="Cambria Math"/>
                          <a:ea typeface="Cambria Math"/>
                        </a:rPr>
                        <m:t>𝜋</m:t>
                      </m:r>
                      <m:r>
                        <a:rPr lang="en-US" sz="2400" i="1">
                          <a:latin typeface="Cambria Math"/>
                          <a:ea typeface="Cambria Math"/>
                        </a:rPr>
                        <m:t>∙</m:t>
                      </m:r>
                      <m:sSup>
                        <m:sSupPr>
                          <m:ctrlPr>
                            <a:rPr lang="en-US" sz="2400" i="1">
                              <a:latin typeface="Cambria Math"/>
                              <a:ea typeface="Cambria Math"/>
                            </a:rPr>
                          </m:ctrlPr>
                        </m:sSupPr>
                        <m:e>
                          <m:r>
                            <a:rPr lang="en-US" sz="2400" i="1">
                              <a:latin typeface="Cambria Math"/>
                              <a:ea typeface="Cambria Math"/>
                            </a:rPr>
                            <m:t>8.4</m:t>
                          </m:r>
                        </m:e>
                        <m:sup>
                          <m:r>
                            <a:rPr lang="en-US" sz="2400" i="1">
                              <a:latin typeface="Cambria Math"/>
                              <a:ea typeface="Cambria Math"/>
                            </a:rPr>
                            <m:t>2</m:t>
                          </m:r>
                        </m:sup>
                      </m:sSup>
                    </m:oMath>
                  </m:oMathPara>
                </a14:m>
                <a:endParaRPr lang="en-US" sz="2400" dirty="0" smtClean="0"/>
              </a:p>
              <a:p>
                <a:pPr/>
                <a14:m>
                  <m:oMathPara xmlns:m="http://schemas.openxmlformats.org/officeDocument/2006/math">
                    <m:oMathParaPr>
                      <m:jc m:val="centerGroup"/>
                    </m:oMathParaPr>
                    <m:oMath xmlns:m="http://schemas.openxmlformats.org/officeDocument/2006/math">
                      <m:sSub>
                        <m:sSubPr>
                          <m:ctrlPr>
                            <a:rPr lang="en-US" sz="2400" i="1">
                              <a:latin typeface="Cambria Math"/>
                            </a:rPr>
                          </m:ctrlPr>
                        </m:sSubPr>
                        <m:e>
                          <m:r>
                            <a:rPr lang="en-US" sz="2400" i="1">
                              <a:latin typeface="Cambria Math"/>
                            </a:rPr>
                            <m:t>𝐴</m:t>
                          </m:r>
                        </m:e>
                        <m:sub>
                          <m:r>
                            <a:rPr lang="en-US" sz="2400" i="1">
                              <a:latin typeface="Cambria Math"/>
                              <a:ea typeface="Cambria Math"/>
                            </a:rPr>
                            <m:t>↶</m:t>
                          </m:r>
                        </m:sub>
                      </m:sSub>
                      <m:r>
                        <a:rPr lang="en-US" sz="2400" i="1" smtClean="0">
                          <a:latin typeface="Cambria Math"/>
                          <a:ea typeface="Cambria Math"/>
                        </a:rPr>
                        <m:t>≈</m:t>
                      </m:r>
                      <m:r>
                        <a:rPr lang="en-US" sz="2400" b="0" i="1" smtClean="0">
                          <a:latin typeface="Cambria Math"/>
                          <a:ea typeface="Cambria Math"/>
                        </a:rPr>
                        <m:t>28.08 </m:t>
                      </m:r>
                    </m:oMath>
                  </m:oMathPara>
                </a14:m>
                <a:endParaRPr lang="en-US" sz="2400" dirty="0"/>
              </a:p>
            </p:txBody>
          </p:sp>
        </mc:Choice>
        <mc:Fallback xmlns="">
          <p:sp>
            <p:nvSpPr>
              <p:cNvPr id="34" name="TextBox 33"/>
              <p:cNvSpPr txBox="1">
                <a:spLocks noRot="1" noChangeAspect="1" noMove="1" noResize="1" noEditPoints="1" noAdjustHandles="1" noChangeArrowheads="1" noChangeShapeType="1" noTextEdit="1"/>
              </p:cNvSpPr>
              <p:nvPr/>
            </p:nvSpPr>
            <p:spPr>
              <a:xfrm>
                <a:off x="2911130" y="3276600"/>
                <a:ext cx="2786981" cy="1853905"/>
              </a:xfrm>
              <a:prstGeom prst="rect">
                <a:avLst/>
              </a:prstGeom>
              <a:blipFill rotWithShape="1">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2" name="TextBox 31"/>
              <p:cNvSpPr txBox="1"/>
              <p:nvPr/>
            </p:nvSpPr>
            <p:spPr>
              <a:xfrm>
                <a:off x="6019800" y="3429000"/>
                <a:ext cx="3199274" cy="83099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400" b="0" i="1" smtClean="0">
                          <a:latin typeface="Cambria Math"/>
                        </a:rPr>
                        <m:t>𝐴</m:t>
                      </m:r>
                      <m:r>
                        <a:rPr lang="en-US" sz="2400" b="0" i="1" smtClean="0">
                          <a:latin typeface="Cambria Math"/>
                          <a:ea typeface="Cambria Math"/>
                        </a:rPr>
                        <m:t>≈35.28+2</m:t>
                      </m:r>
                      <m:d>
                        <m:dPr>
                          <m:ctrlPr>
                            <a:rPr lang="en-US" sz="2400" b="0" i="1" smtClean="0">
                              <a:latin typeface="Cambria Math"/>
                              <a:ea typeface="Cambria Math"/>
                            </a:rPr>
                          </m:ctrlPr>
                        </m:dPr>
                        <m:e>
                          <m:r>
                            <a:rPr lang="en-US" sz="2400" b="0" i="1" smtClean="0">
                              <a:latin typeface="Cambria Math"/>
                              <a:ea typeface="Cambria Math"/>
                            </a:rPr>
                            <m:t>28.08</m:t>
                          </m:r>
                        </m:e>
                      </m:d>
                    </m:oMath>
                  </m:oMathPara>
                </a14:m>
                <a:endParaRPr lang="en-US" sz="2400" b="0" dirty="0" smtClean="0">
                  <a:ea typeface="Cambria Math"/>
                </a:endParaRPr>
              </a:p>
              <a:p>
                <a14:m>
                  <m:oMath xmlns:m="http://schemas.openxmlformats.org/officeDocument/2006/math">
                    <m:r>
                      <a:rPr lang="en-US" sz="2400" i="1">
                        <a:latin typeface="Cambria Math"/>
                      </a:rPr>
                      <m:t>𝐴</m:t>
                    </m:r>
                    <m:r>
                      <a:rPr lang="en-US" sz="2400" i="1">
                        <a:latin typeface="Cambria Math"/>
                        <a:ea typeface="Cambria Math"/>
                      </a:rPr>
                      <m:t>≈</m:t>
                    </m:r>
                    <m:r>
                      <a:rPr lang="en-US" sz="2400" b="0" i="1" smtClean="0">
                        <a:latin typeface="Cambria Math"/>
                        <a:ea typeface="Cambria Math"/>
                      </a:rPr>
                      <m:t>91.44 </m:t>
                    </m:r>
                    <m:r>
                      <a:rPr lang="en-US" sz="2400" i="1">
                        <a:latin typeface="Cambria Math" pitchFamily="18" charset="0"/>
                        <a:ea typeface="Cambria Math" pitchFamily="18" charset="0"/>
                      </a:rPr>
                      <m:t>𝑚</m:t>
                    </m:r>
                    <m:r>
                      <a:rPr lang="en-US" sz="2400" i="1">
                        <a:latin typeface="Cambria Math" pitchFamily="18" charset="0"/>
                        <a:ea typeface="Cambria Math" pitchFamily="18" charset="0"/>
                      </a:rPr>
                      <m:t> </m:t>
                    </m:r>
                  </m:oMath>
                </a14:m>
                <a:r>
                  <a:rPr lang="en-US" sz="2400" baseline="30000" dirty="0" smtClean="0"/>
                  <a:t>2</a:t>
                </a:r>
                <a:endParaRPr lang="en-US" sz="2400" dirty="0"/>
              </a:p>
            </p:txBody>
          </p:sp>
        </mc:Choice>
        <mc:Fallback xmlns="">
          <p:sp>
            <p:nvSpPr>
              <p:cNvPr id="32" name="TextBox 31"/>
              <p:cNvSpPr txBox="1">
                <a:spLocks noRot="1" noChangeAspect="1" noMove="1" noResize="1" noEditPoints="1" noAdjustHandles="1" noChangeArrowheads="1" noChangeShapeType="1" noTextEdit="1"/>
              </p:cNvSpPr>
              <p:nvPr/>
            </p:nvSpPr>
            <p:spPr>
              <a:xfrm>
                <a:off x="6019800" y="3429000"/>
                <a:ext cx="3199274" cy="830997"/>
              </a:xfrm>
              <a:prstGeom prst="rect">
                <a:avLst/>
              </a:prstGeom>
              <a:blipFill rotWithShape="1">
                <a:blip r:embed="rId6"/>
                <a:stretch>
                  <a:fillRect l="-573"/>
                </a:stretch>
              </a:blipFill>
            </p:spPr>
            <p:txBody>
              <a:bodyPr/>
              <a:lstStyle/>
              <a:p>
                <a:r>
                  <a:rPr lang="en-US">
                    <a:noFill/>
                  </a:rPr>
                  <a:t> </a:t>
                </a:r>
              </a:p>
            </p:txBody>
          </p:sp>
        </mc:Fallback>
      </mc:AlternateContent>
    </p:spTree>
    <p:extLst>
      <p:ext uri="{BB962C8B-B14F-4D97-AF65-F5344CB8AC3E}">
        <p14:creationId xmlns:p14="http://schemas.microsoft.com/office/powerpoint/2010/main" val="992128473"/>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28601"/>
            <a:ext cx="6705600" cy="838199"/>
          </a:xfrm>
          <a:solidFill>
            <a:schemeClr val="bg2">
              <a:lumMod val="75000"/>
            </a:schemeClr>
          </a:solidFill>
          <a:scene3d>
            <a:camera prst="orthographicFront"/>
            <a:lightRig rig="threePt" dir="t"/>
          </a:scene3d>
          <a:sp3d>
            <a:bevelT w="165100" prst="coolSlant"/>
          </a:sp3d>
        </p:spPr>
        <p:txBody>
          <a:bodyPr/>
          <a:lstStyle/>
          <a:p>
            <a:r>
              <a:rPr lang="en-US" dirty="0" smtClean="0"/>
              <a:t>Examples &amp; Explanations</a:t>
            </a:r>
            <a:endParaRPr lang="en-US" dirty="0"/>
          </a:p>
        </p:txBody>
      </p:sp>
      <p:sp>
        <p:nvSpPr>
          <p:cNvPr id="3" name="Subtitle 2"/>
          <p:cNvSpPr>
            <a:spLocks noGrp="1"/>
          </p:cNvSpPr>
          <p:nvPr>
            <p:ph type="subTitle" idx="1"/>
          </p:nvPr>
        </p:nvSpPr>
        <p:spPr>
          <a:xfrm>
            <a:off x="228600" y="1219200"/>
            <a:ext cx="8610600" cy="4343400"/>
          </a:xfrm>
        </p:spPr>
        <p:txBody>
          <a:bodyPr/>
          <a:lstStyle/>
          <a:p>
            <a:r>
              <a:rPr lang="en-US" sz="2400" dirty="0" err="1" smtClean="0">
                <a:solidFill>
                  <a:schemeClr val="tx1"/>
                </a:solidFill>
              </a:rPr>
              <a:t>Selina’s</a:t>
            </a:r>
            <a:r>
              <a:rPr lang="en-US" sz="2400" dirty="0" smtClean="0">
                <a:solidFill>
                  <a:schemeClr val="tx1"/>
                </a:solidFill>
              </a:rPr>
              <a:t> </a:t>
            </a:r>
            <a:r>
              <a:rPr lang="en-US" sz="2400" dirty="0">
                <a:solidFill>
                  <a:schemeClr val="tx1"/>
                </a:solidFill>
              </a:rPr>
              <a:t>insurance company offers a discounted rate on her homeowners insurance  policy if the motion detectors can detect motion in at least 90% of her </a:t>
            </a:r>
            <a:r>
              <a:rPr lang="en-US" sz="2400" dirty="0" smtClean="0">
                <a:solidFill>
                  <a:schemeClr val="tx1"/>
                </a:solidFill>
              </a:rPr>
              <a:t>lawn. Would </a:t>
            </a:r>
            <a:r>
              <a:rPr lang="en-US" sz="2400" dirty="0">
                <a:solidFill>
                  <a:schemeClr val="tx1"/>
                </a:solidFill>
              </a:rPr>
              <a:t>both of these placements allow her to receive the discount from her insurance company?</a:t>
            </a:r>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924800" y="5807075"/>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8600" y="5715000"/>
            <a:ext cx="5940922" cy="307777"/>
          </a:xfrm>
          <a:prstGeom prst="rect">
            <a:avLst/>
          </a:prstGeom>
          <a:noFill/>
        </p:spPr>
        <p:txBody>
          <a:bodyPr wrap="none" rtlCol="0">
            <a:spAutoFit/>
          </a:bodyPr>
          <a:lstStyle/>
          <a:p>
            <a:r>
              <a:rPr lang="en-US" sz="1400" dirty="0"/>
              <a:t>Adapted from </a:t>
            </a:r>
            <a:r>
              <a:rPr lang="en-US" sz="1400" i="1" dirty="0"/>
              <a:t>Illustrative Mathematics </a:t>
            </a:r>
            <a:r>
              <a:rPr lang="en-US" sz="1400" dirty="0"/>
              <a:t> G.C, G.SRT Setting up Sprinklers</a:t>
            </a:r>
          </a:p>
        </p:txBody>
      </p:sp>
      <p:grpSp>
        <p:nvGrpSpPr>
          <p:cNvPr id="19" name="Group 18"/>
          <p:cNvGrpSpPr/>
          <p:nvPr/>
        </p:nvGrpSpPr>
        <p:grpSpPr>
          <a:xfrm>
            <a:off x="5398836" y="3004185"/>
            <a:ext cx="3903980" cy="2406015"/>
            <a:chOff x="5398836" y="1919719"/>
            <a:chExt cx="3903980" cy="2406015"/>
          </a:xfrm>
        </p:grpSpPr>
        <p:grpSp>
          <p:nvGrpSpPr>
            <p:cNvPr id="20" name="Group 19"/>
            <p:cNvGrpSpPr/>
            <p:nvPr/>
          </p:nvGrpSpPr>
          <p:grpSpPr>
            <a:xfrm>
              <a:off x="5398836" y="1919719"/>
              <a:ext cx="3903980" cy="2406015"/>
              <a:chOff x="0" y="0"/>
              <a:chExt cx="3903980" cy="2406527"/>
            </a:xfrm>
          </p:grpSpPr>
          <p:sp>
            <p:nvSpPr>
              <p:cNvPr id="23" name="Rectangle 22"/>
              <p:cNvSpPr/>
              <p:nvPr/>
            </p:nvSpPr>
            <p:spPr>
              <a:xfrm>
                <a:off x="730333" y="0"/>
                <a:ext cx="2410691" cy="15141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24" name="Group 23"/>
              <p:cNvGrpSpPr/>
              <p:nvPr/>
            </p:nvGrpSpPr>
            <p:grpSpPr>
              <a:xfrm>
                <a:off x="0" y="47501"/>
                <a:ext cx="3903980" cy="2359026"/>
                <a:chOff x="0" y="0"/>
                <a:chExt cx="3903980" cy="2359026"/>
              </a:xfrm>
            </p:grpSpPr>
            <p:grpSp>
              <p:nvGrpSpPr>
                <p:cNvPr id="25" name="Group 24"/>
                <p:cNvGrpSpPr/>
                <p:nvPr/>
              </p:nvGrpSpPr>
              <p:grpSpPr>
                <a:xfrm>
                  <a:off x="1122218" y="451262"/>
                  <a:ext cx="1647215" cy="790386"/>
                  <a:chOff x="0" y="0"/>
                  <a:chExt cx="1647215" cy="790386"/>
                </a:xfrm>
              </p:grpSpPr>
              <p:cxnSp>
                <p:nvCxnSpPr>
                  <p:cNvPr id="42" name="Straight Connector 41"/>
                  <p:cNvCxnSpPr/>
                  <p:nvPr/>
                </p:nvCxnSpPr>
                <p:spPr>
                  <a:xfrm flipH="1">
                    <a:off x="0" y="0"/>
                    <a:ext cx="833755" cy="777875"/>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813460" y="0"/>
                    <a:ext cx="833755" cy="777875"/>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831273" y="5938"/>
                    <a:ext cx="0" cy="784448"/>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grpSp>
              <p:nvGrpSpPr>
                <p:cNvPr id="26" name="Group 25"/>
                <p:cNvGrpSpPr/>
                <p:nvPr/>
              </p:nvGrpSpPr>
              <p:grpSpPr>
                <a:xfrm>
                  <a:off x="0" y="0"/>
                  <a:ext cx="3903980" cy="2359026"/>
                  <a:chOff x="0" y="0"/>
                  <a:chExt cx="3903980" cy="2359026"/>
                </a:xfrm>
              </p:grpSpPr>
              <p:grpSp>
                <p:nvGrpSpPr>
                  <p:cNvPr id="27" name="Group 26"/>
                  <p:cNvGrpSpPr>
                    <a:grpSpLocks noChangeAspect="1"/>
                  </p:cNvGrpSpPr>
                  <p:nvPr/>
                </p:nvGrpSpPr>
                <p:grpSpPr>
                  <a:xfrm>
                    <a:off x="0" y="0"/>
                    <a:ext cx="3903980" cy="2359026"/>
                    <a:chOff x="0" y="0"/>
                    <a:chExt cx="2597702" cy="1570868"/>
                  </a:xfrm>
                </p:grpSpPr>
                <p:grpSp>
                  <p:nvGrpSpPr>
                    <p:cNvPr id="35" name="Group 34"/>
                    <p:cNvGrpSpPr/>
                    <p:nvPr/>
                  </p:nvGrpSpPr>
                  <p:grpSpPr>
                    <a:xfrm>
                      <a:off x="730332" y="0"/>
                      <a:ext cx="1137285" cy="840624"/>
                      <a:chOff x="320634" y="0"/>
                      <a:chExt cx="1137615" cy="840732"/>
                    </a:xfrm>
                  </p:grpSpPr>
                  <p:sp>
                    <p:nvSpPr>
                      <p:cNvPr id="38" name="Rectangle 37"/>
                      <p:cNvSpPr/>
                      <p:nvPr/>
                    </p:nvSpPr>
                    <p:spPr>
                      <a:xfrm>
                        <a:off x="338447" y="0"/>
                        <a:ext cx="1097280" cy="82296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9" name="Oval 38"/>
                      <p:cNvSpPr/>
                      <p:nvPr/>
                    </p:nvSpPr>
                    <p:spPr>
                      <a:xfrm>
                        <a:off x="320634" y="789710"/>
                        <a:ext cx="45085" cy="45085"/>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41" name="Oval 40"/>
                      <p:cNvSpPr/>
                      <p:nvPr/>
                    </p:nvSpPr>
                    <p:spPr>
                      <a:xfrm>
                        <a:off x="1413164" y="795647"/>
                        <a:ext cx="45085" cy="45085"/>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36" name="Arc 35"/>
                    <p:cNvSpPr>
                      <a:spLocks noChangeAspect="1"/>
                    </p:cNvSpPr>
                    <p:nvPr/>
                  </p:nvSpPr>
                  <p:spPr>
                    <a:xfrm>
                      <a:off x="0" y="71252"/>
                      <a:ext cx="1499616" cy="1499616"/>
                    </a:xfrm>
                    <a:prstGeom prst="arc">
                      <a:avLst/>
                    </a:prstGeom>
                    <a:ln>
                      <a:solidFill>
                        <a:schemeClr val="tx1"/>
                      </a:solidFill>
                      <a:prstDash val="solid"/>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7" name="Arc 36"/>
                    <p:cNvSpPr>
                      <a:spLocks noChangeAspect="1"/>
                    </p:cNvSpPr>
                    <p:nvPr/>
                  </p:nvSpPr>
                  <p:spPr>
                    <a:xfrm flipH="1">
                      <a:off x="1098467" y="65315"/>
                      <a:ext cx="1499235" cy="1499235"/>
                    </a:xfrm>
                    <a:prstGeom prst="arc">
                      <a:avLst/>
                    </a:prstGeom>
                    <a:ln>
                      <a:solidFill>
                        <a:schemeClr val="tx1"/>
                      </a:solidFill>
                      <a:prstDash val="solid"/>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29" name="Text Box 121"/>
                  <p:cNvSpPr txBox="1"/>
                  <p:nvPr/>
                </p:nvSpPr>
                <p:spPr>
                  <a:xfrm>
                    <a:off x="890650" y="1110343"/>
                    <a:ext cx="236855" cy="23685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A</a:t>
                    </a:r>
                    <a:endParaRPr lang="en-US" sz="1100">
                      <a:effectLst/>
                      <a:ea typeface="Calibri"/>
                      <a:cs typeface="Times New Roman"/>
                    </a:endParaRPr>
                  </a:p>
                </p:txBody>
              </p:sp>
              <p:sp>
                <p:nvSpPr>
                  <p:cNvPr id="32" name="Text Box 122"/>
                  <p:cNvSpPr txBox="1"/>
                  <p:nvPr/>
                </p:nvSpPr>
                <p:spPr>
                  <a:xfrm>
                    <a:off x="2778826" y="1110343"/>
                    <a:ext cx="236855" cy="23685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B</a:t>
                    </a:r>
                    <a:endParaRPr lang="en-US" sz="1100">
                      <a:effectLst/>
                      <a:ea typeface="Calibri"/>
                      <a:cs typeface="Times New Roman"/>
                    </a:endParaRPr>
                  </a:p>
                </p:txBody>
              </p:sp>
              <p:sp>
                <p:nvSpPr>
                  <p:cNvPr id="33" name="Text Box 123"/>
                  <p:cNvSpPr txBox="1"/>
                  <p:nvPr/>
                </p:nvSpPr>
                <p:spPr>
                  <a:xfrm>
                    <a:off x="1810987" y="1187533"/>
                    <a:ext cx="236855" cy="23685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1000">
                        <a:effectLst/>
                        <a:ea typeface="Calibri"/>
                        <a:cs typeface="Times New Roman"/>
                      </a:rPr>
                      <a:t>M</a:t>
                    </a:r>
                    <a:endParaRPr lang="en-US" sz="1100">
                      <a:effectLst/>
                      <a:ea typeface="Calibri"/>
                      <a:cs typeface="Times New Roman"/>
                    </a:endParaRPr>
                  </a:p>
                </p:txBody>
              </p:sp>
              <p:sp>
                <p:nvSpPr>
                  <p:cNvPr id="34" name="Text Box 124"/>
                  <p:cNvSpPr txBox="1"/>
                  <p:nvPr/>
                </p:nvSpPr>
                <p:spPr>
                  <a:xfrm>
                    <a:off x="1822863" y="219694"/>
                    <a:ext cx="236855" cy="23685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X</a:t>
                    </a:r>
                    <a:endParaRPr lang="en-US" sz="1100">
                      <a:effectLst/>
                      <a:ea typeface="Calibri"/>
                      <a:cs typeface="Times New Roman"/>
                    </a:endParaRPr>
                  </a:p>
                </p:txBody>
              </p:sp>
            </p:grpSp>
          </p:grpSp>
        </p:grpSp>
        <p:sp>
          <p:nvSpPr>
            <p:cNvPr id="21" name="Oval 20"/>
            <p:cNvSpPr/>
            <p:nvPr/>
          </p:nvSpPr>
          <p:spPr>
            <a:xfrm>
              <a:off x="8077200" y="31242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6477000" y="31242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mc:AlternateContent xmlns:mc="http://schemas.openxmlformats.org/markup-compatibility/2006" xmlns:a14="http://schemas.microsoft.com/office/drawing/2010/main">
        <mc:Choice Requires="a14">
          <p:sp>
            <p:nvSpPr>
              <p:cNvPr id="45" name="TextBox 44"/>
              <p:cNvSpPr txBox="1"/>
              <p:nvPr/>
            </p:nvSpPr>
            <p:spPr>
              <a:xfrm>
                <a:off x="685800" y="2819400"/>
                <a:ext cx="5362878" cy="2187715"/>
              </a:xfrm>
              <a:prstGeom prst="rect">
                <a:avLst/>
              </a:prstGeom>
              <a:noFill/>
            </p:spPr>
            <p:txBody>
              <a:bodyPr wrap="none" rtlCol="0">
                <a:spAutoFit/>
              </a:bodyPr>
              <a:lstStyle/>
              <a:p>
                <a14:m>
                  <m:oMath xmlns:m="http://schemas.openxmlformats.org/officeDocument/2006/math">
                    <m:r>
                      <a:rPr lang="en-US" sz="2400" i="1" smtClean="0">
                        <a:latin typeface="Cambria Math"/>
                      </a:rPr>
                      <m:t>𝐴</m:t>
                    </m:r>
                    <m:r>
                      <a:rPr lang="en-US" sz="2400" b="0" i="1" smtClean="0">
                        <a:latin typeface="Cambria Math"/>
                      </a:rPr>
                      <m:t> </m:t>
                    </m:r>
                    <m:r>
                      <a:rPr lang="en-US" sz="2400" b="0" i="1" smtClean="0">
                        <a:latin typeface="Cambria Math"/>
                      </a:rPr>
                      <m:t>𝑜𝑓</m:t>
                    </m:r>
                    <m:r>
                      <a:rPr lang="en-US" sz="2400" b="0" i="1" smtClean="0">
                        <a:latin typeface="Cambria Math"/>
                      </a:rPr>
                      <m:t> </m:t>
                    </m:r>
                    <m:r>
                      <a:rPr lang="en-US" sz="2400" b="0" i="1" smtClean="0">
                        <a:latin typeface="Cambria Math"/>
                      </a:rPr>
                      <m:t>𝑏𝑎𝑐𝑘𝑦𝑎𝑟𝑑</m:t>
                    </m:r>
                    <m:r>
                      <a:rPr lang="en-US" sz="2400" b="0" i="1" smtClean="0">
                        <a:latin typeface="Cambria Math"/>
                      </a:rPr>
                      <m:t> </m:t>
                    </m:r>
                    <m:r>
                      <a:rPr lang="en-US" sz="2400" b="0" i="1" smtClean="0">
                        <a:latin typeface="Cambria Math"/>
                      </a:rPr>
                      <m:t>𝑑𝑒𝑡𝑒𝑐𝑡𝑒𝑑</m:t>
                    </m:r>
                    <m:r>
                      <a:rPr lang="en-US" sz="2400" i="1">
                        <a:latin typeface="Cambria Math"/>
                        <a:ea typeface="Cambria Math"/>
                      </a:rPr>
                      <m:t>≈</m:t>
                    </m:r>
                    <m:r>
                      <a:rPr lang="en-US" sz="2400" b="0" i="1" smtClean="0">
                        <a:latin typeface="Cambria Math"/>
                        <a:ea typeface="Cambria Math"/>
                      </a:rPr>
                      <m:t>91.44 </m:t>
                    </m:r>
                    <m:r>
                      <a:rPr lang="en-US" sz="2400" i="1">
                        <a:latin typeface="Cambria Math" pitchFamily="18" charset="0"/>
                        <a:ea typeface="Cambria Math" pitchFamily="18" charset="0"/>
                      </a:rPr>
                      <m:t>𝑚</m:t>
                    </m:r>
                    <m:r>
                      <a:rPr lang="en-US" sz="2400" i="1">
                        <a:latin typeface="Cambria Math" pitchFamily="18" charset="0"/>
                        <a:ea typeface="Cambria Math" pitchFamily="18" charset="0"/>
                      </a:rPr>
                      <m:t> </m:t>
                    </m:r>
                  </m:oMath>
                </a14:m>
                <a:r>
                  <a:rPr lang="en-US" sz="2400" baseline="30000" dirty="0" smtClean="0"/>
                  <a:t>2 </a:t>
                </a:r>
              </a:p>
              <a:p>
                <a14:m>
                  <m:oMath xmlns:m="http://schemas.openxmlformats.org/officeDocument/2006/math">
                    <m:r>
                      <a:rPr lang="en-US" sz="2400" i="1" smtClean="0">
                        <a:latin typeface="Cambria Math"/>
                      </a:rPr>
                      <m:t>𝐴</m:t>
                    </m:r>
                    <m:r>
                      <a:rPr lang="en-US" sz="2400" b="0" i="1" smtClean="0">
                        <a:latin typeface="Cambria Math"/>
                      </a:rPr>
                      <m:t> </m:t>
                    </m:r>
                    <m:r>
                      <a:rPr lang="en-US" sz="2400" b="0" i="1" smtClean="0">
                        <a:latin typeface="Cambria Math"/>
                      </a:rPr>
                      <m:t>𝑜𝑓</m:t>
                    </m:r>
                    <m:r>
                      <a:rPr lang="en-US" sz="2400" b="0" i="1" smtClean="0">
                        <a:latin typeface="Cambria Math"/>
                      </a:rPr>
                      <m:t> </m:t>
                    </m:r>
                    <m:r>
                      <a:rPr lang="en-US" sz="2400" b="0" i="1" smtClean="0">
                        <a:latin typeface="Cambria Math"/>
                      </a:rPr>
                      <m:t>𝑏𝑎𝑐𝑘𝑦𝑎𝑟𝑑</m:t>
                    </m:r>
                    <m:r>
                      <a:rPr lang="en-US" sz="2400" b="0" i="1" smtClean="0">
                        <a:latin typeface="Cambria Math"/>
                        <a:ea typeface="Cambria Math"/>
                      </a:rPr>
                      <m:t>=9</m:t>
                    </m:r>
                    <m:r>
                      <a:rPr lang="en-US" sz="2400" b="0" i="1" smtClean="0">
                        <a:latin typeface="Cambria Math"/>
                        <a:ea typeface="Cambria Math"/>
                      </a:rPr>
                      <m:t>𝑚</m:t>
                    </m:r>
                    <m:d>
                      <m:dPr>
                        <m:ctrlPr>
                          <a:rPr lang="en-US" sz="2400" i="1">
                            <a:latin typeface="Cambria Math"/>
                            <a:ea typeface="Cambria Math"/>
                          </a:rPr>
                        </m:ctrlPr>
                      </m:dPr>
                      <m:e>
                        <m:r>
                          <a:rPr lang="en-US" sz="2400" b="0" i="1" smtClean="0">
                            <a:latin typeface="Cambria Math"/>
                            <a:ea typeface="Cambria Math"/>
                          </a:rPr>
                          <m:t>1</m:t>
                        </m:r>
                        <m:r>
                          <a:rPr lang="en-US" sz="2400" i="1">
                            <a:latin typeface="Cambria Math"/>
                            <a:ea typeface="Cambria Math"/>
                          </a:rPr>
                          <m:t>2</m:t>
                        </m:r>
                        <m:r>
                          <a:rPr lang="en-US" sz="2400" b="0" i="1" smtClean="0">
                            <a:latin typeface="Cambria Math"/>
                            <a:ea typeface="Cambria Math"/>
                          </a:rPr>
                          <m:t>𝑚</m:t>
                        </m:r>
                      </m:e>
                    </m:d>
                  </m:oMath>
                </a14:m>
                <a:r>
                  <a:rPr lang="en-US" sz="2400" dirty="0">
                    <a:ea typeface="Cambria Math"/>
                  </a:rPr>
                  <a:t> </a:t>
                </a:r>
                <a14:m>
                  <m:oMath xmlns:m="http://schemas.openxmlformats.org/officeDocument/2006/math">
                    <m:r>
                      <a:rPr lang="en-US" sz="2400" i="1">
                        <a:latin typeface="Cambria Math"/>
                        <a:ea typeface="Cambria Math"/>
                      </a:rPr>
                      <m:t>=</m:t>
                    </m:r>
                  </m:oMath>
                </a14:m>
                <a:r>
                  <a:rPr lang="en-US" sz="2400" baseline="30000" dirty="0" smtClean="0"/>
                  <a:t> </a:t>
                </a:r>
                <a14:m>
                  <m:oMath xmlns:m="http://schemas.openxmlformats.org/officeDocument/2006/math">
                    <m:r>
                      <a:rPr lang="en-US" sz="2400" b="0" i="1" smtClean="0">
                        <a:latin typeface="Cambria Math"/>
                        <a:ea typeface="Cambria Math"/>
                      </a:rPr>
                      <m:t>108</m:t>
                    </m:r>
                    <m:r>
                      <a:rPr lang="en-US" sz="2400" i="1">
                        <a:latin typeface="Cambria Math"/>
                        <a:ea typeface="Cambria Math"/>
                      </a:rPr>
                      <m:t>𝑚</m:t>
                    </m:r>
                  </m:oMath>
                </a14:m>
                <a:r>
                  <a:rPr lang="en-US" sz="2400" baseline="30000" dirty="0" smtClean="0"/>
                  <a:t>2</a:t>
                </a:r>
              </a:p>
              <a:p>
                <a:endParaRPr lang="en-US" sz="2400" baseline="30000" dirty="0" smtClean="0"/>
              </a:p>
              <a:p>
                <a:pPr/>
                <a14:m>
                  <m:oMathPara xmlns:m="http://schemas.openxmlformats.org/officeDocument/2006/math">
                    <m:oMathParaPr>
                      <m:jc m:val="centerGroup"/>
                    </m:oMathParaPr>
                    <m:oMath xmlns:m="http://schemas.openxmlformats.org/officeDocument/2006/math">
                      <m:r>
                        <a:rPr lang="en-US" sz="2400" b="0" i="1" smtClean="0">
                          <a:latin typeface="Cambria Math"/>
                        </a:rPr>
                        <m:t>% </m:t>
                      </m:r>
                      <m:r>
                        <a:rPr lang="en-US" sz="2400" b="0" i="1" smtClean="0">
                          <a:latin typeface="Cambria Math"/>
                        </a:rPr>
                        <m:t>𝑜𝑓</m:t>
                      </m:r>
                      <m:r>
                        <a:rPr lang="en-US" sz="2400" b="0" i="1" smtClean="0">
                          <a:latin typeface="Cambria Math"/>
                        </a:rPr>
                        <m:t> </m:t>
                      </m:r>
                      <m:r>
                        <a:rPr lang="en-US" sz="2400" b="0" i="1" smtClean="0">
                          <a:latin typeface="Cambria Math"/>
                        </a:rPr>
                        <m:t>𝑏𝑎𝑐𝑘𝑦𝑎𝑟𝑑</m:t>
                      </m:r>
                      <m:r>
                        <a:rPr lang="en-US" sz="2400" b="0" i="1" smtClean="0">
                          <a:latin typeface="Cambria Math"/>
                        </a:rPr>
                        <m:t> </m:t>
                      </m:r>
                      <m:r>
                        <a:rPr lang="en-US" sz="2400" b="0" i="1" smtClean="0">
                          <a:latin typeface="Cambria Math"/>
                        </a:rPr>
                        <m:t>𝑑𝑒𝑡𝑒𝑐𝑡𝑒𝑑</m:t>
                      </m:r>
                      <m:r>
                        <a:rPr lang="en-US" sz="2400" b="0" i="1" smtClean="0">
                          <a:latin typeface="Cambria Math"/>
                        </a:rPr>
                        <m:t>= </m:t>
                      </m:r>
                      <m:f>
                        <m:fPr>
                          <m:ctrlPr>
                            <a:rPr lang="en-US" sz="2400" b="0" i="1" smtClean="0">
                              <a:latin typeface="Cambria Math"/>
                            </a:rPr>
                          </m:ctrlPr>
                        </m:fPr>
                        <m:num>
                          <m:r>
                            <a:rPr lang="en-US" sz="2400" b="0" i="1" smtClean="0">
                              <a:latin typeface="Cambria Math"/>
                            </a:rPr>
                            <m:t>91.44</m:t>
                          </m:r>
                          <m:sSup>
                            <m:sSupPr>
                              <m:ctrlPr>
                                <a:rPr lang="en-US" sz="2400" b="0" i="1" smtClean="0">
                                  <a:latin typeface="Cambria Math"/>
                                </a:rPr>
                              </m:ctrlPr>
                            </m:sSupPr>
                            <m:e>
                              <m:r>
                                <a:rPr lang="en-US" sz="2400" b="0" i="1" smtClean="0">
                                  <a:latin typeface="Cambria Math"/>
                                </a:rPr>
                                <m:t>𝑚</m:t>
                              </m:r>
                            </m:e>
                            <m:sup>
                              <m:r>
                                <a:rPr lang="en-US" sz="2400" b="0" i="1" smtClean="0">
                                  <a:latin typeface="Cambria Math"/>
                                </a:rPr>
                                <m:t>2</m:t>
                              </m:r>
                            </m:sup>
                          </m:sSup>
                        </m:num>
                        <m:den>
                          <m:r>
                            <a:rPr lang="en-US" sz="2400" b="0" i="1" smtClean="0">
                              <a:latin typeface="Cambria Math"/>
                            </a:rPr>
                            <m:t>108</m:t>
                          </m:r>
                          <m:sSup>
                            <m:sSupPr>
                              <m:ctrlPr>
                                <a:rPr lang="en-US" sz="2400" b="0" i="1" smtClean="0">
                                  <a:latin typeface="Cambria Math"/>
                                </a:rPr>
                              </m:ctrlPr>
                            </m:sSupPr>
                            <m:e>
                              <m:r>
                                <a:rPr lang="en-US" sz="2400" b="0" i="1" smtClean="0">
                                  <a:latin typeface="Cambria Math"/>
                                </a:rPr>
                                <m:t>𝑚</m:t>
                              </m:r>
                            </m:e>
                            <m:sup>
                              <m:r>
                                <a:rPr lang="en-US" sz="2400" b="0" i="1" smtClean="0">
                                  <a:latin typeface="Cambria Math"/>
                                </a:rPr>
                                <m:t>2</m:t>
                              </m:r>
                            </m:sup>
                          </m:sSup>
                        </m:den>
                      </m:f>
                    </m:oMath>
                  </m:oMathPara>
                </a14:m>
                <a:endParaRPr lang="en-US" sz="2400" dirty="0" smtClean="0"/>
              </a:p>
              <a:p>
                <a:pPr/>
                <a14:m>
                  <m:oMathPara xmlns:m="http://schemas.openxmlformats.org/officeDocument/2006/math">
                    <m:oMathParaPr>
                      <m:jc m:val="centerGroup"/>
                    </m:oMathParaPr>
                    <m:oMath xmlns:m="http://schemas.openxmlformats.org/officeDocument/2006/math">
                      <m:r>
                        <a:rPr lang="en-US" sz="2400" i="1" smtClean="0">
                          <a:latin typeface="Cambria Math"/>
                          <a:ea typeface="Cambria Math"/>
                        </a:rPr>
                        <m:t>≈</m:t>
                      </m:r>
                      <m:r>
                        <a:rPr lang="en-US" sz="2400" b="0" i="1" smtClean="0">
                          <a:latin typeface="Cambria Math"/>
                          <a:ea typeface="Cambria Math"/>
                        </a:rPr>
                        <m:t>85%</m:t>
                      </m:r>
                    </m:oMath>
                  </m:oMathPara>
                </a14:m>
                <a:endParaRPr lang="en-US" sz="2400" dirty="0"/>
              </a:p>
            </p:txBody>
          </p:sp>
        </mc:Choice>
        <mc:Fallback xmlns="">
          <p:sp>
            <p:nvSpPr>
              <p:cNvPr id="45" name="TextBox 44"/>
              <p:cNvSpPr txBox="1">
                <a:spLocks noRot="1" noChangeAspect="1" noMove="1" noResize="1" noEditPoints="1" noAdjustHandles="1" noChangeArrowheads="1" noChangeShapeType="1" noTextEdit="1"/>
              </p:cNvSpPr>
              <p:nvPr/>
            </p:nvSpPr>
            <p:spPr>
              <a:xfrm>
                <a:off x="685800" y="2819400"/>
                <a:ext cx="5362878" cy="2187715"/>
              </a:xfrm>
              <a:prstGeom prst="rect">
                <a:avLst/>
              </a:prstGeom>
              <a:blipFill rotWithShape="1">
                <a:blip r:embed="rId4"/>
                <a:stretch>
                  <a:fillRect l="-341" t="-559"/>
                </a:stretch>
              </a:blipFill>
            </p:spPr>
            <p:txBody>
              <a:bodyPr/>
              <a:lstStyle/>
              <a:p>
                <a:r>
                  <a:rPr lang="en-US">
                    <a:noFill/>
                  </a:rPr>
                  <a:t> </a:t>
                </a:r>
              </a:p>
            </p:txBody>
          </p:sp>
        </mc:Fallback>
      </mc:AlternateContent>
    </p:spTree>
    <p:extLst>
      <p:ext uri="{BB962C8B-B14F-4D97-AF65-F5344CB8AC3E}">
        <p14:creationId xmlns:p14="http://schemas.microsoft.com/office/powerpoint/2010/main" val="3436906324"/>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28601"/>
            <a:ext cx="6705600" cy="838199"/>
          </a:xfrm>
          <a:solidFill>
            <a:schemeClr val="bg2">
              <a:lumMod val="75000"/>
            </a:schemeClr>
          </a:solidFill>
          <a:scene3d>
            <a:camera prst="orthographicFront"/>
            <a:lightRig rig="threePt" dir="t"/>
          </a:scene3d>
          <a:sp3d>
            <a:bevelT w="165100" prst="coolSlant"/>
          </a:sp3d>
        </p:spPr>
        <p:txBody>
          <a:bodyPr/>
          <a:lstStyle/>
          <a:p>
            <a:r>
              <a:rPr lang="en-US" dirty="0" smtClean="0"/>
              <a:t>Examples &amp; Explanations</a:t>
            </a:r>
            <a:endParaRPr lang="en-US" dirty="0"/>
          </a:p>
        </p:txBody>
      </p:sp>
      <p:sp>
        <p:nvSpPr>
          <p:cNvPr id="3" name="Subtitle 2"/>
          <p:cNvSpPr>
            <a:spLocks noGrp="1"/>
          </p:cNvSpPr>
          <p:nvPr>
            <p:ph type="subTitle" idx="1"/>
          </p:nvPr>
        </p:nvSpPr>
        <p:spPr>
          <a:xfrm>
            <a:off x="228600" y="1219200"/>
            <a:ext cx="8610600" cy="4343400"/>
          </a:xfrm>
        </p:spPr>
        <p:txBody>
          <a:bodyPr/>
          <a:lstStyle/>
          <a:p>
            <a:r>
              <a:rPr lang="en-US" sz="2400" dirty="0" smtClean="0">
                <a:solidFill>
                  <a:schemeClr val="tx1"/>
                </a:solidFill>
              </a:rPr>
              <a:t>Computing </a:t>
            </a:r>
            <a:r>
              <a:rPr lang="en-US" sz="2400" dirty="0">
                <a:solidFill>
                  <a:schemeClr val="tx1"/>
                </a:solidFill>
              </a:rPr>
              <a:t>the area </a:t>
            </a:r>
            <a:r>
              <a:rPr lang="en-US" sz="2400" dirty="0" smtClean="0">
                <a:solidFill>
                  <a:schemeClr val="tx1"/>
                </a:solidFill>
              </a:rPr>
              <a:t>detected </a:t>
            </a:r>
            <a:r>
              <a:rPr lang="en-US" sz="2400" dirty="0">
                <a:solidFill>
                  <a:schemeClr val="tx1"/>
                </a:solidFill>
              </a:rPr>
              <a:t>if </a:t>
            </a:r>
            <a:r>
              <a:rPr lang="en-US" sz="2400" dirty="0" err="1">
                <a:solidFill>
                  <a:schemeClr val="tx1"/>
                </a:solidFill>
              </a:rPr>
              <a:t>Selina</a:t>
            </a:r>
            <a:r>
              <a:rPr lang="en-US" sz="2400" dirty="0">
                <a:solidFill>
                  <a:schemeClr val="tx1"/>
                </a:solidFill>
              </a:rPr>
              <a:t> </a:t>
            </a:r>
            <a:r>
              <a:rPr lang="en-US" sz="2400" dirty="0" smtClean="0">
                <a:solidFill>
                  <a:schemeClr val="tx1"/>
                </a:solidFill>
              </a:rPr>
              <a:t>places one of  the motion detectors on the back left corner of her house and the other on a pole which is located in the back right corner of the backyard.</a:t>
            </a:r>
            <a:endParaRPr lang="en-US" sz="2400" dirty="0">
              <a:solidFill>
                <a:schemeClr val="tx1"/>
              </a:solidFill>
            </a:endParaRPr>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924800" y="5807075"/>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8600" y="5715000"/>
            <a:ext cx="5940922" cy="307777"/>
          </a:xfrm>
          <a:prstGeom prst="rect">
            <a:avLst/>
          </a:prstGeom>
          <a:noFill/>
        </p:spPr>
        <p:txBody>
          <a:bodyPr wrap="none" rtlCol="0">
            <a:spAutoFit/>
          </a:bodyPr>
          <a:lstStyle/>
          <a:p>
            <a:r>
              <a:rPr lang="en-US" sz="1400" dirty="0"/>
              <a:t>Adapted from </a:t>
            </a:r>
            <a:r>
              <a:rPr lang="en-US" sz="1400" i="1" dirty="0"/>
              <a:t>Illustrative Mathematics </a:t>
            </a:r>
            <a:r>
              <a:rPr lang="en-US" sz="1400" dirty="0"/>
              <a:t> G.C, G.SRT Setting up Sprinklers</a:t>
            </a:r>
          </a:p>
        </p:txBody>
      </p:sp>
      <p:grpSp>
        <p:nvGrpSpPr>
          <p:cNvPr id="5" name="Group 4"/>
          <p:cNvGrpSpPr/>
          <p:nvPr/>
        </p:nvGrpSpPr>
        <p:grpSpPr>
          <a:xfrm>
            <a:off x="1052822" y="649092"/>
            <a:ext cx="6871978" cy="6132708"/>
            <a:chOff x="1052822" y="572892"/>
            <a:chExt cx="6871978" cy="6132708"/>
          </a:xfrm>
        </p:grpSpPr>
        <p:grpSp>
          <p:nvGrpSpPr>
            <p:cNvPr id="14" name="Group 13"/>
            <p:cNvGrpSpPr/>
            <p:nvPr/>
          </p:nvGrpSpPr>
          <p:grpSpPr>
            <a:xfrm>
              <a:off x="1052822" y="572892"/>
              <a:ext cx="6871978" cy="6132708"/>
              <a:chOff x="0" y="0"/>
              <a:chExt cx="3913505" cy="3492500"/>
            </a:xfrm>
          </p:grpSpPr>
          <p:sp>
            <p:nvSpPr>
              <p:cNvPr id="15" name="Rectangle 14"/>
              <p:cNvSpPr/>
              <p:nvPr/>
            </p:nvSpPr>
            <p:spPr>
              <a:xfrm>
                <a:off x="958850" y="1003300"/>
                <a:ext cx="2002113" cy="14599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16" name="Group 15"/>
              <p:cNvGrpSpPr/>
              <p:nvPr/>
            </p:nvGrpSpPr>
            <p:grpSpPr>
              <a:xfrm>
                <a:off x="0" y="0"/>
                <a:ext cx="3913505" cy="3492500"/>
                <a:chOff x="0" y="0"/>
                <a:chExt cx="3913505" cy="3492500"/>
              </a:xfrm>
            </p:grpSpPr>
            <p:grpSp>
              <p:nvGrpSpPr>
                <p:cNvPr id="17" name="Group 16"/>
                <p:cNvGrpSpPr/>
                <p:nvPr/>
              </p:nvGrpSpPr>
              <p:grpSpPr>
                <a:xfrm>
                  <a:off x="1140031" y="1122218"/>
                  <a:ext cx="1645176" cy="1232440"/>
                  <a:chOff x="0" y="0"/>
                  <a:chExt cx="1645176" cy="1232440"/>
                </a:xfrm>
              </p:grpSpPr>
              <p:grpSp>
                <p:nvGrpSpPr>
                  <p:cNvPr id="34" name="Group 33"/>
                  <p:cNvGrpSpPr/>
                  <p:nvPr/>
                </p:nvGrpSpPr>
                <p:grpSpPr>
                  <a:xfrm>
                    <a:off x="0" y="0"/>
                    <a:ext cx="1636231" cy="1232440"/>
                    <a:chOff x="0" y="0"/>
                    <a:chExt cx="1636231" cy="1232440"/>
                  </a:xfrm>
                </p:grpSpPr>
                <p:cxnSp>
                  <p:nvCxnSpPr>
                    <p:cNvPr id="37" name="Straight Connector 36"/>
                    <p:cNvCxnSpPr/>
                    <p:nvPr/>
                  </p:nvCxnSpPr>
                  <p:spPr>
                    <a:xfrm flipV="1">
                      <a:off x="0" y="0"/>
                      <a:ext cx="1636231" cy="123244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558140" y="285008"/>
                      <a:ext cx="526678" cy="68834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V="1">
                      <a:off x="0" y="285008"/>
                      <a:ext cx="558140" cy="946184"/>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V="1">
                      <a:off x="0" y="973777"/>
                      <a:ext cx="1068326" cy="25738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cxnSp>
                <p:nvCxnSpPr>
                  <p:cNvPr id="35" name="Straight Connector 34"/>
                  <p:cNvCxnSpPr/>
                  <p:nvPr/>
                </p:nvCxnSpPr>
                <p:spPr>
                  <a:xfrm flipV="1">
                    <a:off x="1068779" y="0"/>
                    <a:ext cx="576397" cy="97335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V="1">
                    <a:off x="558140" y="0"/>
                    <a:ext cx="1086745" cy="284883"/>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grpSp>
              <p:nvGrpSpPr>
                <p:cNvPr id="18" name="Group 17"/>
                <p:cNvGrpSpPr/>
                <p:nvPr/>
              </p:nvGrpSpPr>
              <p:grpSpPr>
                <a:xfrm>
                  <a:off x="0" y="0"/>
                  <a:ext cx="3913505" cy="3492500"/>
                  <a:chOff x="0" y="0"/>
                  <a:chExt cx="3913505" cy="3492500"/>
                </a:xfrm>
              </p:grpSpPr>
              <p:grpSp>
                <p:nvGrpSpPr>
                  <p:cNvPr id="22" name="Group 21"/>
                  <p:cNvGrpSpPr>
                    <a:grpSpLocks noChangeAspect="1"/>
                  </p:cNvGrpSpPr>
                  <p:nvPr/>
                </p:nvGrpSpPr>
                <p:grpSpPr>
                  <a:xfrm>
                    <a:off x="0" y="0"/>
                    <a:ext cx="3913505" cy="3492500"/>
                    <a:chOff x="0" y="0"/>
                    <a:chExt cx="2609959" cy="2330889"/>
                  </a:xfrm>
                </p:grpSpPr>
                <p:grpSp>
                  <p:nvGrpSpPr>
                    <p:cNvPr id="28" name="Group 27"/>
                    <p:cNvGrpSpPr/>
                    <p:nvPr/>
                  </p:nvGrpSpPr>
                  <p:grpSpPr>
                    <a:xfrm>
                      <a:off x="742208" y="724395"/>
                      <a:ext cx="1137285" cy="864031"/>
                      <a:chOff x="285008" y="0"/>
                      <a:chExt cx="1137615" cy="864483"/>
                    </a:xfrm>
                  </p:grpSpPr>
                  <p:sp>
                    <p:nvSpPr>
                      <p:cNvPr id="31" name="Rectangle 30"/>
                      <p:cNvSpPr/>
                      <p:nvPr/>
                    </p:nvSpPr>
                    <p:spPr>
                      <a:xfrm>
                        <a:off x="302821" y="23751"/>
                        <a:ext cx="1097280" cy="82296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2" name="Oval 31"/>
                      <p:cNvSpPr/>
                      <p:nvPr/>
                    </p:nvSpPr>
                    <p:spPr>
                      <a:xfrm>
                        <a:off x="285008" y="819398"/>
                        <a:ext cx="45085" cy="45085"/>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3" name="Oval 32"/>
                      <p:cNvSpPr/>
                      <p:nvPr/>
                    </p:nvSpPr>
                    <p:spPr>
                      <a:xfrm>
                        <a:off x="1377538" y="0"/>
                        <a:ext cx="45085" cy="45085"/>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29" name="Arc 28"/>
                    <p:cNvSpPr>
                      <a:spLocks noChangeAspect="1"/>
                    </p:cNvSpPr>
                    <p:nvPr/>
                  </p:nvSpPr>
                  <p:spPr>
                    <a:xfrm>
                      <a:off x="0" y="831273"/>
                      <a:ext cx="1499616" cy="1499616"/>
                    </a:xfrm>
                    <a:prstGeom prst="arc">
                      <a:avLst/>
                    </a:prstGeom>
                    <a:ln>
                      <a:solidFill>
                        <a:schemeClr val="tx1"/>
                      </a:solidFill>
                      <a:prstDash val="solid"/>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0" name="Arc 29"/>
                    <p:cNvSpPr>
                      <a:spLocks noChangeAspect="1"/>
                    </p:cNvSpPr>
                    <p:nvPr/>
                  </p:nvSpPr>
                  <p:spPr>
                    <a:xfrm flipH="1" flipV="1">
                      <a:off x="1110343" y="0"/>
                      <a:ext cx="1499616" cy="1499616"/>
                    </a:xfrm>
                    <a:prstGeom prst="arc">
                      <a:avLst/>
                    </a:prstGeom>
                    <a:ln>
                      <a:solidFill>
                        <a:schemeClr val="tx1"/>
                      </a:solidFill>
                      <a:prstDash val="solid"/>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23" name="Text Box 138"/>
                  <p:cNvSpPr txBox="1"/>
                  <p:nvPr/>
                </p:nvSpPr>
                <p:spPr>
                  <a:xfrm>
                    <a:off x="902524" y="2226624"/>
                    <a:ext cx="236855" cy="23680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A</a:t>
                    </a:r>
                    <a:endParaRPr lang="en-US" sz="1100">
                      <a:effectLst/>
                      <a:ea typeface="Calibri"/>
                      <a:cs typeface="Times New Roman"/>
                    </a:endParaRPr>
                  </a:p>
                </p:txBody>
              </p:sp>
              <p:sp>
                <p:nvSpPr>
                  <p:cNvPr id="24" name="Text Box 139"/>
                  <p:cNvSpPr txBox="1"/>
                  <p:nvPr/>
                </p:nvSpPr>
                <p:spPr>
                  <a:xfrm>
                    <a:off x="2784763" y="1003465"/>
                    <a:ext cx="236855" cy="23680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B</a:t>
                    </a:r>
                    <a:endParaRPr lang="en-US" sz="1100">
                      <a:effectLst/>
                      <a:ea typeface="Calibri"/>
                      <a:cs typeface="Times New Roman"/>
                    </a:endParaRPr>
                  </a:p>
                </p:txBody>
              </p:sp>
              <p:sp>
                <p:nvSpPr>
                  <p:cNvPr id="25" name="Text Box 140"/>
                  <p:cNvSpPr txBox="1"/>
                  <p:nvPr/>
                </p:nvSpPr>
                <p:spPr>
                  <a:xfrm>
                    <a:off x="1822862" y="1692234"/>
                    <a:ext cx="236855" cy="23622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X</a:t>
                    </a:r>
                    <a:endParaRPr lang="en-US" sz="1100">
                      <a:effectLst/>
                      <a:ea typeface="Calibri"/>
                      <a:cs typeface="Times New Roman"/>
                    </a:endParaRPr>
                  </a:p>
                </p:txBody>
              </p:sp>
              <p:sp>
                <p:nvSpPr>
                  <p:cNvPr id="26" name="Text Box 141"/>
                  <p:cNvSpPr txBox="1"/>
                  <p:nvPr/>
                </p:nvSpPr>
                <p:spPr>
                  <a:xfrm>
                    <a:off x="1472540" y="1288473"/>
                    <a:ext cx="236855" cy="23622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P</a:t>
                    </a:r>
                    <a:endParaRPr lang="en-US" sz="1100">
                      <a:effectLst/>
                      <a:ea typeface="Calibri"/>
                      <a:cs typeface="Times New Roman"/>
                    </a:endParaRPr>
                  </a:p>
                </p:txBody>
              </p:sp>
              <p:sp>
                <p:nvSpPr>
                  <p:cNvPr id="27" name="Text Box 142"/>
                  <p:cNvSpPr txBox="1"/>
                  <p:nvPr/>
                </p:nvSpPr>
                <p:spPr>
                  <a:xfrm>
                    <a:off x="2173184" y="1929740"/>
                    <a:ext cx="236855" cy="23680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Q</a:t>
                    </a:r>
                    <a:endParaRPr lang="en-US" sz="1100">
                      <a:effectLst/>
                      <a:ea typeface="Calibri"/>
                      <a:cs typeface="Times New Roman"/>
                    </a:endParaRPr>
                  </a:p>
                </p:txBody>
              </p:sp>
            </p:grpSp>
          </p:grpSp>
        </p:grpSp>
        <p:sp>
          <p:nvSpPr>
            <p:cNvPr id="12" name="Oval 11"/>
            <p:cNvSpPr/>
            <p:nvPr/>
          </p:nvSpPr>
          <p:spPr>
            <a:xfrm>
              <a:off x="5867400" y="24384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2971800" y="46482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179562848"/>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28601"/>
            <a:ext cx="6705600" cy="838199"/>
          </a:xfrm>
          <a:solidFill>
            <a:schemeClr val="bg2">
              <a:lumMod val="75000"/>
            </a:schemeClr>
          </a:solidFill>
          <a:scene3d>
            <a:camera prst="orthographicFront"/>
            <a:lightRig rig="threePt" dir="t"/>
          </a:scene3d>
          <a:sp3d>
            <a:bevelT w="165100" prst="coolSlant"/>
          </a:sp3d>
        </p:spPr>
        <p:txBody>
          <a:bodyPr/>
          <a:lstStyle/>
          <a:p>
            <a:r>
              <a:rPr lang="en-US" dirty="0" smtClean="0"/>
              <a:t>Examples &amp; Explanations</a:t>
            </a:r>
            <a:endParaRPr lang="en-US" dirty="0"/>
          </a:p>
        </p:txBody>
      </p:sp>
      <p:sp>
        <p:nvSpPr>
          <p:cNvPr id="3" name="Subtitle 2"/>
          <p:cNvSpPr>
            <a:spLocks noGrp="1"/>
          </p:cNvSpPr>
          <p:nvPr>
            <p:ph type="subTitle" idx="1"/>
          </p:nvPr>
        </p:nvSpPr>
        <p:spPr>
          <a:xfrm>
            <a:off x="228600" y="1219200"/>
            <a:ext cx="8610600" cy="4343400"/>
          </a:xfrm>
        </p:spPr>
        <p:txBody>
          <a:bodyPr/>
          <a:lstStyle/>
          <a:p>
            <a:r>
              <a:rPr lang="en-US" sz="2200" dirty="0">
                <a:solidFill>
                  <a:schemeClr val="tx1"/>
                </a:solidFill>
              </a:rPr>
              <a:t>Computing the area detected if </a:t>
            </a:r>
            <a:r>
              <a:rPr lang="en-US" sz="2200" dirty="0" err="1">
                <a:solidFill>
                  <a:schemeClr val="tx1"/>
                </a:solidFill>
              </a:rPr>
              <a:t>Selina</a:t>
            </a:r>
            <a:r>
              <a:rPr lang="en-US" sz="2200" dirty="0">
                <a:solidFill>
                  <a:schemeClr val="tx1"/>
                </a:solidFill>
              </a:rPr>
              <a:t> places one of  the motion detectors on the back left corner of her house and the other on a pole which is located in the back right corner of the backyard.</a:t>
            </a:r>
          </a:p>
          <a:p>
            <a:endParaRPr lang="en-US" sz="2200" dirty="0">
              <a:solidFill>
                <a:schemeClr val="tx1"/>
              </a:solidFill>
            </a:endParaRPr>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924800" y="5807075"/>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8600" y="5715000"/>
            <a:ext cx="5940922" cy="307777"/>
          </a:xfrm>
          <a:prstGeom prst="rect">
            <a:avLst/>
          </a:prstGeom>
          <a:noFill/>
        </p:spPr>
        <p:txBody>
          <a:bodyPr wrap="none" rtlCol="0">
            <a:spAutoFit/>
          </a:bodyPr>
          <a:lstStyle/>
          <a:p>
            <a:r>
              <a:rPr lang="en-US" sz="1400" dirty="0"/>
              <a:t>Adapted from </a:t>
            </a:r>
            <a:r>
              <a:rPr lang="en-US" sz="1400" i="1" dirty="0"/>
              <a:t>Illustrative Mathematics </a:t>
            </a:r>
            <a:r>
              <a:rPr lang="en-US" sz="1400" dirty="0"/>
              <a:t> G.C, G.SRT Setting up Sprinklers</a:t>
            </a:r>
          </a:p>
        </p:txBody>
      </p:sp>
      <p:grpSp>
        <p:nvGrpSpPr>
          <p:cNvPr id="5" name="Group 4"/>
          <p:cNvGrpSpPr/>
          <p:nvPr/>
        </p:nvGrpSpPr>
        <p:grpSpPr>
          <a:xfrm>
            <a:off x="5653411" y="838200"/>
            <a:ext cx="4023989" cy="3661668"/>
            <a:chOff x="1052822" y="572892"/>
            <a:chExt cx="6871978" cy="6132708"/>
          </a:xfrm>
        </p:grpSpPr>
        <p:grpSp>
          <p:nvGrpSpPr>
            <p:cNvPr id="14" name="Group 13"/>
            <p:cNvGrpSpPr/>
            <p:nvPr/>
          </p:nvGrpSpPr>
          <p:grpSpPr>
            <a:xfrm>
              <a:off x="1052822" y="572892"/>
              <a:ext cx="6871978" cy="6132708"/>
              <a:chOff x="0" y="0"/>
              <a:chExt cx="3913505" cy="3492500"/>
            </a:xfrm>
          </p:grpSpPr>
          <p:sp>
            <p:nvSpPr>
              <p:cNvPr id="15" name="Rectangle 14"/>
              <p:cNvSpPr/>
              <p:nvPr/>
            </p:nvSpPr>
            <p:spPr>
              <a:xfrm>
                <a:off x="958850" y="1003300"/>
                <a:ext cx="2002113" cy="14599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16" name="Group 15"/>
              <p:cNvGrpSpPr/>
              <p:nvPr/>
            </p:nvGrpSpPr>
            <p:grpSpPr>
              <a:xfrm>
                <a:off x="0" y="0"/>
                <a:ext cx="3913505" cy="3492500"/>
                <a:chOff x="0" y="0"/>
                <a:chExt cx="3913505" cy="3492500"/>
              </a:xfrm>
            </p:grpSpPr>
            <p:grpSp>
              <p:nvGrpSpPr>
                <p:cNvPr id="17" name="Group 16"/>
                <p:cNvGrpSpPr/>
                <p:nvPr/>
              </p:nvGrpSpPr>
              <p:grpSpPr>
                <a:xfrm>
                  <a:off x="1140031" y="1122218"/>
                  <a:ext cx="1645176" cy="1232440"/>
                  <a:chOff x="0" y="0"/>
                  <a:chExt cx="1645176" cy="1232440"/>
                </a:xfrm>
              </p:grpSpPr>
              <p:grpSp>
                <p:nvGrpSpPr>
                  <p:cNvPr id="34" name="Group 33"/>
                  <p:cNvGrpSpPr/>
                  <p:nvPr/>
                </p:nvGrpSpPr>
                <p:grpSpPr>
                  <a:xfrm>
                    <a:off x="0" y="0"/>
                    <a:ext cx="1636231" cy="1232440"/>
                    <a:chOff x="0" y="0"/>
                    <a:chExt cx="1636231" cy="1232440"/>
                  </a:xfrm>
                </p:grpSpPr>
                <p:cxnSp>
                  <p:nvCxnSpPr>
                    <p:cNvPr id="37" name="Straight Connector 36"/>
                    <p:cNvCxnSpPr/>
                    <p:nvPr/>
                  </p:nvCxnSpPr>
                  <p:spPr>
                    <a:xfrm flipV="1">
                      <a:off x="0" y="0"/>
                      <a:ext cx="1636231" cy="123244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558140" y="285008"/>
                      <a:ext cx="526678" cy="68834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V="1">
                      <a:off x="0" y="285008"/>
                      <a:ext cx="558140" cy="946184"/>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V="1">
                      <a:off x="0" y="973777"/>
                      <a:ext cx="1068326" cy="25738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cxnSp>
                <p:nvCxnSpPr>
                  <p:cNvPr id="35" name="Straight Connector 34"/>
                  <p:cNvCxnSpPr/>
                  <p:nvPr/>
                </p:nvCxnSpPr>
                <p:spPr>
                  <a:xfrm flipV="1">
                    <a:off x="1068779" y="0"/>
                    <a:ext cx="576397" cy="97335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V="1">
                    <a:off x="558140" y="0"/>
                    <a:ext cx="1086745" cy="284883"/>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grpSp>
              <p:nvGrpSpPr>
                <p:cNvPr id="18" name="Group 17"/>
                <p:cNvGrpSpPr/>
                <p:nvPr/>
              </p:nvGrpSpPr>
              <p:grpSpPr>
                <a:xfrm>
                  <a:off x="0" y="0"/>
                  <a:ext cx="3913505" cy="3492500"/>
                  <a:chOff x="0" y="0"/>
                  <a:chExt cx="3913505" cy="3492500"/>
                </a:xfrm>
              </p:grpSpPr>
              <p:grpSp>
                <p:nvGrpSpPr>
                  <p:cNvPr id="22" name="Group 21"/>
                  <p:cNvGrpSpPr>
                    <a:grpSpLocks noChangeAspect="1"/>
                  </p:cNvGrpSpPr>
                  <p:nvPr/>
                </p:nvGrpSpPr>
                <p:grpSpPr>
                  <a:xfrm>
                    <a:off x="0" y="0"/>
                    <a:ext cx="3913505" cy="3492500"/>
                    <a:chOff x="0" y="0"/>
                    <a:chExt cx="2609959" cy="2330889"/>
                  </a:xfrm>
                </p:grpSpPr>
                <p:grpSp>
                  <p:nvGrpSpPr>
                    <p:cNvPr id="28" name="Group 27"/>
                    <p:cNvGrpSpPr/>
                    <p:nvPr/>
                  </p:nvGrpSpPr>
                  <p:grpSpPr>
                    <a:xfrm>
                      <a:off x="742208" y="724395"/>
                      <a:ext cx="1137285" cy="864031"/>
                      <a:chOff x="285008" y="0"/>
                      <a:chExt cx="1137615" cy="864483"/>
                    </a:xfrm>
                  </p:grpSpPr>
                  <p:sp>
                    <p:nvSpPr>
                      <p:cNvPr id="31" name="Rectangle 30"/>
                      <p:cNvSpPr/>
                      <p:nvPr/>
                    </p:nvSpPr>
                    <p:spPr>
                      <a:xfrm>
                        <a:off x="302821" y="23751"/>
                        <a:ext cx="1097280" cy="82296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2" name="Oval 31"/>
                      <p:cNvSpPr/>
                      <p:nvPr/>
                    </p:nvSpPr>
                    <p:spPr>
                      <a:xfrm>
                        <a:off x="285008" y="819398"/>
                        <a:ext cx="45085" cy="45085"/>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3" name="Oval 32"/>
                      <p:cNvSpPr/>
                      <p:nvPr/>
                    </p:nvSpPr>
                    <p:spPr>
                      <a:xfrm>
                        <a:off x="1377538" y="0"/>
                        <a:ext cx="45085" cy="45085"/>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29" name="Arc 28"/>
                    <p:cNvSpPr>
                      <a:spLocks noChangeAspect="1"/>
                    </p:cNvSpPr>
                    <p:nvPr/>
                  </p:nvSpPr>
                  <p:spPr>
                    <a:xfrm>
                      <a:off x="0" y="831273"/>
                      <a:ext cx="1499616" cy="1499616"/>
                    </a:xfrm>
                    <a:prstGeom prst="arc">
                      <a:avLst/>
                    </a:prstGeom>
                    <a:ln>
                      <a:solidFill>
                        <a:schemeClr val="tx1"/>
                      </a:solidFill>
                      <a:prstDash val="solid"/>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0" name="Arc 29"/>
                    <p:cNvSpPr>
                      <a:spLocks noChangeAspect="1"/>
                    </p:cNvSpPr>
                    <p:nvPr/>
                  </p:nvSpPr>
                  <p:spPr>
                    <a:xfrm flipH="1" flipV="1">
                      <a:off x="1110343" y="0"/>
                      <a:ext cx="1499616" cy="1499616"/>
                    </a:xfrm>
                    <a:prstGeom prst="arc">
                      <a:avLst/>
                    </a:prstGeom>
                    <a:ln>
                      <a:solidFill>
                        <a:schemeClr val="tx1"/>
                      </a:solidFill>
                      <a:prstDash val="solid"/>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23" name="Text Box 138"/>
                  <p:cNvSpPr txBox="1"/>
                  <p:nvPr/>
                </p:nvSpPr>
                <p:spPr>
                  <a:xfrm>
                    <a:off x="902524" y="2226624"/>
                    <a:ext cx="236855" cy="23680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A</a:t>
                    </a:r>
                    <a:endParaRPr lang="en-US" sz="1100">
                      <a:effectLst/>
                      <a:ea typeface="Calibri"/>
                      <a:cs typeface="Times New Roman"/>
                    </a:endParaRPr>
                  </a:p>
                </p:txBody>
              </p:sp>
              <p:sp>
                <p:nvSpPr>
                  <p:cNvPr id="24" name="Text Box 139"/>
                  <p:cNvSpPr txBox="1"/>
                  <p:nvPr/>
                </p:nvSpPr>
                <p:spPr>
                  <a:xfrm>
                    <a:off x="2784763" y="1003465"/>
                    <a:ext cx="236855" cy="23680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B</a:t>
                    </a:r>
                    <a:endParaRPr lang="en-US" sz="1100">
                      <a:effectLst/>
                      <a:ea typeface="Calibri"/>
                      <a:cs typeface="Times New Roman"/>
                    </a:endParaRPr>
                  </a:p>
                </p:txBody>
              </p:sp>
              <p:sp>
                <p:nvSpPr>
                  <p:cNvPr id="25" name="Text Box 140"/>
                  <p:cNvSpPr txBox="1"/>
                  <p:nvPr/>
                </p:nvSpPr>
                <p:spPr>
                  <a:xfrm>
                    <a:off x="1822862" y="1692234"/>
                    <a:ext cx="236855" cy="23622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X</a:t>
                    </a:r>
                    <a:endParaRPr lang="en-US" sz="1100">
                      <a:effectLst/>
                      <a:ea typeface="Calibri"/>
                      <a:cs typeface="Times New Roman"/>
                    </a:endParaRPr>
                  </a:p>
                </p:txBody>
              </p:sp>
              <p:sp>
                <p:nvSpPr>
                  <p:cNvPr id="26" name="Text Box 141"/>
                  <p:cNvSpPr txBox="1"/>
                  <p:nvPr/>
                </p:nvSpPr>
                <p:spPr>
                  <a:xfrm>
                    <a:off x="1472540" y="1288473"/>
                    <a:ext cx="236855" cy="23622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P</a:t>
                    </a:r>
                    <a:endParaRPr lang="en-US" sz="1100">
                      <a:effectLst/>
                      <a:ea typeface="Calibri"/>
                      <a:cs typeface="Times New Roman"/>
                    </a:endParaRPr>
                  </a:p>
                </p:txBody>
              </p:sp>
              <p:sp>
                <p:nvSpPr>
                  <p:cNvPr id="27" name="Text Box 142"/>
                  <p:cNvSpPr txBox="1"/>
                  <p:nvPr/>
                </p:nvSpPr>
                <p:spPr>
                  <a:xfrm>
                    <a:off x="2173184" y="1929740"/>
                    <a:ext cx="236855" cy="23680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Q</a:t>
                    </a:r>
                    <a:endParaRPr lang="en-US" sz="1100">
                      <a:effectLst/>
                      <a:ea typeface="Calibri"/>
                      <a:cs typeface="Times New Roman"/>
                    </a:endParaRPr>
                  </a:p>
                </p:txBody>
              </p:sp>
            </p:grpSp>
          </p:grpSp>
        </p:grpSp>
        <p:sp>
          <p:nvSpPr>
            <p:cNvPr id="12" name="Oval 11"/>
            <p:cNvSpPr/>
            <p:nvPr/>
          </p:nvSpPr>
          <p:spPr>
            <a:xfrm>
              <a:off x="5867400" y="24384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2971800" y="46482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Rectangle 5"/>
          <p:cNvSpPr/>
          <p:nvPr/>
        </p:nvSpPr>
        <p:spPr>
          <a:xfrm>
            <a:off x="457199" y="2457271"/>
            <a:ext cx="5196211" cy="769441"/>
          </a:xfrm>
          <a:prstGeom prst="rect">
            <a:avLst/>
          </a:prstGeom>
        </p:spPr>
        <p:txBody>
          <a:bodyPr wrap="square">
            <a:spAutoFit/>
          </a:bodyPr>
          <a:lstStyle/>
          <a:p>
            <a:r>
              <a:rPr lang="en-US" sz="2200" dirty="0">
                <a:latin typeface="+mn-lt"/>
              </a:rPr>
              <a:t>The </a:t>
            </a:r>
            <a:r>
              <a:rPr lang="en-US" sz="2200" dirty="0" smtClean="0">
                <a:latin typeface="+mn-lt"/>
              </a:rPr>
              <a:t>detected area </a:t>
            </a:r>
            <a:r>
              <a:rPr lang="en-US" sz="2200" dirty="0">
                <a:latin typeface="+mn-lt"/>
              </a:rPr>
              <a:t>is comprised of the </a:t>
            </a:r>
            <a:r>
              <a:rPr lang="en-US" sz="2200" dirty="0" smtClean="0">
                <a:latin typeface="+mn-lt"/>
              </a:rPr>
              <a:t>area </a:t>
            </a:r>
            <a:r>
              <a:rPr lang="en-US" sz="2200" dirty="0">
                <a:latin typeface="+mn-lt"/>
              </a:rPr>
              <a:t>of rhombus APBQ and </a:t>
            </a:r>
            <a:r>
              <a:rPr lang="en-US" sz="2200" dirty="0" smtClean="0">
                <a:latin typeface="+mn-lt"/>
              </a:rPr>
              <a:t>four circular sectors</a:t>
            </a:r>
            <a:r>
              <a:rPr lang="en-US" sz="2200" dirty="0">
                <a:latin typeface="+mn-lt"/>
              </a:rPr>
              <a:t>.</a:t>
            </a:r>
          </a:p>
        </p:txBody>
      </p:sp>
    </p:spTree>
    <p:extLst>
      <p:ext uri="{BB962C8B-B14F-4D97-AF65-F5344CB8AC3E}">
        <p14:creationId xmlns:p14="http://schemas.microsoft.com/office/powerpoint/2010/main" val="4066513576"/>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28601"/>
            <a:ext cx="6705600" cy="838199"/>
          </a:xfrm>
          <a:solidFill>
            <a:schemeClr val="bg2">
              <a:lumMod val="75000"/>
            </a:schemeClr>
          </a:solidFill>
          <a:scene3d>
            <a:camera prst="orthographicFront"/>
            <a:lightRig rig="threePt" dir="t"/>
          </a:scene3d>
          <a:sp3d>
            <a:bevelT w="165100" prst="coolSlant"/>
          </a:sp3d>
        </p:spPr>
        <p:txBody>
          <a:bodyPr/>
          <a:lstStyle/>
          <a:p>
            <a:r>
              <a:rPr lang="en-US" dirty="0" smtClean="0"/>
              <a:t>Examples &amp; Explanations</a:t>
            </a:r>
            <a:endParaRPr lang="en-US" dirty="0"/>
          </a:p>
        </p:txBody>
      </p:sp>
      <p:sp>
        <p:nvSpPr>
          <p:cNvPr id="3" name="Subtitle 2"/>
          <p:cNvSpPr>
            <a:spLocks noGrp="1"/>
          </p:cNvSpPr>
          <p:nvPr>
            <p:ph type="subTitle" idx="1"/>
          </p:nvPr>
        </p:nvSpPr>
        <p:spPr>
          <a:xfrm>
            <a:off x="228600" y="1219200"/>
            <a:ext cx="8610600" cy="4343400"/>
          </a:xfrm>
        </p:spPr>
        <p:txBody>
          <a:bodyPr/>
          <a:lstStyle/>
          <a:p>
            <a:r>
              <a:rPr lang="en-US" sz="2200" dirty="0">
                <a:solidFill>
                  <a:schemeClr val="tx1"/>
                </a:solidFill>
              </a:rPr>
              <a:t>Computing the area detected if </a:t>
            </a:r>
            <a:r>
              <a:rPr lang="en-US" sz="2200" dirty="0" err="1">
                <a:solidFill>
                  <a:schemeClr val="tx1"/>
                </a:solidFill>
              </a:rPr>
              <a:t>Selina</a:t>
            </a:r>
            <a:r>
              <a:rPr lang="en-US" sz="2200" dirty="0">
                <a:solidFill>
                  <a:schemeClr val="tx1"/>
                </a:solidFill>
              </a:rPr>
              <a:t> places one of  the motion detectors on the back left corner of her house and the other on a pole which is located in the back right corner of the backyard.</a:t>
            </a:r>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924800" y="5807075"/>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8600" y="5715000"/>
            <a:ext cx="5940922" cy="307777"/>
          </a:xfrm>
          <a:prstGeom prst="rect">
            <a:avLst/>
          </a:prstGeom>
          <a:noFill/>
        </p:spPr>
        <p:txBody>
          <a:bodyPr wrap="none" rtlCol="0">
            <a:spAutoFit/>
          </a:bodyPr>
          <a:lstStyle/>
          <a:p>
            <a:r>
              <a:rPr lang="en-US" sz="1400" dirty="0"/>
              <a:t>Adapted from </a:t>
            </a:r>
            <a:r>
              <a:rPr lang="en-US" sz="1400" i="1" dirty="0"/>
              <a:t>Illustrative Mathematics </a:t>
            </a:r>
            <a:r>
              <a:rPr lang="en-US" sz="1400" dirty="0"/>
              <a:t> G.C, G.SRT Setting up Sprinklers</a:t>
            </a:r>
          </a:p>
        </p:txBody>
      </p:sp>
      <p:grpSp>
        <p:nvGrpSpPr>
          <p:cNvPr id="5" name="Group 4"/>
          <p:cNvGrpSpPr/>
          <p:nvPr/>
        </p:nvGrpSpPr>
        <p:grpSpPr>
          <a:xfrm>
            <a:off x="5653411" y="838200"/>
            <a:ext cx="4023989" cy="3661668"/>
            <a:chOff x="1052822" y="572892"/>
            <a:chExt cx="6871978" cy="6132708"/>
          </a:xfrm>
        </p:grpSpPr>
        <p:grpSp>
          <p:nvGrpSpPr>
            <p:cNvPr id="14" name="Group 13"/>
            <p:cNvGrpSpPr/>
            <p:nvPr/>
          </p:nvGrpSpPr>
          <p:grpSpPr>
            <a:xfrm>
              <a:off x="1052822" y="572892"/>
              <a:ext cx="6871978" cy="6132708"/>
              <a:chOff x="0" y="0"/>
              <a:chExt cx="3913505" cy="3492500"/>
            </a:xfrm>
          </p:grpSpPr>
          <p:sp>
            <p:nvSpPr>
              <p:cNvPr id="15" name="Rectangle 14"/>
              <p:cNvSpPr/>
              <p:nvPr/>
            </p:nvSpPr>
            <p:spPr>
              <a:xfrm>
                <a:off x="958850" y="1003300"/>
                <a:ext cx="2002113" cy="14599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16" name="Group 15"/>
              <p:cNvGrpSpPr/>
              <p:nvPr/>
            </p:nvGrpSpPr>
            <p:grpSpPr>
              <a:xfrm>
                <a:off x="0" y="0"/>
                <a:ext cx="3913505" cy="3492500"/>
                <a:chOff x="0" y="0"/>
                <a:chExt cx="3913505" cy="3492500"/>
              </a:xfrm>
            </p:grpSpPr>
            <p:grpSp>
              <p:nvGrpSpPr>
                <p:cNvPr id="17" name="Group 16"/>
                <p:cNvGrpSpPr/>
                <p:nvPr/>
              </p:nvGrpSpPr>
              <p:grpSpPr>
                <a:xfrm>
                  <a:off x="1140031" y="1122218"/>
                  <a:ext cx="1645176" cy="1232440"/>
                  <a:chOff x="0" y="0"/>
                  <a:chExt cx="1645176" cy="1232440"/>
                </a:xfrm>
              </p:grpSpPr>
              <p:grpSp>
                <p:nvGrpSpPr>
                  <p:cNvPr id="34" name="Group 33"/>
                  <p:cNvGrpSpPr/>
                  <p:nvPr/>
                </p:nvGrpSpPr>
                <p:grpSpPr>
                  <a:xfrm>
                    <a:off x="0" y="0"/>
                    <a:ext cx="1636231" cy="1232440"/>
                    <a:chOff x="0" y="0"/>
                    <a:chExt cx="1636231" cy="1232440"/>
                  </a:xfrm>
                </p:grpSpPr>
                <p:cxnSp>
                  <p:nvCxnSpPr>
                    <p:cNvPr id="37" name="Straight Connector 36"/>
                    <p:cNvCxnSpPr/>
                    <p:nvPr/>
                  </p:nvCxnSpPr>
                  <p:spPr>
                    <a:xfrm flipV="1">
                      <a:off x="0" y="0"/>
                      <a:ext cx="1636231" cy="123244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558140" y="285008"/>
                      <a:ext cx="526678" cy="68834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V="1">
                      <a:off x="0" y="285008"/>
                      <a:ext cx="558140" cy="946184"/>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V="1">
                      <a:off x="0" y="973777"/>
                      <a:ext cx="1068326" cy="25738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cxnSp>
                <p:nvCxnSpPr>
                  <p:cNvPr id="35" name="Straight Connector 34"/>
                  <p:cNvCxnSpPr/>
                  <p:nvPr/>
                </p:nvCxnSpPr>
                <p:spPr>
                  <a:xfrm flipV="1">
                    <a:off x="1068779" y="0"/>
                    <a:ext cx="576397" cy="97335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V="1">
                    <a:off x="558140" y="0"/>
                    <a:ext cx="1086745" cy="284883"/>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grpSp>
              <p:nvGrpSpPr>
                <p:cNvPr id="18" name="Group 17"/>
                <p:cNvGrpSpPr/>
                <p:nvPr/>
              </p:nvGrpSpPr>
              <p:grpSpPr>
                <a:xfrm>
                  <a:off x="0" y="0"/>
                  <a:ext cx="3913505" cy="3492500"/>
                  <a:chOff x="0" y="0"/>
                  <a:chExt cx="3913505" cy="3492500"/>
                </a:xfrm>
              </p:grpSpPr>
              <p:grpSp>
                <p:nvGrpSpPr>
                  <p:cNvPr id="22" name="Group 21"/>
                  <p:cNvGrpSpPr>
                    <a:grpSpLocks noChangeAspect="1"/>
                  </p:cNvGrpSpPr>
                  <p:nvPr/>
                </p:nvGrpSpPr>
                <p:grpSpPr>
                  <a:xfrm>
                    <a:off x="0" y="0"/>
                    <a:ext cx="3913505" cy="3492500"/>
                    <a:chOff x="0" y="0"/>
                    <a:chExt cx="2609959" cy="2330889"/>
                  </a:xfrm>
                </p:grpSpPr>
                <p:grpSp>
                  <p:nvGrpSpPr>
                    <p:cNvPr id="28" name="Group 27"/>
                    <p:cNvGrpSpPr/>
                    <p:nvPr/>
                  </p:nvGrpSpPr>
                  <p:grpSpPr>
                    <a:xfrm>
                      <a:off x="742208" y="724395"/>
                      <a:ext cx="1137285" cy="864031"/>
                      <a:chOff x="285008" y="0"/>
                      <a:chExt cx="1137615" cy="864483"/>
                    </a:xfrm>
                  </p:grpSpPr>
                  <p:sp>
                    <p:nvSpPr>
                      <p:cNvPr id="31" name="Rectangle 30"/>
                      <p:cNvSpPr/>
                      <p:nvPr/>
                    </p:nvSpPr>
                    <p:spPr>
                      <a:xfrm>
                        <a:off x="302821" y="23751"/>
                        <a:ext cx="1097280" cy="82296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2" name="Oval 31"/>
                      <p:cNvSpPr/>
                      <p:nvPr/>
                    </p:nvSpPr>
                    <p:spPr>
                      <a:xfrm>
                        <a:off x="285008" y="819398"/>
                        <a:ext cx="45085" cy="45085"/>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3" name="Oval 32"/>
                      <p:cNvSpPr/>
                      <p:nvPr/>
                    </p:nvSpPr>
                    <p:spPr>
                      <a:xfrm>
                        <a:off x="1377538" y="0"/>
                        <a:ext cx="45085" cy="45085"/>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29" name="Arc 28"/>
                    <p:cNvSpPr>
                      <a:spLocks noChangeAspect="1"/>
                    </p:cNvSpPr>
                    <p:nvPr/>
                  </p:nvSpPr>
                  <p:spPr>
                    <a:xfrm>
                      <a:off x="0" y="831273"/>
                      <a:ext cx="1499616" cy="1499616"/>
                    </a:xfrm>
                    <a:prstGeom prst="arc">
                      <a:avLst/>
                    </a:prstGeom>
                    <a:ln>
                      <a:solidFill>
                        <a:schemeClr val="tx1"/>
                      </a:solidFill>
                      <a:prstDash val="solid"/>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0" name="Arc 29"/>
                    <p:cNvSpPr>
                      <a:spLocks noChangeAspect="1"/>
                    </p:cNvSpPr>
                    <p:nvPr/>
                  </p:nvSpPr>
                  <p:spPr>
                    <a:xfrm flipH="1" flipV="1">
                      <a:off x="1110343" y="0"/>
                      <a:ext cx="1499616" cy="1499616"/>
                    </a:xfrm>
                    <a:prstGeom prst="arc">
                      <a:avLst/>
                    </a:prstGeom>
                    <a:ln>
                      <a:solidFill>
                        <a:schemeClr val="tx1"/>
                      </a:solidFill>
                      <a:prstDash val="solid"/>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23" name="Text Box 138"/>
                  <p:cNvSpPr txBox="1"/>
                  <p:nvPr/>
                </p:nvSpPr>
                <p:spPr>
                  <a:xfrm>
                    <a:off x="902524" y="2226624"/>
                    <a:ext cx="236855" cy="23680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A</a:t>
                    </a:r>
                    <a:endParaRPr lang="en-US" sz="1100">
                      <a:effectLst/>
                      <a:ea typeface="Calibri"/>
                      <a:cs typeface="Times New Roman"/>
                    </a:endParaRPr>
                  </a:p>
                </p:txBody>
              </p:sp>
              <p:sp>
                <p:nvSpPr>
                  <p:cNvPr id="24" name="Text Box 139"/>
                  <p:cNvSpPr txBox="1"/>
                  <p:nvPr/>
                </p:nvSpPr>
                <p:spPr>
                  <a:xfrm>
                    <a:off x="2784763" y="1003465"/>
                    <a:ext cx="236855" cy="23680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B</a:t>
                    </a:r>
                    <a:endParaRPr lang="en-US" sz="1100">
                      <a:effectLst/>
                      <a:ea typeface="Calibri"/>
                      <a:cs typeface="Times New Roman"/>
                    </a:endParaRPr>
                  </a:p>
                </p:txBody>
              </p:sp>
              <p:sp>
                <p:nvSpPr>
                  <p:cNvPr id="25" name="Text Box 140"/>
                  <p:cNvSpPr txBox="1"/>
                  <p:nvPr/>
                </p:nvSpPr>
                <p:spPr>
                  <a:xfrm>
                    <a:off x="1822862" y="1692234"/>
                    <a:ext cx="236855" cy="23622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X</a:t>
                    </a:r>
                    <a:endParaRPr lang="en-US" sz="1100">
                      <a:effectLst/>
                      <a:ea typeface="Calibri"/>
                      <a:cs typeface="Times New Roman"/>
                    </a:endParaRPr>
                  </a:p>
                </p:txBody>
              </p:sp>
              <p:sp>
                <p:nvSpPr>
                  <p:cNvPr id="26" name="Text Box 141"/>
                  <p:cNvSpPr txBox="1"/>
                  <p:nvPr/>
                </p:nvSpPr>
                <p:spPr>
                  <a:xfrm>
                    <a:off x="1472540" y="1288473"/>
                    <a:ext cx="236855" cy="23622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P</a:t>
                    </a:r>
                    <a:endParaRPr lang="en-US" sz="1100">
                      <a:effectLst/>
                      <a:ea typeface="Calibri"/>
                      <a:cs typeface="Times New Roman"/>
                    </a:endParaRPr>
                  </a:p>
                </p:txBody>
              </p:sp>
              <p:sp>
                <p:nvSpPr>
                  <p:cNvPr id="27" name="Text Box 142"/>
                  <p:cNvSpPr txBox="1"/>
                  <p:nvPr/>
                </p:nvSpPr>
                <p:spPr>
                  <a:xfrm>
                    <a:off x="2173184" y="1929740"/>
                    <a:ext cx="236855" cy="23680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Q</a:t>
                    </a:r>
                    <a:endParaRPr lang="en-US" sz="1100">
                      <a:effectLst/>
                      <a:ea typeface="Calibri"/>
                      <a:cs typeface="Times New Roman"/>
                    </a:endParaRPr>
                  </a:p>
                </p:txBody>
              </p:sp>
            </p:grpSp>
          </p:grpSp>
        </p:grpSp>
        <p:sp>
          <p:nvSpPr>
            <p:cNvPr id="12" name="Oval 11"/>
            <p:cNvSpPr/>
            <p:nvPr/>
          </p:nvSpPr>
          <p:spPr>
            <a:xfrm>
              <a:off x="5867400" y="24384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2971800" y="46482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Rectangle 5"/>
          <p:cNvSpPr/>
          <p:nvPr/>
        </p:nvSpPr>
        <p:spPr>
          <a:xfrm>
            <a:off x="457199" y="2457271"/>
            <a:ext cx="5196211" cy="769441"/>
          </a:xfrm>
          <a:prstGeom prst="rect">
            <a:avLst/>
          </a:prstGeom>
        </p:spPr>
        <p:txBody>
          <a:bodyPr wrap="square">
            <a:spAutoFit/>
          </a:bodyPr>
          <a:lstStyle/>
          <a:p>
            <a:r>
              <a:rPr lang="en-US" sz="2200" dirty="0">
                <a:latin typeface="+mn-lt"/>
              </a:rPr>
              <a:t>The detected area is comprised of the area of rhombus APBQ and four circular sectors.</a:t>
            </a:r>
          </a:p>
        </p:txBody>
      </p:sp>
      <mc:AlternateContent xmlns:mc="http://schemas.openxmlformats.org/markup-compatibility/2006" xmlns:a14="http://schemas.microsoft.com/office/drawing/2010/main">
        <mc:Choice Requires="a14">
          <p:sp>
            <p:nvSpPr>
              <p:cNvPr id="41" name="Rectangle 40"/>
              <p:cNvSpPr/>
              <p:nvPr/>
            </p:nvSpPr>
            <p:spPr>
              <a:xfrm>
                <a:off x="6400800" y="3429000"/>
                <a:ext cx="2672655" cy="230832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p>
                        <m:sSupPr>
                          <m:ctrlPr>
                            <a:rPr lang="en-US" sz="2400" i="1" smtClean="0">
                              <a:latin typeface="Cambria Math"/>
                            </a:rPr>
                          </m:ctrlPr>
                        </m:sSupPr>
                        <m:e>
                          <m:r>
                            <a:rPr lang="en-US" sz="2400" b="0" i="1" smtClean="0">
                              <a:latin typeface="Cambria Math"/>
                            </a:rPr>
                            <m:t>𝑃𝑋</m:t>
                          </m:r>
                        </m:e>
                        <m:sup>
                          <m:r>
                            <a:rPr lang="en-US" sz="2400" i="1">
                              <a:latin typeface="Cambria Math"/>
                            </a:rPr>
                            <m:t>2</m:t>
                          </m:r>
                        </m:sup>
                      </m:sSup>
                      <m:r>
                        <a:rPr lang="en-US" sz="2400" i="1">
                          <a:latin typeface="Cambria Math"/>
                        </a:rPr>
                        <m:t>=</m:t>
                      </m:r>
                      <m:sSup>
                        <m:sSupPr>
                          <m:ctrlPr>
                            <a:rPr lang="en-US" sz="2400" i="1">
                              <a:latin typeface="Cambria Math"/>
                            </a:rPr>
                          </m:ctrlPr>
                        </m:sSupPr>
                        <m:e>
                          <m:r>
                            <a:rPr lang="en-US" sz="2400" i="1">
                              <a:latin typeface="Cambria Math"/>
                            </a:rPr>
                            <m:t>𝐴</m:t>
                          </m:r>
                          <m:r>
                            <a:rPr lang="en-US" sz="2400" b="0" i="1" smtClean="0">
                              <a:latin typeface="Cambria Math"/>
                            </a:rPr>
                            <m:t>𝑃</m:t>
                          </m:r>
                        </m:e>
                        <m:sup>
                          <m:r>
                            <a:rPr lang="en-US" sz="2400" i="1">
                              <a:latin typeface="Cambria Math"/>
                            </a:rPr>
                            <m:t>2</m:t>
                          </m:r>
                        </m:sup>
                      </m:sSup>
                      <m:r>
                        <a:rPr lang="en-US" sz="2400" i="1">
                          <a:latin typeface="Cambria Math"/>
                        </a:rPr>
                        <m:t>−</m:t>
                      </m:r>
                      <m:sSup>
                        <m:sSupPr>
                          <m:ctrlPr>
                            <a:rPr lang="en-US" sz="2400" i="1">
                              <a:latin typeface="Cambria Math"/>
                            </a:rPr>
                          </m:ctrlPr>
                        </m:sSupPr>
                        <m:e>
                          <m:r>
                            <a:rPr lang="en-US" sz="2400" i="1">
                              <a:latin typeface="Cambria Math"/>
                            </a:rPr>
                            <m:t>𝐴</m:t>
                          </m:r>
                          <m:r>
                            <a:rPr lang="en-US" sz="2400" b="0" i="1" smtClean="0">
                              <a:latin typeface="Cambria Math"/>
                            </a:rPr>
                            <m:t>𝑋</m:t>
                          </m:r>
                        </m:e>
                        <m:sup>
                          <m:r>
                            <a:rPr lang="en-US" sz="2400" i="1">
                              <a:latin typeface="Cambria Math"/>
                            </a:rPr>
                            <m:t>2</m:t>
                          </m:r>
                        </m:sup>
                      </m:sSup>
                    </m:oMath>
                  </m:oMathPara>
                </a14:m>
                <a:endParaRPr lang="en-US" sz="2400" dirty="0" smtClean="0"/>
              </a:p>
              <a:p>
                <a:pPr/>
                <a14:m>
                  <m:oMathPara xmlns:m="http://schemas.openxmlformats.org/officeDocument/2006/math">
                    <m:oMathParaPr>
                      <m:jc m:val="centerGroup"/>
                    </m:oMathParaPr>
                    <m:oMath xmlns:m="http://schemas.openxmlformats.org/officeDocument/2006/math">
                      <m:sSup>
                        <m:sSupPr>
                          <m:ctrlPr>
                            <a:rPr lang="en-US" sz="2400" i="1">
                              <a:latin typeface="Cambria Math"/>
                            </a:rPr>
                          </m:ctrlPr>
                        </m:sSupPr>
                        <m:e>
                          <m:r>
                            <a:rPr lang="en-US" sz="2400" i="1">
                              <a:latin typeface="Cambria Math"/>
                            </a:rPr>
                            <m:t>𝑃𝑋</m:t>
                          </m:r>
                        </m:e>
                        <m:sup>
                          <m:r>
                            <a:rPr lang="en-US" sz="2400" i="1">
                              <a:latin typeface="Cambria Math"/>
                            </a:rPr>
                            <m:t>2</m:t>
                          </m:r>
                        </m:sup>
                      </m:sSup>
                      <m:r>
                        <a:rPr lang="en-US" sz="2400" i="1">
                          <a:latin typeface="Cambria Math"/>
                        </a:rPr>
                        <m:t>=</m:t>
                      </m:r>
                      <m:sSup>
                        <m:sSupPr>
                          <m:ctrlPr>
                            <a:rPr lang="en-US" sz="2400" i="1">
                              <a:latin typeface="Cambria Math"/>
                            </a:rPr>
                          </m:ctrlPr>
                        </m:sSupPr>
                        <m:e>
                          <m:r>
                            <a:rPr lang="en-US" sz="2400" b="0" i="1" smtClean="0">
                              <a:latin typeface="Cambria Math"/>
                            </a:rPr>
                            <m:t>8.4</m:t>
                          </m:r>
                        </m:e>
                        <m:sup>
                          <m:r>
                            <a:rPr lang="en-US" sz="2400" i="1">
                              <a:latin typeface="Cambria Math"/>
                            </a:rPr>
                            <m:t>2</m:t>
                          </m:r>
                        </m:sup>
                      </m:sSup>
                      <m:r>
                        <a:rPr lang="en-US" sz="2400" i="1">
                          <a:latin typeface="Cambria Math"/>
                        </a:rPr>
                        <m:t>−</m:t>
                      </m:r>
                      <m:sSup>
                        <m:sSupPr>
                          <m:ctrlPr>
                            <a:rPr lang="en-US" sz="2400" i="1">
                              <a:latin typeface="Cambria Math"/>
                            </a:rPr>
                          </m:ctrlPr>
                        </m:sSupPr>
                        <m:e>
                          <m:r>
                            <a:rPr lang="en-US" sz="2400" b="0" i="1" smtClean="0">
                              <a:latin typeface="Cambria Math"/>
                            </a:rPr>
                            <m:t>7.5</m:t>
                          </m:r>
                        </m:e>
                        <m:sup>
                          <m:r>
                            <a:rPr lang="en-US" sz="2400" i="1">
                              <a:latin typeface="Cambria Math"/>
                            </a:rPr>
                            <m:t>2</m:t>
                          </m:r>
                        </m:sup>
                      </m:sSup>
                    </m:oMath>
                  </m:oMathPara>
                </a14:m>
                <a:endParaRPr lang="en-US" sz="2400" dirty="0" smtClean="0"/>
              </a:p>
              <a:p>
                <a:pPr/>
                <a14:m>
                  <m:oMathPara xmlns:m="http://schemas.openxmlformats.org/officeDocument/2006/math">
                    <m:oMathParaPr>
                      <m:jc m:val="centerGroup"/>
                    </m:oMathParaPr>
                    <m:oMath xmlns:m="http://schemas.openxmlformats.org/officeDocument/2006/math">
                      <m:sSup>
                        <m:sSupPr>
                          <m:ctrlPr>
                            <a:rPr lang="en-US" sz="2400" i="1" smtClean="0">
                              <a:latin typeface="Cambria Math"/>
                            </a:rPr>
                          </m:ctrlPr>
                        </m:sSupPr>
                        <m:e>
                          <m:r>
                            <a:rPr lang="en-US" sz="2400" i="1">
                              <a:latin typeface="Cambria Math"/>
                            </a:rPr>
                            <m:t>𝑃𝑋</m:t>
                          </m:r>
                        </m:e>
                        <m:sup>
                          <m:r>
                            <a:rPr lang="en-US" sz="2400" i="1" smtClean="0">
                              <a:latin typeface="Cambria Math"/>
                            </a:rPr>
                            <m:t>2</m:t>
                          </m:r>
                        </m:sup>
                      </m:sSup>
                      <m:r>
                        <a:rPr lang="en-US" sz="2400" i="1">
                          <a:latin typeface="Cambria Math"/>
                        </a:rPr>
                        <m:t>=</m:t>
                      </m:r>
                      <m:r>
                        <a:rPr lang="en-US" sz="2400" b="0" i="1" smtClean="0">
                          <a:latin typeface="Cambria Math"/>
                        </a:rPr>
                        <m:t>14.31</m:t>
                      </m:r>
                    </m:oMath>
                  </m:oMathPara>
                </a14:m>
                <a:endParaRPr lang="en-US" sz="2400" dirty="0" smtClean="0"/>
              </a:p>
              <a:p>
                <a:pPr/>
                <a14:m>
                  <m:oMathPara xmlns:m="http://schemas.openxmlformats.org/officeDocument/2006/math">
                    <m:oMathParaPr>
                      <m:jc m:val="centerGroup"/>
                    </m:oMathParaPr>
                    <m:oMath xmlns:m="http://schemas.openxmlformats.org/officeDocument/2006/math">
                      <m:r>
                        <a:rPr lang="en-US" sz="2400" b="0" i="1" smtClean="0">
                          <a:latin typeface="Cambria Math"/>
                        </a:rPr>
                        <m:t>𝑃𝑋</m:t>
                      </m:r>
                      <m:r>
                        <a:rPr lang="en-US" sz="2400" i="1" smtClean="0">
                          <a:latin typeface="Cambria Math"/>
                          <a:ea typeface="Cambria Math"/>
                        </a:rPr>
                        <m:t>≈</m:t>
                      </m:r>
                      <m:r>
                        <a:rPr lang="en-US" sz="2400" b="0" i="1" smtClean="0">
                          <a:latin typeface="Cambria Math"/>
                        </a:rPr>
                        <m:t>3.78</m:t>
                      </m:r>
                    </m:oMath>
                  </m:oMathPara>
                </a14:m>
                <a:endParaRPr lang="en-US" sz="2400" dirty="0" smtClean="0"/>
              </a:p>
              <a:p>
                <a:pPr/>
                <a14:m>
                  <m:oMathPara xmlns:m="http://schemas.openxmlformats.org/officeDocument/2006/math">
                    <m:oMathParaPr>
                      <m:jc m:val="centerGroup"/>
                    </m:oMathParaPr>
                    <m:oMath xmlns:m="http://schemas.openxmlformats.org/officeDocument/2006/math">
                      <m:r>
                        <a:rPr lang="en-US" sz="2400" b="0" i="1" smtClean="0">
                          <a:latin typeface="Cambria Math"/>
                        </a:rPr>
                        <m:t>𝑃𝑄</m:t>
                      </m:r>
                      <m:r>
                        <a:rPr lang="en-US" sz="2400" i="1">
                          <a:latin typeface="Cambria Math"/>
                        </a:rPr>
                        <m:t>=</m:t>
                      </m:r>
                      <m:r>
                        <a:rPr lang="en-US" sz="2400" b="0" i="1" smtClean="0">
                          <a:latin typeface="Cambria Math"/>
                        </a:rPr>
                        <m:t>2</m:t>
                      </m:r>
                      <m:r>
                        <a:rPr lang="en-US" sz="2400" b="0" i="1" smtClean="0">
                          <a:latin typeface="Cambria Math"/>
                        </a:rPr>
                        <m:t>𝑃𝑋</m:t>
                      </m:r>
                    </m:oMath>
                  </m:oMathPara>
                </a14:m>
                <a:endParaRPr lang="en-US" sz="2400" dirty="0" smtClean="0"/>
              </a:p>
              <a:p>
                <a:pPr/>
                <a14:m>
                  <m:oMathPara xmlns:m="http://schemas.openxmlformats.org/officeDocument/2006/math">
                    <m:oMathParaPr>
                      <m:jc m:val="centerGroup"/>
                    </m:oMathParaPr>
                    <m:oMath xmlns:m="http://schemas.openxmlformats.org/officeDocument/2006/math">
                      <m:r>
                        <a:rPr lang="en-US" sz="2400" i="1">
                          <a:latin typeface="Cambria Math"/>
                        </a:rPr>
                        <m:t>𝑃𝑄</m:t>
                      </m:r>
                      <m:r>
                        <a:rPr lang="en-US" sz="2400" i="1" smtClean="0">
                          <a:latin typeface="Cambria Math"/>
                          <a:ea typeface="Cambria Math"/>
                        </a:rPr>
                        <m:t>≈</m:t>
                      </m:r>
                      <m:r>
                        <a:rPr lang="en-US" sz="2400" b="0" i="1" smtClean="0">
                          <a:latin typeface="Cambria Math"/>
                        </a:rPr>
                        <m:t>7.56</m:t>
                      </m:r>
                    </m:oMath>
                  </m:oMathPara>
                </a14:m>
                <a:endParaRPr lang="en-US" sz="2400" dirty="0"/>
              </a:p>
            </p:txBody>
          </p:sp>
        </mc:Choice>
        <mc:Fallback xmlns="">
          <p:sp>
            <p:nvSpPr>
              <p:cNvPr id="41" name="Rectangle 40"/>
              <p:cNvSpPr>
                <a:spLocks noRot="1" noChangeAspect="1" noMove="1" noResize="1" noEditPoints="1" noAdjustHandles="1" noChangeArrowheads="1" noChangeShapeType="1" noTextEdit="1"/>
              </p:cNvSpPr>
              <p:nvPr/>
            </p:nvSpPr>
            <p:spPr>
              <a:xfrm>
                <a:off x="6400800" y="3429000"/>
                <a:ext cx="2672655" cy="2308324"/>
              </a:xfrm>
              <a:prstGeom prst="rect">
                <a:avLst/>
              </a:prstGeom>
              <a:blipFill rotWithShape="1">
                <a:blip r:embed="rId4"/>
                <a:stretch>
                  <a:fillRect b="-211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Rectangle 6"/>
              <p:cNvSpPr/>
              <p:nvPr/>
            </p:nvSpPr>
            <p:spPr>
              <a:xfrm>
                <a:off x="457200" y="3232878"/>
                <a:ext cx="2667000" cy="523092"/>
              </a:xfrm>
              <a:prstGeom prst="rect">
                <a:avLst/>
              </a:prstGeom>
            </p:spPr>
            <p:txBody>
              <a:bodyPr wrap="square">
                <a:spAutoFit/>
              </a:bodyPr>
              <a:lstStyle/>
              <a:p>
                <a:pPr/>
                <a14:m>
                  <m:oMathPara xmlns:m="http://schemas.openxmlformats.org/officeDocument/2006/math">
                    <m:oMathParaPr>
                      <m:jc m:val="left"/>
                    </m:oMathParaPr>
                    <m:oMath xmlns:m="http://schemas.openxmlformats.org/officeDocument/2006/math">
                      <m:sSub>
                        <m:sSubPr>
                          <m:ctrlPr>
                            <a:rPr lang="en-US" sz="2400" i="1">
                              <a:latin typeface="Cambria Math"/>
                            </a:rPr>
                          </m:ctrlPr>
                        </m:sSubPr>
                        <m:e>
                          <m:r>
                            <a:rPr lang="en-US" sz="2400" i="1">
                              <a:latin typeface="Cambria Math"/>
                            </a:rPr>
                            <m:t>𝐴</m:t>
                          </m:r>
                        </m:e>
                        <m:sub>
                          <m:r>
                            <a:rPr lang="en-US" sz="2400" i="1">
                              <a:latin typeface="Cambria Math"/>
                              <a:ea typeface="Cambria Math"/>
                            </a:rPr>
                            <m:t>𝐴𝑃𝐵𝑄</m:t>
                          </m:r>
                        </m:sub>
                      </m:sSub>
                      <m:r>
                        <a:rPr lang="en-US" sz="2400" i="1">
                          <a:latin typeface="Cambria Math"/>
                        </a:rPr>
                        <m:t>=</m:t>
                      </m:r>
                      <m:box>
                        <m:boxPr>
                          <m:ctrlPr>
                            <a:rPr lang="en-US" sz="2400" i="1">
                              <a:latin typeface="Cambria Math"/>
                            </a:rPr>
                          </m:ctrlPr>
                        </m:boxPr>
                        <m:e>
                          <m:argPr>
                            <m:argSz m:val="-1"/>
                          </m:argPr>
                          <m:f>
                            <m:fPr>
                              <m:ctrlPr>
                                <a:rPr lang="en-US" sz="2400" i="1">
                                  <a:latin typeface="Cambria Math"/>
                                </a:rPr>
                              </m:ctrlPr>
                            </m:fPr>
                            <m:num>
                              <m:r>
                                <a:rPr lang="en-US" sz="2400" i="1">
                                  <a:latin typeface="Cambria Math"/>
                                </a:rPr>
                                <m:t>1</m:t>
                              </m:r>
                            </m:num>
                            <m:den>
                              <m:r>
                                <a:rPr lang="en-US" sz="2400" i="1">
                                  <a:latin typeface="Cambria Math"/>
                                </a:rPr>
                                <m:t>2</m:t>
                              </m:r>
                            </m:den>
                          </m:f>
                          <m:r>
                            <a:rPr lang="en-US" sz="2400" i="1">
                              <a:latin typeface="Cambria Math"/>
                              <a:ea typeface="Cambria Math"/>
                            </a:rPr>
                            <m:t>∙</m:t>
                          </m:r>
                          <m:r>
                            <a:rPr lang="en-US" sz="2400" i="1">
                              <a:latin typeface="Cambria Math"/>
                            </a:rPr>
                            <m:t>𝑃𝑄</m:t>
                          </m:r>
                          <m:r>
                            <a:rPr lang="en-US" sz="2400" i="1">
                              <a:latin typeface="Cambria Math"/>
                              <a:ea typeface="Cambria Math"/>
                            </a:rPr>
                            <m:t>∙</m:t>
                          </m:r>
                          <m:r>
                            <a:rPr lang="en-US" sz="2400" i="1">
                              <a:latin typeface="Cambria Math"/>
                              <a:ea typeface="Cambria Math"/>
                            </a:rPr>
                            <m:t>𝐴𝐵</m:t>
                          </m:r>
                        </m:e>
                      </m:box>
                    </m:oMath>
                  </m:oMathPara>
                </a14:m>
                <a:endParaRPr lang="en-US" sz="2400" dirty="0"/>
              </a:p>
            </p:txBody>
          </p:sp>
        </mc:Choice>
        <mc:Fallback xmlns="">
          <p:sp>
            <p:nvSpPr>
              <p:cNvPr id="7" name="Rectangle 6"/>
              <p:cNvSpPr>
                <a:spLocks noRot="1" noChangeAspect="1" noMove="1" noResize="1" noEditPoints="1" noAdjustHandles="1" noChangeArrowheads="1" noChangeShapeType="1" noTextEdit="1"/>
              </p:cNvSpPr>
              <p:nvPr/>
            </p:nvSpPr>
            <p:spPr>
              <a:xfrm>
                <a:off x="457200" y="3232878"/>
                <a:ext cx="2667000" cy="523092"/>
              </a:xfrm>
              <a:prstGeom prst="rect">
                <a:avLst/>
              </a:prstGeom>
              <a:blipFill rotWithShape="1">
                <a:blip r:embed="rId5"/>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061797782"/>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28601"/>
            <a:ext cx="6705600" cy="838199"/>
          </a:xfrm>
          <a:solidFill>
            <a:schemeClr val="bg2">
              <a:lumMod val="75000"/>
            </a:schemeClr>
          </a:solidFill>
          <a:scene3d>
            <a:camera prst="orthographicFront"/>
            <a:lightRig rig="threePt" dir="t"/>
          </a:scene3d>
          <a:sp3d>
            <a:bevelT w="165100" prst="coolSlant"/>
          </a:sp3d>
        </p:spPr>
        <p:txBody>
          <a:bodyPr/>
          <a:lstStyle/>
          <a:p>
            <a:r>
              <a:rPr lang="en-US" dirty="0" smtClean="0"/>
              <a:t>Examples &amp; Explanations</a:t>
            </a:r>
            <a:endParaRPr lang="en-US" dirty="0"/>
          </a:p>
        </p:txBody>
      </p:sp>
      <p:sp>
        <p:nvSpPr>
          <p:cNvPr id="3" name="Subtitle 2"/>
          <p:cNvSpPr>
            <a:spLocks noGrp="1"/>
          </p:cNvSpPr>
          <p:nvPr>
            <p:ph type="subTitle" idx="1"/>
          </p:nvPr>
        </p:nvSpPr>
        <p:spPr>
          <a:xfrm>
            <a:off x="228600" y="1219200"/>
            <a:ext cx="8610600" cy="4343400"/>
          </a:xfrm>
        </p:spPr>
        <p:txBody>
          <a:bodyPr/>
          <a:lstStyle/>
          <a:p>
            <a:r>
              <a:rPr lang="en-US" sz="2200" dirty="0">
                <a:solidFill>
                  <a:schemeClr val="tx1"/>
                </a:solidFill>
              </a:rPr>
              <a:t>Computing the area detected if </a:t>
            </a:r>
            <a:r>
              <a:rPr lang="en-US" sz="2200" dirty="0" err="1">
                <a:solidFill>
                  <a:schemeClr val="tx1"/>
                </a:solidFill>
              </a:rPr>
              <a:t>Selina</a:t>
            </a:r>
            <a:r>
              <a:rPr lang="en-US" sz="2200" dirty="0">
                <a:solidFill>
                  <a:schemeClr val="tx1"/>
                </a:solidFill>
              </a:rPr>
              <a:t> places one of  the motion detectors on the back left corner of her house and the other on a pole which is located in the back right corner of the backyard.</a:t>
            </a:r>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924800" y="5807075"/>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8600" y="5715000"/>
            <a:ext cx="5940922" cy="307777"/>
          </a:xfrm>
          <a:prstGeom prst="rect">
            <a:avLst/>
          </a:prstGeom>
          <a:noFill/>
        </p:spPr>
        <p:txBody>
          <a:bodyPr wrap="none" rtlCol="0">
            <a:spAutoFit/>
          </a:bodyPr>
          <a:lstStyle/>
          <a:p>
            <a:r>
              <a:rPr lang="en-US" sz="1400" dirty="0"/>
              <a:t>Adapted from </a:t>
            </a:r>
            <a:r>
              <a:rPr lang="en-US" sz="1400" i="1" dirty="0"/>
              <a:t>Illustrative Mathematics </a:t>
            </a:r>
            <a:r>
              <a:rPr lang="en-US" sz="1400" dirty="0"/>
              <a:t> G.C, G.SRT Setting up Sprinklers</a:t>
            </a:r>
          </a:p>
        </p:txBody>
      </p:sp>
      <p:grpSp>
        <p:nvGrpSpPr>
          <p:cNvPr id="5" name="Group 4"/>
          <p:cNvGrpSpPr/>
          <p:nvPr/>
        </p:nvGrpSpPr>
        <p:grpSpPr>
          <a:xfrm>
            <a:off x="5653411" y="838200"/>
            <a:ext cx="4023989" cy="3661668"/>
            <a:chOff x="1052822" y="572892"/>
            <a:chExt cx="6871978" cy="6132708"/>
          </a:xfrm>
        </p:grpSpPr>
        <p:grpSp>
          <p:nvGrpSpPr>
            <p:cNvPr id="14" name="Group 13"/>
            <p:cNvGrpSpPr/>
            <p:nvPr/>
          </p:nvGrpSpPr>
          <p:grpSpPr>
            <a:xfrm>
              <a:off x="1052822" y="572892"/>
              <a:ext cx="6871978" cy="6132708"/>
              <a:chOff x="0" y="0"/>
              <a:chExt cx="3913505" cy="3492500"/>
            </a:xfrm>
          </p:grpSpPr>
          <p:sp>
            <p:nvSpPr>
              <p:cNvPr id="15" name="Rectangle 14"/>
              <p:cNvSpPr/>
              <p:nvPr/>
            </p:nvSpPr>
            <p:spPr>
              <a:xfrm>
                <a:off x="958850" y="1003300"/>
                <a:ext cx="2002113" cy="14599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16" name="Group 15"/>
              <p:cNvGrpSpPr/>
              <p:nvPr/>
            </p:nvGrpSpPr>
            <p:grpSpPr>
              <a:xfrm>
                <a:off x="0" y="0"/>
                <a:ext cx="3913505" cy="3492500"/>
                <a:chOff x="0" y="0"/>
                <a:chExt cx="3913505" cy="3492500"/>
              </a:xfrm>
            </p:grpSpPr>
            <p:grpSp>
              <p:nvGrpSpPr>
                <p:cNvPr id="17" name="Group 16"/>
                <p:cNvGrpSpPr/>
                <p:nvPr/>
              </p:nvGrpSpPr>
              <p:grpSpPr>
                <a:xfrm>
                  <a:off x="1140031" y="1122218"/>
                  <a:ext cx="1645176" cy="1232440"/>
                  <a:chOff x="0" y="0"/>
                  <a:chExt cx="1645176" cy="1232440"/>
                </a:xfrm>
              </p:grpSpPr>
              <p:grpSp>
                <p:nvGrpSpPr>
                  <p:cNvPr id="34" name="Group 33"/>
                  <p:cNvGrpSpPr/>
                  <p:nvPr/>
                </p:nvGrpSpPr>
                <p:grpSpPr>
                  <a:xfrm>
                    <a:off x="0" y="0"/>
                    <a:ext cx="1636231" cy="1232440"/>
                    <a:chOff x="0" y="0"/>
                    <a:chExt cx="1636231" cy="1232440"/>
                  </a:xfrm>
                </p:grpSpPr>
                <p:cxnSp>
                  <p:nvCxnSpPr>
                    <p:cNvPr id="37" name="Straight Connector 36"/>
                    <p:cNvCxnSpPr/>
                    <p:nvPr/>
                  </p:nvCxnSpPr>
                  <p:spPr>
                    <a:xfrm flipV="1">
                      <a:off x="0" y="0"/>
                      <a:ext cx="1636231" cy="123244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558140" y="285008"/>
                      <a:ext cx="526678" cy="68834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V="1">
                      <a:off x="0" y="285008"/>
                      <a:ext cx="558140" cy="946184"/>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V="1">
                      <a:off x="0" y="973777"/>
                      <a:ext cx="1068326" cy="25738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cxnSp>
                <p:nvCxnSpPr>
                  <p:cNvPr id="35" name="Straight Connector 34"/>
                  <p:cNvCxnSpPr/>
                  <p:nvPr/>
                </p:nvCxnSpPr>
                <p:spPr>
                  <a:xfrm flipV="1">
                    <a:off x="1068779" y="0"/>
                    <a:ext cx="576397" cy="97335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V="1">
                    <a:off x="558140" y="0"/>
                    <a:ext cx="1086745" cy="284883"/>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grpSp>
              <p:nvGrpSpPr>
                <p:cNvPr id="18" name="Group 17"/>
                <p:cNvGrpSpPr/>
                <p:nvPr/>
              </p:nvGrpSpPr>
              <p:grpSpPr>
                <a:xfrm>
                  <a:off x="0" y="0"/>
                  <a:ext cx="3913505" cy="3492500"/>
                  <a:chOff x="0" y="0"/>
                  <a:chExt cx="3913505" cy="3492500"/>
                </a:xfrm>
              </p:grpSpPr>
              <p:grpSp>
                <p:nvGrpSpPr>
                  <p:cNvPr id="22" name="Group 21"/>
                  <p:cNvGrpSpPr>
                    <a:grpSpLocks noChangeAspect="1"/>
                  </p:cNvGrpSpPr>
                  <p:nvPr/>
                </p:nvGrpSpPr>
                <p:grpSpPr>
                  <a:xfrm>
                    <a:off x="0" y="0"/>
                    <a:ext cx="3913505" cy="3492500"/>
                    <a:chOff x="0" y="0"/>
                    <a:chExt cx="2609959" cy="2330889"/>
                  </a:xfrm>
                </p:grpSpPr>
                <p:grpSp>
                  <p:nvGrpSpPr>
                    <p:cNvPr id="28" name="Group 27"/>
                    <p:cNvGrpSpPr/>
                    <p:nvPr/>
                  </p:nvGrpSpPr>
                  <p:grpSpPr>
                    <a:xfrm>
                      <a:off x="742208" y="724395"/>
                      <a:ext cx="1137285" cy="864031"/>
                      <a:chOff x="285008" y="0"/>
                      <a:chExt cx="1137615" cy="864483"/>
                    </a:xfrm>
                  </p:grpSpPr>
                  <p:sp>
                    <p:nvSpPr>
                      <p:cNvPr id="31" name="Rectangle 30"/>
                      <p:cNvSpPr/>
                      <p:nvPr/>
                    </p:nvSpPr>
                    <p:spPr>
                      <a:xfrm>
                        <a:off x="302821" y="23751"/>
                        <a:ext cx="1097280" cy="82296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2" name="Oval 31"/>
                      <p:cNvSpPr/>
                      <p:nvPr/>
                    </p:nvSpPr>
                    <p:spPr>
                      <a:xfrm>
                        <a:off x="285008" y="819398"/>
                        <a:ext cx="45085" cy="45085"/>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3" name="Oval 32"/>
                      <p:cNvSpPr/>
                      <p:nvPr/>
                    </p:nvSpPr>
                    <p:spPr>
                      <a:xfrm>
                        <a:off x="1377538" y="0"/>
                        <a:ext cx="45085" cy="45085"/>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29" name="Arc 28"/>
                    <p:cNvSpPr>
                      <a:spLocks noChangeAspect="1"/>
                    </p:cNvSpPr>
                    <p:nvPr/>
                  </p:nvSpPr>
                  <p:spPr>
                    <a:xfrm>
                      <a:off x="0" y="831273"/>
                      <a:ext cx="1499616" cy="1499616"/>
                    </a:xfrm>
                    <a:prstGeom prst="arc">
                      <a:avLst/>
                    </a:prstGeom>
                    <a:ln>
                      <a:solidFill>
                        <a:schemeClr val="tx1"/>
                      </a:solidFill>
                      <a:prstDash val="solid"/>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0" name="Arc 29"/>
                    <p:cNvSpPr>
                      <a:spLocks noChangeAspect="1"/>
                    </p:cNvSpPr>
                    <p:nvPr/>
                  </p:nvSpPr>
                  <p:spPr>
                    <a:xfrm flipH="1" flipV="1">
                      <a:off x="1110343" y="0"/>
                      <a:ext cx="1499616" cy="1499616"/>
                    </a:xfrm>
                    <a:prstGeom prst="arc">
                      <a:avLst/>
                    </a:prstGeom>
                    <a:ln>
                      <a:solidFill>
                        <a:schemeClr val="tx1"/>
                      </a:solidFill>
                      <a:prstDash val="solid"/>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23" name="Text Box 138"/>
                  <p:cNvSpPr txBox="1"/>
                  <p:nvPr/>
                </p:nvSpPr>
                <p:spPr>
                  <a:xfrm>
                    <a:off x="902524" y="2226624"/>
                    <a:ext cx="236855" cy="23680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A</a:t>
                    </a:r>
                    <a:endParaRPr lang="en-US" sz="1100">
                      <a:effectLst/>
                      <a:ea typeface="Calibri"/>
                      <a:cs typeface="Times New Roman"/>
                    </a:endParaRPr>
                  </a:p>
                </p:txBody>
              </p:sp>
              <p:sp>
                <p:nvSpPr>
                  <p:cNvPr id="24" name="Text Box 139"/>
                  <p:cNvSpPr txBox="1"/>
                  <p:nvPr/>
                </p:nvSpPr>
                <p:spPr>
                  <a:xfrm>
                    <a:off x="2784763" y="1003465"/>
                    <a:ext cx="236855" cy="23680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B</a:t>
                    </a:r>
                    <a:endParaRPr lang="en-US" sz="1100">
                      <a:effectLst/>
                      <a:ea typeface="Calibri"/>
                      <a:cs typeface="Times New Roman"/>
                    </a:endParaRPr>
                  </a:p>
                </p:txBody>
              </p:sp>
              <p:sp>
                <p:nvSpPr>
                  <p:cNvPr id="25" name="Text Box 140"/>
                  <p:cNvSpPr txBox="1"/>
                  <p:nvPr/>
                </p:nvSpPr>
                <p:spPr>
                  <a:xfrm>
                    <a:off x="1822862" y="1692234"/>
                    <a:ext cx="236855" cy="23622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X</a:t>
                    </a:r>
                    <a:endParaRPr lang="en-US" sz="1100">
                      <a:effectLst/>
                      <a:ea typeface="Calibri"/>
                      <a:cs typeface="Times New Roman"/>
                    </a:endParaRPr>
                  </a:p>
                </p:txBody>
              </p:sp>
              <p:sp>
                <p:nvSpPr>
                  <p:cNvPr id="26" name="Text Box 141"/>
                  <p:cNvSpPr txBox="1"/>
                  <p:nvPr/>
                </p:nvSpPr>
                <p:spPr>
                  <a:xfrm>
                    <a:off x="1472540" y="1288473"/>
                    <a:ext cx="236855" cy="23622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P</a:t>
                    </a:r>
                    <a:endParaRPr lang="en-US" sz="1100">
                      <a:effectLst/>
                      <a:ea typeface="Calibri"/>
                      <a:cs typeface="Times New Roman"/>
                    </a:endParaRPr>
                  </a:p>
                </p:txBody>
              </p:sp>
              <p:sp>
                <p:nvSpPr>
                  <p:cNvPr id="27" name="Text Box 142"/>
                  <p:cNvSpPr txBox="1"/>
                  <p:nvPr/>
                </p:nvSpPr>
                <p:spPr>
                  <a:xfrm>
                    <a:off x="2173184" y="1929740"/>
                    <a:ext cx="236855" cy="23680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Q</a:t>
                    </a:r>
                    <a:endParaRPr lang="en-US" sz="1100">
                      <a:effectLst/>
                      <a:ea typeface="Calibri"/>
                      <a:cs typeface="Times New Roman"/>
                    </a:endParaRPr>
                  </a:p>
                </p:txBody>
              </p:sp>
            </p:grpSp>
          </p:grpSp>
        </p:grpSp>
        <p:sp>
          <p:nvSpPr>
            <p:cNvPr id="12" name="Oval 11"/>
            <p:cNvSpPr/>
            <p:nvPr/>
          </p:nvSpPr>
          <p:spPr>
            <a:xfrm>
              <a:off x="5867400" y="24384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2971800" y="46482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Rectangle 5"/>
          <p:cNvSpPr/>
          <p:nvPr/>
        </p:nvSpPr>
        <p:spPr>
          <a:xfrm>
            <a:off x="457199" y="2457271"/>
            <a:ext cx="5196211" cy="769441"/>
          </a:xfrm>
          <a:prstGeom prst="rect">
            <a:avLst/>
          </a:prstGeom>
        </p:spPr>
        <p:txBody>
          <a:bodyPr wrap="square">
            <a:spAutoFit/>
          </a:bodyPr>
          <a:lstStyle/>
          <a:p>
            <a:r>
              <a:rPr lang="en-US" sz="2200" dirty="0">
                <a:latin typeface="+mn-lt"/>
              </a:rPr>
              <a:t>The </a:t>
            </a:r>
            <a:r>
              <a:rPr lang="en-US" sz="2200" dirty="0" smtClean="0">
                <a:latin typeface="+mn-lt"/>
              </a:rPr>
              <a:t>detected area is </a:t>
            </a:r>
            <a:r>
              <a:rPr lang="en-US" sz="2200" dirty="0">
                <a:latin typeface="+mn-lt"/>
              </a:rPr>
              <a:t>comprised of the area of rhombus APBQ and </a:t>
            </a:r>
            <a:r>
              <a:rPr lang="en-US" sz="2200" dirty="0" smtClean="0">
                <a:latin typeface="+mn-lt"/>
              </a:rPr>
              <a:t>four circular sectors</a:t>
            </a:r>
            <a:r>
              <a:rPr lang="en-US" sz="2200" dirty="0">
                <a:latin typeface="+mn-lt"/>
              </a:rPr>
              <a:t>.</a:t>
            </a:r>
          </a:p>
        </p:txBody>
      </p:sp>
      <mc:AlternateContent xmlns:mc="http://schemas.openxmlformats.org/markup-compatibility/2006" xmlns:a14="http://schemas.microsoft.com/office/drawing/2010/main">
        <mc:Choice Requires="a14">
          <p:sp>
            <p:nvSpPr>
              <p:cNvPr id="41" name="Rectangle 40"/>
              <p:cNvSpPr/>
              <p:nvPr/>
            </p:nvSpPr>
            <p:spPr>
              <a:xfrm>
                <a:off x="6400800" y="3429000"/>
                <a:ext cx="2672655" cy="230832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p>
                        <m:sSupPr>
                          <m:ctrlPr>
                            <a:rPr lang="en-US" sz="2400" i="1" smtClean="0">
                              <a:latin typeface="Cambria Math"/>
                            </a:rPr>
                          </m:ctrlPr>
                        </m:sSupPr>
                        <m:e>
                          <m:r>
                            <a:rPr lang="en-US" sz="2400" b="0" i="1" smtClean="0">
                              <a:latin typeface="Cambria Math"/>
                            </a:rPr>
                            <m:t>𝑃𝑋</m:t>
                          </m:r>
                        </m:e>
                        <m:sup>
                          <m:r>
                            <a:rPr lang="en-US" sz="2400" i="1">
                              <a:latin typeface="Cambria Math"/>
                            </a:rPr>
                            <m:t>2</m:t>
                          </m:r>
                        </m:sup>
                      </m:sSup>
                      <m:r>
                        <a:rPr lang="en-US" sz="2400" i="1">
                          <a:latin typeface="Cambria Math"/>
                        </a:rPr>
                        <m:t>=</m:t>
                      </m:r>
                      <m:sSup>
                        <m:sSupPr>
                          <m:ctrlPr>
                            <a:rPr lang="en-US" sz="2400" i="1">
                              <a:latin typeface="Cambria Math"/>
                            </a:rPr>
                          </m:ctrlPr>
                        </m:sSupPr>
                        <m:e>
                          <m:r>
                            <a:rPr lang="en-US" sz="2400" i="1">
                              <a:latin typeface="Cambria Math"/>
                            </a:rPr>
                            <m:t>𝐴</m:t>
                          </m:r>
                          <m:r>
                            <a:rPr lang="en-US" sz="2400" b="0" i="1" smtClean="0">
                              <a:latin typeface="Cambria Math"/>
                            </a:rPr>
                            <m:t>𝑃</m:t>
                          </m:r>
                        </m:e>
                        <m:sup>
                          <m:r>
                            <a:rPr lang="en-US" sz="2400" i="1">
                              <a:latin typeface="Cambria Math"/>
                            </a:rPr>
                            <m:t>2</m:t>
                          </m:r>
                        </m:sup>
                      </m:sSup>
                      <m:r>
                        <a:rPr lang="en-US" sz="2400" i="1">
                          <a:latin typeface="Cambria Math"/>
                        </a:rPr>
                        <m:t>−</m:t>
                      </m:r>
                      <m:sSup>
                        <m:sSupPr>
                          <m:ctrlPr>
                            <a:rPr lang="en-US" sz="2400" i="1">
                              <a:latin typeface="Cambria Math"/>
                            </a:rPr>
                          </m:ctrlPr>
                        </m:sSupPr>
                        <m:e>
                          <m:r>
                            <a:rPr lang="en-US" sz="2400" i="1">
                              <a:latin typeface="Cambria Math"/>
                            </a:rPr>
                            <m:t>𝐴</m:t>
                          </m:r>
                          <m:r>
                            <a:rPr lang="en-US" sz="2400" b="0" i="1" smtClean="0">
                              <a:latin typeface="Cambria Math"/>
                            </a:rPr>
                            <m:t>𝑋</m:t>
                          </m:r>
                        </m:e>
                        <m:sup>
                          <m:r>
                            <a:rPr lang="en-US" sz="2400" i="1">
                              <a:latin typeface="Cambria Math"/>
                            </a:rPr>
                            <m:t>2</m:t>
                          </m:r>
                        </m:sup>
                      </m:sSup>
                    </m:oMath>
                  </m:oMathPara>
                </a14:m>
                <a:endParaRPr lang="en-US" sz="2400" dirty="0" smtClean="0"/>
              </a:p>
              <a:p>
                <a:pPr/>
                <a14:m>
                  <m:oMathPara xmlns:m="http://schemas.openxmlformats.org/officeDocument/2006/math">
                    <m:oMathParaPr>
                      <m:jc m:val="centerGroup"/>
                    </m:oMathParaPr>
                    <m:oMath xmlns:m="http://schemas.openxmlformats.org/officeDocument/2006/math">
                      <m:sSup>
                        <m:sSupPr>
                          <m:ctrlPr>
                            <a:rPr lang="en-US" sz="2400" i="1">
                              <a:latin typeface="Cambria Math"/>
                            </a:rPr>
                          </m:ctrlPr>
                        </m:sSupPr>
                        <m:e>
                          <m:r>
                            <a:rPr lang="en-US" sz="2400" i="1">
                              <a:latin typeface="Cambria Math"/>
                            </a:rPr>
                            <m:t>𝑃𝑋</m:t>
                          </m:r>
                        </m:e>
                        <m:sup>
                          <m:r>
                            <a:rPr lang="en-US" sz="2400" i="1">
                              <a:latin typeface="Cambria Math"/>
                            </a:rPr>
                            <m:t>2</m:t>
                          </m:r>
                        </m:sup>
                      </m:sSup>
                      <m:r>
                        <a:rPr lang="en-US" sz="2400" i="1">
                          <a:latin typeface="Cambria Math"/>
                        </a:rPr>
                        <m:t>=</m:t>
                      </m:r>
                      <m:sSup>
                        <m:sSupPr>
                          <m:ctrlPr>
                            <a:rPr lang="en-US" sz="2400" i="1">
                              <a:latin typeface="Cambria Math"/>
                            </a:rPr>
                          </m:ctrlPr>
                        </m:sSupPr>
                        <m:e>
                          <m:r>
                            <a:rPr lang="en-US" sz="2400" b="0" i="1" smtClean="0">
                              <a:latin typeface="Cambria Math"/>
                            </a:rPr>
                            <m:t>8.4</m:t>
                          </m:r>
                        </m:e>
                        <m:sup>
                          <m:r>
                            <a:rPr lang="en-US" sz="2400" i="1">
                              <a:latin typeface="Cambria Math"/>
                            </a:rPr>
                            <m:t>2</m:t>
                          </m:r>
                        </m:sup>
                      </m:sSup>
                      <m:r>
                        <a:rPr lang="en-US" sz="2400" i="1">
                          <a:latin typeface="Cambria Math"/>
                        </a:rPr>
                        <m:t>−</m:t>
                      </m:r>
                      <m:sSup>
                        <m:sSupPr>
                          <m:ctrlPr>
                            <a:rPr lang="en-US" sz="2400" i="1">
                              <a:latin typeface="Cambria Math"/>
                            </a:rPr>
                          </m:ctrlPr>
                        </m:sSupPr>
                        <m:e>
                          <m:r>
                            <a:rPr lang="en-US" sz="2400" b="0" i="1" smtClean="0">
                              <a:latin typeface="Cambria Math"/>
                            </a:rPr>
                            <m:t>7.5</m:t>
                          </m:r>
                        </m:e>
                        <m:sup>
                          <m:r>
                            <a:rPr lang="en-US" sz="2400" i="1">
                              <a:latin typeface="Cambria Math"/>
                            </a:rPr>
                            <m:t>2</m:t>
                          </m:r>
                        </m:sup>
                      </m:sSup>
                    </m:oMath>
                  </m:oMathPara>
                </a14:m>
                <a:endParaRPr lang="en-US" sz="2400" dirty="0" smtClean="0"/>
              </a:p>
              <a:p>
                <a:pPr/>
                <a14:m>
                  <m:oMathPara xmlns:m="http://schemas.openxmlformats.org/officeDocument/2006/math">
                    <m:oMathParaPr>
                      <m:jc m:val="centerGroup"/>
                    </m:oMathParaPr>
                    <m:oMath xmlns:m="http://schemas.openxmlformats.org/officeDocument/2006/math">
                      <m:sSup>
                        <m:sSupPr>
                          <m:ctrlPr>
                            <a:rPr lang="en-US" sz="2400" i="1" smtClean="0">
                              <a:latin typeface="Cambria Math"/>
                            </a:rPr>
                          </m:ctrlPr>
                        </m:sSupPr>
                        <m:e>
                          <m:r>
                            <a:rPr lang="en-US" sz="2400" i="1">
                              <a:latin typeface="Cambria Math"/>
                            </a:rPr>
                            <m:t>𝑃𝑋</m:t>
                          </m:r>
                        </m:e>
                        <m:sup>
                          <m:r>
                            <a:rPr lang="en-US" sz="2400" i="1" smtClean="0">
                              <a:latin typeface="Cambria Math"/>
                            </a:rPr>
                            <m:t>2</m:t>
                          </m:r>
                        </m:sup>
                      </m:sSup>
                      <m:r>
                        <a:rPr lang="en-US" sz="2400" i="1">
                          <a:latin typeface="Cambria Math"/>
                        </a:rPr>
                        <m:t>=</m:t>
                      </m:r>
                      <m:r>
                        <a:rPr lang="en-US" sz="2400" b="0" i="1" smtClean="0">
                          <a:latin typeface="Cambria Math"/>
                        </a:rPr>
                        <m:t>14.31</m:t>
                      </m:r>
                    </m:oMath>
                  </m:oMathPara>
                </a14:m>
                <a:endParaRPr lang="en-US" sz="2400" dirty="0" smtClean="0"/>
              </a:p>
              <a:p>
                <a:pPr/>
                <a14:m>
                  <m:oMathPara xmlns:m="http://schemas.openxmlformats.org/officeDocument/2006/math">
                    <m:oMathParaPr>
                      <m:jc m:val="centerGroup"/>
                    </m:oMathParaPr>
                    <m:oMath xmlns:m="http://schemas.openxmlformats.org/officeDocument/2006/math">
                      <m:r>
                        <a:rPr lang="en-US" sz="2400" b="0" i="1" smtClean="0">
                          <a:latin typeface="Cambria Math"/>
                        </a:rPr>
                        <m:t>𝑃𝑋</m:t>
                      </m:r>
                      <m:r>
                        <a:rPr lang="en-US" sz="2400" i="1" smtClean="0">
                          <a:latin typeface="Cambria Math"/>
                          <a:ea typeface="Cambria Math"/>
                        </a:rPr>
                        <m:t>≈</m:t>
                      </m:r>
                      <m:r>
                        <a:rPr lang="en-US" sz="2400" b="0" i="1" smtClean="0">
                          <a:latin typeface="Cambria Math"/>
                        </a:rPr>
                        <m:t>3.78</m:t>
                      </m:r>
                    </m:oMath>
                  </m:oMathPara>
                </a14:m>
                <a:endParaRPr lang="en-US" sz="2400" dirty="0" smtClean="0"/>
              </a:p>
              <a:p>
                <a:pPr/>
                <a14:m>
                  <m:oMathPara xmlns:m="http://schemas.openxmlformats.org/officeDocument/2006/math">
                    <m:oMathParaPr>
                      <m:jc m:val="centerGroup"/>
                    </m:oMathParaPr>
                    <m:oMath xmlns:m="http://schemas.openxmlformats.org/officeDocument/2006/math">
                      <m:r>
                        <a:rPr lang="en-US" sz="2400" b="0" i="1" smtClean="0">
                          <a:latin typeface="Cambria Math"/>
                        </a:rPr>
                        <m:t>𝑃𝑄</m:t>
                      </m:r>
                      <m:r>
                        <a:rPr lang="en-US" sz="2400" i="1">
                          <a:latin typeface="Cambria Math"/>
                        </a:rPr>
                        <m:t>=</m:t>
                      </m:r>
                      <m:r>
                        <a:rPr lang="en-US" sz="2400" b="0" i="1" smtClean="0">
                          <a:latin typeface="Cambria Math"/>
                        </a:rPr>
                        <m:t>2</m:t>
                      </m:r>
                      <m:r>
                        <a:rPr lang="en-US" sz="2400" b="0" i="1" smtClean="0">
                          <a:latin typeface="Cambria Math"/>
                        </a:rPr>
                        <m:t>𝑃𝑋</m:t>
                      </m:r>
                    </m:oMath>
                  </m:oMathPara>
                </a14:m>
                <a:endParaRPr lang="en-US" sz="2400" dirty="0" smtClean="0"/>
              </a:p>
              <a:p>
                <a:pPr/>
                <a14:m>
                  <m:oMathPara xmlns:m="http://schemas.openxmlformats.org/officeDocument/2006/math">
                    <m:oMathParaPr>
                      <m:jc m:val="centerGroup"/>
                    </m:oMathParaPr>
                    <m:oMath xmlns:m="http://schemas.openxmlformats.org/officeDocument/2006/math">
                      <m:r>
                        <a:rPr lang="en-US" sz="2400" i="1">
                          <a:latin typeface="Cambria Math"/>
                        </a:rPr>
                        <m:t>𝑃𝑄</m:t>
                      </m:r>
                      <m:r>
                        <a:rPr lang="en-US" sz="2400" i="1" smtClean="0">
                          <a:latin typeface="Cambria Math"/>
                          <a:ea typeface="Cambria Math"/>
                        </a:rPr>
                        <m:t>≈</m:t>
                      </m:r>
                      <m:r>
                        <a:rPr lang="en-US" sz="2400" b="0" i="1" smtClean="0">
                          <a:latin typeface="Cambria Math"/>
                        </a:rPr>
                        <m:t>7.56</m:t>
                      </m:r>
                    </m:oMath>
                  </m:oMathPara>
                </a14:m>
                <a:endParaRPr lang="en-US" sz="2400" dirty="0"/>
              </a:p>
            </p:txBody>
          </p:sp>
        </mc:Choice>
        <mc:Fallback xmlns="">
          <p:sp>
            <p:nvSpPr>
              <p:cNvPr id="41" name="Rectangle 40"/>
              <p:cNvSpPr>
                <a:spLocks noRot="1" noChangeAspect="1" noMove="1" noResize="1" noEditPoints="1" noAdjustHandles="1" noChangeArrowheads="1" noChangeShapeType="1" noTextEdit="1"/>
              </p:cNvSpPr>
              <p:nvPr/>
            </p:nvSpPr>
            <p:spPr>
              <a:xfrm>
                <a:off x="6400800" y="3429000"/>
                <a:ext cx="2672655" cy="2308324"/>
              </a:xfrm>
              <a:prstGeom prst="rect">
                <a:avLst/>
              </a:prstGeom>
              <a:blipFill rotWithShape="1">
                <a:blip r:embed="rId4"/>
                <a:stretch>
                  <a:fillRect b="-211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Rectangle 6"/>
              <p:cNvSpPr/>
              <p:nvPr/>
            </p:nvSpPr>
            <p:spPr>
              <a:xfrm>
                <a:off x="457200" y="3232878"/>
                <a:ext cx="2667000" cy="1349280"/>
              </a:xfrm>
              <a:prstGeom prst="rect">
                <a:avLst/>
              </a:prstGeom>
            </p:spPr>
            <p:txBody>
              <a:bodyPr wrap="square">
                <a:spAutoFit/>
              </a:bodyPr>
              <a:lstStyle/>
              <a:p>
                <a:pPr/>
                <a14:m>
                  <m:oMathPara xmlns:m="http://schemas.openxmlformats.org/officeDocument/2006/math">
                    <m:oMathParaPr>
                      <m:jc m:val="left"/>
                    </m:oMathParaPr>
                    <m:oMath xmlns:m="http://schemas.openxmlformats.org/officeDocument/2006/math">
                      <m:sSub>
                        <m:sSubPr>
                          <m:ctrlPr>
                            <a:rPr lang="en-US" sz="2400" i="1">
                              <a:latin typeface="Cambria Math"/>
                            </a:rPr>
                          </m:ctrlPr>
                        </m:sSubPr>
                        <m:e>
                          <m:r>
                            <a:rPr lang="en-US" sz="2400" i="1">
                              <a:latin typeface="Cambria Math"/>
                            </a:rPr>
                            <m:t>𝐴</m:t>
                          </m:r>
                        </m:e>
                        <m:sub>
                          <m:r>
                            <a:rPr lang="en-US" sz="2400" i="1">
                              <a:latin typeface="Cambria Math"/>
                              <a:ea typeface="Cambria Math"/>
                            </a:rPr>
                            <m:t>𝐴𝑃𝐵𝑄</m:t>
                          </m:r>
                        </m:sub>
                      </m:sSub>
                      <m:r>
                        <a:rPr lang="en-US" sz="2400" i="1">
                          <a:latin typeface="Cambria Math"/>
                        </a:rPr>
                        <m:t>=</m:t>
                      </m:r>
                      <m:box>
                        <m:boxPr>
                          <m:ctrlPr>
                            <a:rPr lang="en-US" sz="2400" i="1">
                              <a:latin typeface="Cambria Math"/>
                            </a:rPr>
                          </m:ctrlPr>
                        </m:boxPr>
                        <m:e>
                          <m:argPr>
                            <m:argSz m:val="-1"/>
                          </m:argPr>
                          <m:f>
                            <m:fPr>
                              <m:ctrlPr>
                                <a:rPr lang="en-US" sz="2400" i="1">
                                  <a:latin typeface="Cambria Math"/>
                                </a:rPr>
                              </m:ctrlPr>
                            </m:fPr>
                            <m:num>
                              <m:r>
                                <a:rPr lang="en-US" sz="2400" i="1">
                                  <a:latin typeface="Cambria Math"/>
                                </a:rPr>
                                <m:t>1</m:t>
                              </m:r>
                            </m:num>
                            <m:den>
                              <m:r>
                                <a:rPr lang="en-US" sz="2400" i="1">
                                  <a:latin typeface="Cambria Math"/>
                                </a:rPr>
                                <m:t>2</m:t>
                              </m:r>
                            </m:den>
                          </m:f>
                          <m:r>
                            <a:rPr lang="en-US" sz="2400" i="1">
                              <a:latin typeface="Cambria Math"/>
                              <a:ea typeface="Cambria Math"/>
                            </a:rPr>
                            <m:t>∙</m:t>
                          </m:r>
                          <m:r>
                            <a:rPr lang="en-US" sz="2400" i="1">
                              <a:latin typeface="Cambria Math"/>
                            </a:rPr>
                            <m:t>𝑃𝑄</m:t>
                          </m:r>
                          <m:r>
                            <a:rPr lang="en-US" sz="2400" i="1">
                              <a:latin typeface="Cambria Math"/>
                              <a:ea typeface="Cambria Math"/>
                            </a:rPr>
                            <m:t>∙</m:t>
                          </m:r>
                          <m:r>
                            <a:rPr lang="en-US" sz="2400" i="1">
                              <a:latin typeface="Cambria Math"/>
                              <a:ea typeface="Cambria Math"/>
                            </a:rPr>
                            <m:t>𝐴𝐵</m:t>
                          </m:r>
                        </m:e>
                      </m:box>
                    </m:oMath>
                  </m:oMathPara>
                </a14:m>
                <a:endParaRPr lang="en-US" sz="2400" dirty="0"/>
              </a:p>
              <a:p>
                <a:pPr/>
                <a14:m>
                  <m:oMathPara xmlns:m="http://schemas.openxmlformats.org/officeDocument/2006/math">
                    <m:oMathParaPr>
                      <m:jc m:val="left"/>
                    </m:oMathParaPr>
                    <m:oMath xmlns:m="http://schemas.openxmlformats.org/officeDocument/2006/math">
                      <m:sSub>
                        <m:sSubPr>
                          <m:ctrlPr>
                            <a:rPr lang="en-US" sz="2400" i="1">
                              <a:latin typeface="Cambria Math"/>
                            </a:rPr>
                          </m:ctrlPr>
                        </m:sSubPr>
                        <m:e>
                          <m:r>
                            <a:rPr lang="en-US" sz="2400" i="1">
                              <a:latin typeface="Cambria Math"/>
                            </a:rPr>
                            <m:t>𝐴</m:t>
                          </m:r>
                        </m:e>
                        <m:sub>
                          <m:r>
                            <a:rPr lang="en-US" sz="2400" i="1">
                              <a:latin typeface="Cambria Math"/>
                              <a:ea typeface="Cambria Math"/>
                            </a:rPr>
                            <m:t>𝐴𝑃𝐵𝑄</m:t>
                          </m:r>
                        </m:sub>
                      </m:sSub>
                      <m:r>
                        <a:rPr lang="en-US" sz="2400" i="1">
                          <a:latin typeface="Cambria Math"/>
                          <a:ea typeface="Cambria Math"/>
                        </a:rPr>
                        <m:t>≈</m:t>
                      </m:r>
                      <m:box>
                        <m:boxPr>
                          <m:ctrlPr>
                            <a:rPr lang="en-US" sz="2400" i="1">
                              <a:latin typeface="Cambria Math"/>
                            </a:rPr>
                          </m:ctrlPr>
                        </m:boxPr>
                        <m:e>
                          <m:argPr>
                            <m:argSz m:val="-1"/>
                          </m:argPr>
                          <m:f>
                            <m:fPr>
                              <m:ctrlPr>
                                <a:rPr lang="en-US" sz="2400" i="1">
                                  <a:latin typeface="Cambria Math"/>
                                </a:rPr>
                              </m:ctrlPr>
                            </m:fPr>
                            <m:num>
                              <m:r>
                                <a:rPr lang="en-US" sz="2400" i="1">
                                  <a:latin typeface="Cambria Math"/>
                                </a:rPr>
                                <m:t>1</m:t>
                              </m:r>
                            </m:num>
                            <m:den>
                              <m:r>
                                <a:rPr lang="en-US" sz="2400" i="1">
                                  <a:latin typeface="Cambria Math"/>
                                </a:rPr>
                                <m:t>2</m:t>
                              </m:r>
                            </m:den>
                          </m:f>
                          <m:r>
                            <a:rPr lang="en-US" sz="2400" i="1">
                              <a:latin typeface="Cambria Math"/>
                              <a:ea typeface="Cambria Math"/>
                            </a:rPr>
                            <m:t>∙</m:t>
                          </m:r>
                          <m:r>
                            <a:rPr lang="en-US" sz="2400" i="1">
                              <a:latin typeface="Cambria Math"/>
                            </a:rPr>
                            <m:t>7.56</m:t>
                          </m:r>
                          <m:r>
                            <a:rPr lang="en-US" sz="2400" i="1">
                              <a:latin typeface="Cambria Math"/>
                              <a:ea typeface="Cambria Math"/>
                            </a:rPr>
                            <m:t>∙15</m:t>
                          </m:r>
                        </m:e>
                      </m:box>
                    </m:oMath>
                  </m:oMathPara>
                </a14:m>
                <a:endParaRPr lang="en-US" sz="2400" dirty="0"/>
              </a:p>
              <a:p>
                <a:pPr/>
                <a14:m>
                  <m:oMathPara xmlns:m="http://schemas.openxmlformats.org/officeDocument/2006/math">
                    <m:oMathParaPr>
                      <m:jc m:val="left"/>
                    </m:oMathParaPr>
                    <m:oMath xmlns:m="http://schemas.openxmlformats.org/officeDocument/2006/math">
                      <m:sSub>
                        <m:sSubPr>
                          <m:ctrlPr>
                            <a:rPr lang="en-US" sz="2400" i="1">
                              <a:latin typeface="Cambria Math"/>
                            </a:rPr>
                          </m:ctrlPr>
                        </m:sSubPr>
                        <m:e>
                          <m:r>
                            <a:rPr lang="en-US" sz="2400" i="1">
                              <a:latin typeface="Cambria Math"/>
                            </a:rPr>
                            <m:t>𝐴</m:t>
                          </m:r>
                        </m:e>
                        <m:sub>
                          <m:r>
                            <a:rPr lang="en-US" sz="2400" i="1">
                              <a:latin typeface="Cambria Math"/>
                              <a:ea typeface="Cambria Math"/>
                            </a:rPr>
                            <m:t>𝐴𝑃𝐵𝑄</m:t>
                          </m:r>
                        </m:sub>
                      </m:sSub>
                      <m:r>
                        <a:rPr lang="en-US" sz="2400" i="1">
                          <a:latin typeface="Cambria Math"/>
                          <a:ea typeface="Cambria Math"/>
                        </a:rPr>
                        <m:t>≈56.7</m:t>
                      </m:r>
                    </m:oMath>
                  </m:oMathPara>
                </a14:m>
                <a:endParaRPr lang="en-US" sz="2400" dirty="0"/>
              </a:p>
            </p:txBody>
          </p:sp>
        </mc:Choice>
        <mc:Fallback xmlns="">
          <p:sp>
            <p:nvSpPr>
              <p:cNvPr id="7" name="Rectangle 6"/>
              <p:cNvSpPr>
                <a:spLocks noRot="1" noChangeAspect="1" noMove="1" noResize="1" noEditPoints="1" noAdjustHandles="1" noChangeArrowheads="1" noChangeShapeType="1" noTextEdit="1"/>
              </p:cNvSpPr>
              <p:nvPr/>
            </p:nvSpPr>
            <p:spPr>
              <a:xfrm>
                <a:off x="457200" y="3232878"/>
                <a:ext cx="2667000" cy="1349280"/>
              </a:xfrm>
              <a:prstGeom prst="rect">
                <a:avLst/>
              </a:prstGeom>
              <a:blipFill rotWithShape="1">
                <a:blip r:embed="rId5"/>
                <a:stretch>
                  <a:fillRect l="-457" b="-2252"/>
                </a:stretch>
              </a:blipFill>
            </p:spPr>
            <p:txBody>
              <a:bodyPr/>
              <a:lstStyle/>
              <a:p>
                <a:r>
                  <a:rPr lang="en-US">
                    <a:noFill/>
                  </a:rPr>
                  <a:t> </a:t>
                </a:r>
              </a:p>
            </p:txBody>
          </p:sp>
        </mc:Fallback>
      </mc:AlternateContent>
    </p:spTree>
    <p:extLst>
      <p:ext uri="{BB962C8B-B14F-4D97-AF65-F5344CB8AC3E}">
        <p14:creationId xmlns:p14="http://schemas.microsoft.com/office/powerpoint/2010/main" val="1041158719"/>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28601"/>
            <a:ext cx="6705600" cy="838199"/>
          </a:xfrm>
          <a:solidFill>
            <a:schemeClr val="bg2">
              <a:lumMod val="75000"/>
            </a:schemeClr>
          </a:solidFill>
          <a:scene3d>
            <a:camera prst="orthographicFront"/>
            <a:lightRig rig="threePt" dir="t"/>
          </a:scene3d>
          <a:sp3d>
            <a:bevelT w="165100" prst="coolSlant"/>
          </a:sp3d>
        </p:spPr>
        <p:txBody>
          <a:bodyPr/>
          <a:lstStyle/>
          <a:p>
            <a:r>
              <a:rPr lang="en-US" dirty="0" smtClean="0"/>
              <a:t>Examples &amp; Explanations</a:t>
            </a:r>
            <a:endParaRPr lang="en-US" dirty="0"/>
          </a:p>
        </p:txBody>
      </p:sp>
      <p:sp>
        <p:nvSpPr>
          <p:cNvPr id="3" name="Subtitle 2"/>
          <p:cNvSpPr>
            <a:spLocks noGrp="1"/>
          </p:cNvSpPr>
          <p:nvPr>
            <p:ph type="subTitle" idx="1"/>
          </p:nvPr>
        </p:nvSpPr>
        <p:spPr>
          <a:xfrm>
            <a:off x="228600" y="1219200"/>
            <a:ext cx="8610600" cy="4343400"/>
          </a:xfrm>
        </p:spPr>
        <p:txBody>
          <a:bodyPr/>
          <a:lstStyle/>
          <a:p>
            <a:r>
              <a:rPr lang="en-US" sz="2200" dirty="0">
                <a:solidFill>
                  <a:schemeClr val="tx1"/>
                </a:solidFill>
              </a:rPr>
              <a:t>Computing the area detected if </a:t>
            </a:r>
            <a:r>
              <a:rPr lang="en-US" sz="2200" dirty="0" err="1">
                <a:solidFill>
                  <a:schemeClr val="tx1"/>
                </a:solidFill>
              </a:rPr>
              <a:t>Selina</a:t>
            </a:r>
            <a:r>
              <a:rPr lang="en-US" sz="2200" dirty="0">
                <a:solidFill>
                  <a:schemeClr val="tx1"/>
                </a:solidFill>
              </a:rPr>
              <a:t> places one of  the motion detectors on the back left corner of her house and the other on a pole which is located in the back right corner of the backyard.</a:t>
            </a:r>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924800" y="5807075"/>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228600" y="5715000"/>
            <a:ext cx="5940922" cy="307777"/>
          </a:xfrm>
          <a:prstGeom prst="rect">
            <a:avLst/>
          </a:prstGeom>
          <a:noFill/>
        </p:spPr>
        <p:txBody>
          <a:bodyPr wrap="none" rtlCol="0">
            <a:spAutoFit/>
          </a:bodyPr>
          <a:lstStyle/>
          <a:p>
            <a:r>
              <a:rPr lang="en-US" sz="1400" dirty="0"/>
              <a:t>Adapted from </a:t>
            </a:r>
            <a:r>
              <a:rPr lang="en-US" sz="1400" i="1" dirty="0"/>
              <a:t>Illustrative Mathematics </a:t>
            </a:r>
            <a:r>
              <a:rPr lang="en-US" sz="1400" dirty="0"/>
              <a:t> G.C, G.SRT Setting up Sprinklers</a:t>
            </a:r>
          </a:p>
        </p:txBody>
      </p:sp>
      <p:grpSp>
        <p:nvGrpSpPr>
          <p:cNvPr id="5" name="Group 4"/>
          <p:cNvGrpSpPr/>
          <p:nvPr/>
        </p:nvGrpSpPr>
        <p:grpSpPr>
          <a:xfrm>
            <a:off x="5653411" y="838200"/>
            <a:ext cx="4023989" cy="3661668"/>
            <a:chOff x="1052822" y="572892"/>
            <a:chExt cx="6871978" cy="6132708"/>
          </a:xfrm>
        </p:grpSpPr>
        <p:grpSp>
          <p:nvGrpSpPr>
            <p:cNvPr id="14" name="Group 13"/>
            <p:cNvGrpSpPr/>
            <p:nvPr/>
          </p:nvGrpSpPr>
          <p:grpSpPr>
            <a:xfrm>
              <a:off x="1052822" y="572892"/>
              <a:ext cx="6871978" cy="6132708"/>
              <a:chOff x="0" y="0"/>
              <a:chExt cx="3913505" cy="3492500"/>
            </a:xfrm>
          </p:grpSpPr>
          <p:sp>
            <p:nvSpPr>
              <p:cNvPr id="15" name="Rectangle 14"/>
              <p:cNvSpPr/>
              <p:nvPr/>
            </p:nvSpPr>
            <p:spPr>
              <a:xfrm>
                <a:off x="958850" y="1003300"/>
                <a:ext cx="2002113" cy="14599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16" name="Group 15"/>
              <p:cNvGrpSpPr/>
              <p:nvPr/>
            </p:nvGrpSpPr>
            <p:grpSpPr>
              <a:xfrm>
                <a:off x="0" y="0"/>
                <a:ext cx="3913505" cy="3492500"/>
                <a:chOff x="0" y="0"/>
                <a:chExt cx="3913505" cy="3492500"/>
              </a:xfrm>
            </p:grpSpPr>
            <p:grpSp>
              <p:nvGrpSpPr>
                <p:cNvPr id="17" name="Group 16"/>
                <p:cNvGrpSpPr/>
                <p:nvPr/>
              </p:nvGrpSpPr>
              <p:grpSpPr>
                <a:xfrm>
                  <a:off x="1140031" y="1122218"/>
                  <a:ext cx="1645176" cy="1232440"/>
                  <a:chOff x="0" y="0"/>
                  <a:chExt cx="1645176" cy="1232440"/>
                </a:xfrm>
              </p:grpSpPr>
              <p:grpSp>
                <p:nvGrpSpPr>
                  <p:cNvPr id="34" name="Group 33"/>
                  <p:cNvGrpSpPr/>
                  <p:nvPr/>
                </p:nvGrpSpPr>
                <p:grpSpPr>
                  <a:xfrm>
                    <a:off x="0" y="0"/>
                    <a:ext cx="1636231" cy="1232440"/>
                    <a:chOff x="0" y="0"/>
                    <a:chExt cx="1636231" cy="1232440"/>
                  </a:xfrm>
                </p:grpSpPr>
                <p:cxnSp>
                  <p:nvCxnSpPr>
                    <p:cNvPr id="37" name="Straight Connector 36"/>
                    <p:cNvCxnSpPr/>
                    <p:nvPr/>
                  </p:nvCxnSpPr>
                  <p:spPr>
                    <a:xfrm flipV="1">
                      <a:off x="0" y="0"/>
                      <a:ext cx="1636231" cy="123244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558140" y="285008"/>
                      <a:ext cx="526678" cy="68834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V="1">
                      <a:off x="0" y="285008"/>
                      <a:ext cx="558140" cy="946184"/>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V="1">
                      <a:off x="0" y="973777"/>
                      <a:ext cx="1068326" cy="25738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cxnSp>
                <p:nvCxnSpPr>
                  <p:cNvPr id="35" name="Straight Connector 34"/>
                  <p:cNvCxnSpPr/>
                  <p:nvPr/>
                </p:nvCxnSpPr>
                <p:spPr>
                  <a:xfrm flipV="1">
                    <a:off x="1068779" y="0"/>
                    <a:ext cx="576397" cy="97335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V="1">
                    <a:off x="558140" y="0"/>
                    <a:ext cx="1086745" cy="284883"/>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grpSp>
              <p:nvGrpSpPr>
                <p:cNvPr id="18" name="Group 17"/>
                <p:cNvGrpSpPr/>
                <p:nvPr/>
              </p:nvGrpSpPr>
              <p:grpSpPr>
                <a:xfrm>
                  <a:off x="0" y="0"/>
                  <a:ext cx="3913505" cy="3492500"/>
                  <a:chOff x="0" y="0"/>
                  <a:chExt cx="3913505" cy="3492500"/>
                </a:xfrm>
              </p:grpSpPr>
              <p:grpSp>
                <p:nvGrpSpPr>
                  <p:cNvPr id="22" name="Group 21"/>
                  <p:cNvGrpSpPr>
                    <a:grpSpLocks noChangeAspect="1"/>
                  </p:cNvGrpSpPr>
                  <p:nvPr/>
                </p:nvGrpSpPr>
                <p:grpSpPr>
                  <a:xfrm>
                    <a:off x="0" y="0"/>
                    <a:ext cx="3913505" cy="3492500"/>
                    <a:chOff x="0" y="0"/>
                    <a:chExt cx="2609959" cy="2330889"/>
                  </a:xfrm>
                </p:grpSpPr>
                <p:grpSp>
                  <p:nvGrpSpPr>
                    <p:cNvPr id="28" name="Group 27"/>
                    <p:cNvGrpSpPr/>
                    <p:nvPr/>
                  </p:nvGrpSpPr>
                  <p:grpSpPr>
                    <a:xfrm>
                      <a:off x="742208" y="724395"/>
                      <a:ext cx="1137285" cy="864031"/>
                      <a:chOff x="285008" y="0"/>
                      <a:chExt cx="1137615" cy="864483"/>
                    </a:xfrm>
                  </p:grpSpPr>
                  <p:sp>
                    <p:nvSpPr>
                      <p:cNvPr id="31" name="Rectangle 30"/>
                      <p:cNvSpPr/>
                      <p:nvPr/>
                    </p:nvSpPr>
                    <p:spPr>
                      <a:xfrm>
                        <a:off x="302821" y="23751"/>
                        <a:ext cx="1097280" cy="82296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2" name="Oval 31"/>
                      <p:cNvSpPr/>
                      <p:nvPr/>
                    </p:nvSpPr>
                    <p:spPr>
                      <a:xfrm>
                        <a:off x="285008" y="819398"/>
                        <a:ext cx="45085" cy="45085"/>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3" name="Oval 32"/>
                      <p:cNvSpPr/>
                      <p:nvPr/>
                    </p:nvSpPr>
                    <p:spPr>
                      <a:xfrm>
                        <a:off x="1377538" y="0"/>
                        <a:ext cx="45085" cy="45085"/>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29" name="Arc 28"/>
                    <p:cNvSpPr>
                      <a:spLocks noChangeAspect="1"/>
                    </p:cNvSpPr>
                    <p:nvPr/>
                  </p:nvSpPr>
                  <p:spPr>
                    <a:xfrm>
                      <a:off x="0" y="831273"/>
                      <a:ext cx="1499616" cy="1499616"/>
                    </a:xfrm>
                    <a:prstGeom prst="arc">
                      <a:avLst/>
                    </a:prstGeom>
                    <a:ln>
                      <a:solidFill>
                        <a:schemeClr val="tx1"/>
                      </a:solidFill>
                      <a:prstDash val="solid"/>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0" name="Arc 29"/>
                    <p:cNvSpPr>
                      <a:spLocks noChangeAspect="1"/>
                    </p:cNvSpPr>
                    <p:nvPr/>
                  </p:nvSpPr>
                  <p:spPr>
                    <a:xfrm flipH="1" flipV="1">
                      <a:off x="1110343" y="0"/>
                      <a:ext cx="1499616" cy="1499616"/>
                    </a:xfrm>
                    <a:prstGeom prst="arc">
                      <a:avLst/>
                    </a:prstGeom>
                    <a:ln>
                      <a:solidFill>
                        <a:schemeClr val="tx1"/>
                      </a:solidFill>
                      <a:prstDash val="solid"/>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23" name="Text Box 138"/>
                  <p:cNvSpPr txBox="1"/>
                  <p:nvPr/>
                </p:nvSpPr>
                <p:spPr>
                  <a:xfrm>
                    <a:off x="902524" y="2226624"/>
                    <a:ext cx="236855" cy="23680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A</a:t>
                    </a:r>
                    <a:endParaRPr lang="en-US" sz="1100">
                      <a:effectLst/>
                      <a:ea typeface="Calibri"/>
                      <a:cs typeface="Times New Roman"/>
                    </a:endParaRPr>
                  </a:p>
                </p:txBody>
              </p:sp>
              <p:sp>
                <p:nvSpPr>
                  <p:cNvPr id="24" name="Text Box 139"/>
                  <p:cNvSpPr txBox="1"/>
                  <p:nvPr/>
                </p:nvSpPr>
                <p:spPr>
                  <a:xfrm>
                    <a:off x="2784763" y="1003465"/>
                    <a:ext cx="236855" cy="23680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B</a:t>
                    </a:r>
                    <a:endParaRPr lang="en-US" sz="1100">
                      <a:effectLst/>
                      <a:ea typeface="Calibri"/>
                      <a:cs typeface="Times New Roman"/>
                    </a:endParaRPr>
                  </a:p>
                </p:txBody>
              </p:sp>
              <p:sp>
                <p:nvSpPr>
                  <p:cNvPr id="25" name="Text Box 140"/>
                  <p:cNvSpPr txBox="1"/>
                  <p:nvPr/>
                </p:nvSpPr>
                <p:spPr>
                  <a:xfrm>
                    <a:off x="1822862" y="1692234"/>
                    <a:ext cx="236855" cy="23622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X</a:t>
                    </a:r>
                    <a:endParaRPr lang="en-US" sz="1100">
                      <a:effectLst/>
                      <a:ea typeface="Calibri"/>
                      <a:cs typeface="Times New Roman"/>
                    </a:endParaRPr>
                  </a:p>
                </p:txBody>
              </p:sp>
              <p:sp>
                <p:nvSpPr>
                  <p:cNvPr id="26" name="Text Box 141"/>
                  <p:cNvSpPr txBox="1"/>
                  <p:nvPr/>
                </p:nvSpPr>
                <p:spPr>
                  <a:xfrm>
                    <a:off x="1472540" y="1288473"/>
                    <a:ext cx="236855" cy="23622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P</a:t>
                    </a:r>
                    <a:endParaRPr lang="en-US" sz="1100">
                      <a:effectLst/>
                      <a:ea typeface="Calibri"/>
                      <a:cs typeface="Times New Roman"/>
                    </a:endParaRPr>
                  </a:p>
                </p:txBody>
              </p:sp>
              <p:sp>
                <p:nvSpPr>
                  <p:cNvPr id="27" name="Text Box 142"/>
                  <p:cNvSpPr txBox="1"/>
                  <p:nvPr/>
                </p:nvSpPr>
                <p:spPr>
                  <a:xfrm>
                    <a:off x="2173184" y="1929740"/>
                    <a:ext cx="236855" cy="23680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000">
                        <a:effectLst/>
                        <a:ea typeface="Calibri"/>
                        <a:cs typeface="Times New Roman"/>
                      </a:rPr>
                      <a:t>Q</a:t>
                    </a:r>
                    <a:endParaRPr lang="en-US" sz="1100">
                      <a:effectLst/>
                      <a:ea typeface="Calibri"/>
                      <a:cs typeface="Times New Roman"/>
                    </a:endParaRPr>
                  </a:p>
                </p:txBody>
              </p:sp>
            </p:grpSp>
          </p:grpSp>
        </p:grpSp>
        <p:sp>
          <p:nvSpPr>
            <p:cNvPr id="12" name="Oval 11"/>
            <p:cNvSpPr/>
            <p:nvPr/>
          </p:nvSpPr>
          <p:spPr>
            <a:xfrm>
              <a:off x="5867400" y="24384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2971800" y="46482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Rectangle 5"/>
          <p:cNvSpPr/>
          <p:nvPr/>
        </p:nvSpPr>
        <p:spPr>
          <a:xfrm>
            <a:off x="457199" y="2457271"/>
            <a:ext cx="5196211" cy="769441"/>
          </a:xfrm>
          <a:prstGeom prst="rect">
            <a:avLst/>
          </a:prstGeom>
        </p:spPr>
        <p:txBody>
          <a:bodyPr wrap="square">
            <a:spAutoFit/>
          </a:bodyPr>
          <a:lstStyle/>
          <a:p>
            <a:r>
              <a:rPr lang="en-US" sz="2200" dirty="0">
                <a:latin typeface="+mn-lt"/>
              </a:rPr>
              <a:t>The </a:t>
            </a:r>
            <a:r>
              <a:rPr lang="en-US" sz="2200" dirty="0" smtClean="0">
                <a:latin typeface="+mn-lt"/>
              </a:rPr>
              <a:t>detected area </a:t>
            </a:r>
            <a:r>
              <a:rPr lang="en-US" sz="2200" dirty="0">
                <a:latin typeface="+mn-lt"/>
              </a:rPr>
              <a:t>is comprised of the area of rhombus APBQ and </a:t>
            </a:r>
            <a:r>
              <a:rPr lang="en-US" sz="2200" dirty="0" smtClean="0">
                <a:latin typeface="+mn-lt"/>
              </a:rPr>
              <a:t>four circular sectors</a:t>
            </a:r>
            <a:r>
              <a:rPr lang="en-US" sz="2200" dirty="0">
                <a:latin typeface="+mn-lt"/>
              </a:rPr>
              <a:t>.</a:t>
            </a:r>
          </a:p>
        </p:txBody>
      </p:sp>
      <mc:AlternateContent xmlns:mc="http://schemas.openxmlformats.org/markup-compatibility/2006" xmlns:a14="http://schemas.microsoft.com/office/drawing/2010/main">
        <mc:Choice Requires="a14">
          <p:sp>
            <p:nvSpPr>
              <p:cNvPr id="7" name="Rectangle 6"/>
              <p:cNvSpPr/>
              <p:nvPr/>
            </p:nvSpPr>
            <p:spPr>
              <a:xfrm>
                <a:off x="457200" y="3232878"/>
                <a:ext cx="2667000" cy="1349280"/>
              </a:xfrm>
              <a:prstGeom prst="rect">
                <a:avLst/>
              </a:prstGeom>
            </p:spPr>
            <p:txBody>
              <a:bodyPr wrap="square">
                <a:spAutoFit/>
              </a:bodyPr>
              <a:lstStyle/>
              <a:p>
                <a:pPr/>
                <a14:m>
                  <m:oMathPara xmlns:m="http://schemas.openxmlformats.org/officeDocument/2006/math">
                    <m:oMathParaPr>
                      <m:jc m:val="left"/>
                    </m:oMathParaPr>
                    <m:oMath xmlns:m="http://schemas.openxmlformats.org/officeDocument/2006/math">
                      <m:sSub>
                        <m:sSubPr>
                          <m:ctrlPr>
                            <a:rPr lang="en-US" sz="2400" i="1">
                              <a:latin typeface="Cambria Math"/>
                            </a:rPr>
                          </m:ctrlPr>
                        </m:sSubPr>
                        <m:e>
                          <m:r>
                            <a:rPr lang="en-US" sz="2400" i="1">
                              <a:latin typeface="Cambria Math"/>
                            </a:rPr>
                            <m:t>𝐴</m:t>
                          </m:r>
                        </m:e>
                        <m:sub>
                          <m:r>
                            <a:rPr lang="en-US" sz="2400" i="1">
                              <a:latin typeface="Cambria Math"/>
                              <a:ea typeface="Cambria Math"/>
                            </a:rPr>
                            <m:t>𝐴𝑃𝐵𝑄</m:t>
                          </m:r>
                        </m:sub>
                      </m:sSub>
                      <m:r>
                        <a:rPr lang="en-US" sz="2400" i="1">
                          <a:latin typeface="Cambria Math"/>
                        </a:rPr>
                        <m:t>=</m:t>
                      </m:r>
                      <m:box>
                        <m:boxPr>
                          <m:ctrlPr>
                            <a:rPr lang="en-US" sz="2400" i="1">
                              <a:latin typeface="Cambria Math"/>
                            </a:rPr>
                          </m:ctrlPr>
                        </m:boxPr>
                        <m:e>
                          <m:argPr>
                            <m:argSz m:val="-1"/>
                          </m:argPr>
                          <m:f>
                            <m:fPr>
                              <m:ctrlPr>
                                <a:rPr lang="en-US" sz="2400" i="1">
                                  <a:latin typeface="Cambria Math"/>
                                </a:rPr>
                              </m:ctrlPr>
                            </m:fPr>
                            <m:num>
                              <m:r>
                                <a:rPr lang="en-US" sz="2400" i="1">
                                  <a:latin typeface="Cambria Math"/>
                                </a:rPr>
                                <m:t>1</m:t>
                              </m:r>
                            </m:num>
                            <m:den>
                              <m:r>
                                <a:rPr lang="en-US" sz="2400" i="1">
                                  <a:latin typeface="Cambria Math"/>
                                </a:rPr>
                                <m:t>2</m:t>
                              </m:r>
                            </m:den>
                          </m:f>
                          <m:r>
                            <a:rPr lang="en-US" sz="2400" i="1">
                              <a:latin typeface="Cambria Math"/>
                              <a:ea typeface="Cambria Math"/>
                            </a:rPr>
                            <m:t>∙</m:t>
                          </m:r>
                          <m:r>
                            <a:rPr lang="en-US" sz="2400" i="1">
                              <a:latin typeface="Cambria Math"/>
                            </a:rPr>
                            <m:t>𝑃𝑄</m:t>
                          </m:r>
                          <m:r>
                            <a:rPr lang="en-US" sz="2400" i="1">
                              <a:latin typeface="Cambria Math"/>
                              <a:ea typeface="Cambria Math"/>
                            </a:rPr>
                            <m:t>∙</m:t>
                          </m:r>
                          <m:r>
                            <a:rPr lang="en-US" sz="2400" i="1">
                              <a:latin typeface="Cambria Math"/>
                              <a:ea typeface="Cambria Math"/>
                            </a:rPr>
                            <m:t>𝐴𝐵</m:t>
                          </m:r>
                        </m:e>
                      </m:box>
                    </m:oMath>
                  </m:oMathPara>
                </a14:m>
                <a:endParaRPr lang="en-US" sz="2400" dirty="0"/>
              </a:p>
              <a:p>
                <a:pPr/>
                <a14:m>
                  <m:oMathPara xmlns:m="http://schemas.openxmlformats.org/officeDocument/2006/math">
                    <m:oMathParaPr>
                      <m:jc m:val="left"/>
                    </m:oMathParaPr>
                    <m:oMath xmlns:m="http://schemas.openxmlformats.org/officeDocument/2006/math">
                      <m:sSub>
                        <m:sSubPr>
                          <m:ctrlPr>
                            <a:rPr lang="en-US" sz="2400" i="1">
                              <a:latin typeface="Cambria Math"/>
                            </a:rPr>
                          </m:ctrlPr>
                        </m:sSubPr>
                        <m:e>
                          <m:r>
                            <a:rPr lang="en-US" sz="2400" i="1">
                              <a:latin typeface="Cambria Math"/>
                            </a:rPr>
                            <m:t>𝐴</m:t>
                          </m:r>
                        </m:e>
                        <m:sub>
                          <m:r>
                            <a:rPr lang="en-US" sz="2400" i="1">
                              <a:latin typeface="Cambria Math"/>
                              <a:ea typeface="Cambria Math"/>
                            </a:rPr>
                            <m:t>𝐴𝑃𝐵𝑄</m:t>
                          </m:r>
                        </m:sub>
                      </m:sSub>
                      <m:r>
                        <a:rPr lang="en-US" sz="2400" i="1">
                          <a:latin typeface="Cambria Math"/>
                          <a:ea typeface="Cambria Math"/>
                        </a:rPr>
                        <m:t>≈</m:t>
                      </m:r>
                      <m:box>
                        <m:boxPr>
                          <m:ctrlPr>
                            <a:rPr lang="en-US" sz="2400" i="1">
                              <a:latin typeface="Cambria Math"/>
                            </a:rPr>
                          </m:ctrlPr>
                        </m:boxPr>
                        <m:e>
                          <m:argPr>
                            <m:argSz m:val="-1"/>
                          </m:argPr>
                          <m:f>
                            <m:fPr>
                              <m:ctrlPr>
                                <a:rPr lang="en-US" sz="2400" i="1">
                                  <a:latin typeface="Cambria Math"/>
                                </a:rPr>
                              </m:ctrlPr>
                            </m:fPr>
                            <m:num>
                              <m:r>
                                <a:rPr lang="en-US" sz="2400" i="1">
                                  <a:latin typeface="Cambria Math"/>
                                </a:rPr>
                                <m:t>1</m:t>
                              </m:r>
                            </m:num>
                            <m:den>
                              <m:r>
                                <a:rPr lang="en-US" sz="2400" i="1">
                                  <a:latin typeface="Cambria Math"/>
                                </a:rPr>
                                <m:t>2</m:t>
                              </m:r>
                            </m:den>
                          </m:f>
                          <m:r>
                            <a:rPr lang="en-US" sz="2400" i="1">
                              <a:latin typeface="Cambria Math"/>
                              <a:ea typeface="Cambria Math"/>
                            </a:rPr>
                            <m:t>∙</m:t>
                          </m:r>
                          <m:r>
                            <a:rPr lang="en-US" sz="2400" i="1">
                              <a:latin typeface="Cambria Math"/>
                            </a:rPr>
                            <m:t>7.56</m:t>
                          </m:r>
                          <m:r>
                            <a:rPr lang="en-US" sz="2400" i="1">
                              <a:latin typeface="Cambria Math"/>
                              <a:ea typeface="Cambria Math"/>
                            </a:rPr>
                            <m:t>∙15</m:t>
                          </m:r>
                        </m:e>
                      </m:box>
                    </m:oMath>
                  </m:oMathPara>
                </a14:m>
                <a:endParaRPr lang="en-US" sz="2400" dirty="0"/>
              </a:p>
              <a:p>
                <a:pPr/>
                <a14:m>
                  <m:oMathPara xmlns:m="http://schemas.openxmlformats.org/officeDocument/2006/math">
                    <m:oMathParaPr>
                      <m:jc m:val="left"/>
                    </m:oMathParaPr>
                    <m:oMath xmlns:m="http://schemas.openxmlformats.org/officeDocument/2006/math">
                      <m:sSub>
                        <m:sSubPr>
                          <m:ctrlPr>
                            <a:rPr lang="en-US" sz="2400" i="1">
                              <a:latin typeface="Cambria Math"/>
                            </a:rPr>
                          </m:ctrlPr>
                        </m:sSubPr>
                        <m:e>
                          <m:r>
                            <a:rPr lang="en-US" sz="2400" i="1">
                              <a:latin typeface="Cambria Math"/>
                            </a:rPr>
                            <m:t>𝐴</m:t>
                          </m:r>
                        </m:e>
                        <m:sub>
                          <m:r>
                            <a:rPr lang="en-US" sz="2400" i="1">
                              <a:latin typeface="Cambria Math"/>
                              <a:ea typeface="Cambria Math"/>
                            </a:rPr>
                            <m:t>𝐴𝑃𝐵𝑄</m:t>
                          </m:r>
                        </m:sub>
                      </m:sSub>
                      <m:r>
                        <a:rPr lang="en-US" sz="2400" i="1">
                          <a:latin typeface="Cambria Math"/>
                          <a:ea typeface="Cambria Math"/>
                        </a:rPr>
                        <m:t>≈56.7</m:t>
                      </m:r>
                    </m:oMath>
                  </m:oMathPara>
                </a14:m>
                <a:endParaRPr lang="en-US" sz="2400" dirty="0"/>
              </a:p>
            </p:txBody>
          </p:sp>
        </mc:Choice>
        <mc:Fallback xmlns="">
          <p:sp>
            <p:nvSpPr>
              <p:cNvPr id="7" name="Rectangle 6"/>
              <p:cNvSpPr>
                <a:spLocks noRot="1" noChangeAspect="1" noMove="1" noResize="1" noEditPoints="1" noAdjustHandles="1" noChangeArrowheads="1" noChangeShapeType="1" noTextEdit="1"/>
              </p:cNvSpPr>
              <p:nvPr/>
            </p:nvSpPr>
            <p:spPr>
              <a:xfrm>
                <a:off x="457200" y="3232878"/>
                <a:ext cx="2667000" cy="1349280"/>
              </a:xfrm>
              <a:prstGeom prst="rect">
                <a:avLst/>
              </a:prstGeom>
              <a:blipFill rotWithShape="1">
                <a:blip r:embed="rId4"/>
                <a:stretch>
                  <a:fillRect l="-457" b="-225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2" name="TextBox 41"/>
              <p:cNvSpPr txBox="1"/>
              <p:nvPr/>
            </p:nvSpPr>
            <p:spPr>
              <a:xfrm>
                <a:off x="2971800" y="3297936"/>
                <a:ext cx="2927725" cy="1120948"/>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2400" i="1" smtClean="0">
                              <a:latin typeface="Cambria Math"/>
                            </a:rPr>
                          </m:ctrlPr>
                        </m:sSubPr>
                        <m:e>
                          <m:r>
                            <a:rPr lang="en-US" sz="2400" b="0" i="1" smtClean="0">
                              <a:latin typeface="Cambria Math"/>
                            </a:rPr>
                            <m:t>𝐴</m:t>
                          </m:r>
                        </m:e>
                        <m:sub>
                          <m:r>
                            <a:rPr lang="en-US" sz="2400" i="1" smtClean="0">
                              <a:latin typeface="Cambria Math"/>
                              <a:ea typeface="Cambria Math"/>
                            </a:rPr>
                            <m:t>↶</m:t>
                          </m:r>
                        </m:sub>
                      </m:sSub>
                      <m:r>
                        <a:rPr lang="en-US" sz="2400" b="0" i="1" smtClean="0">
                          <a:latin typeface="Cambria Math"/>
                        </a:rPr>
                        <m:t>=</m:t>
                      </m:r>
                      <m:f>
                        <m:fPr>
                          <m:ctrlPr>
                            <a:rPr lang="en-US" sz="2400" b="0" i="1" smtClean="0">
                              <a:latin typeface="Cambria Math"/>
                            </a:rPr>
                          </m:ctrlPr>
                        </m:fPr>
                        <m:num>
                          <m:r>
                            <a:rPr lang="en-US" sz="2400" b="0" i="1" smtClean="0">
                              <a:latin typeface="Cambria Math"/>
                            </a:rPr>
                            <m:t>𝑚</m:t>
                          </m:r>
                          <m:r>
                            <a:rPr lang="en-US" sz="2400" b="0" i="1" smtClean="0">
                              <a:latin typeface="Cambria Math"/>
                              <a:ea typeface="Cambria Math"/>
                            </a:rPr>
                            <m:t>∠</m:t>
                          </m:r>
                        </m:num>
                        <m:den>
                          <m:r>
                            <a:rPr lang="en-US" sz="2400" b="0" i="1" smtClean="0">
                              <a:latin typeface="Cambria Math"/>
                            </a:rPr>
                            <m:t>360</m:t>
                          </m:r>
                        </m:den>
                      </m:f>
                      <m:r>
                        <a:rPr lang="en-US" sz="2400" b="0" i="1" smtClean="0">
                          <a:latin typeface="Cambria Math"/>
                          <a:ea typeface="Cambria Math"/>
                        </a:rPr>
                        <m:t>∙</m:t>
                      </m:r>
                      <m:r>
                        <a:rPr lang="en-US" sz="2400" b="0" i="1" smtClean="0">
                          <a:latin typeface="Cambria Math"/>
                          <a:ea typeface="Cambria Math"/>
                        </a:rPr>
                        <m:t>𝜋</m:t>
                      </m:r>
                      <m:r>
                        <a:rPr lang="en-US" sz="2400" b="0" i="1" smtClean="0">
                          <a:latin typeface="Cambria Math"/>
                          <a:ea typeface="Cambria Math"/>
                        </a:rPr>
                        <m:t>∙</m:t>
                      </m:r>
                      <m:sSup>
                        <m:sSupPr>
                          <m:ctrlPr>
                            <a:rPr lang="en-US" sz="2400" b="0" i="1" smtClean="0">
                              <a:latin typeface="Cambria Math"/>
                              <a:ea typeface="Cambria Math"/>
                            </a:rPr>
                          </m:ctrlPr>
                        </m:sSupPr>
                        <m:e>
                          <m:r>
                            <a:rPr lang="en-US" sz="2400" b="0" i="1" smtClean="0">
                              <a:latin typeface="Cambria Math"/>
                              <a:ea typeface="Cambria Math"/>
                            </a:rPr>
                            <m:t>8.4</m:t>
                          </m:r>
                        </m:e>
                        <m:sup>
                          <m:r>
                            <a:rPr lang="en-US" sz="2400" b="0" i="1" smtClean="0">
                              <a:latin typeface="Cambria Math"/>
                              <a:ea typeface="Cambria Math"/>
                            </a:rPr>
                            <m:t>2</m:t>
                          </m:r>
                        </m:sup>
                      </m:sSup>
                    </m:oMath>
                  </m:oMathPara>
                </a14:m>
                <a:endParaRPr lang="en-US" sz="2400" dirty="0" smtClean="0"/>
              </a:p>
              <a:p>
                <a:endParaRPr lang="en-US" sz="2400" dirty="0"/>
              </a:p>
            </p:txBody>
          </p:sp>
        </mc:Choice>
        <mc:Fallback xmlns="">
          <p:sp>
            <p:nvSpPr>
              <p:cNvPr id="42" name="TextBox 41"/>
              <p:cNvSpPr txBox="1">
                <a:spLocks noRot="1" noChangeAspect="1" noMove="1" noResize="1" noEditPoints="1" noAdjustHandles="1" noChangeArrowheads="1" noChangeShapeType="1" noTextEdit="1"/>
              </p:cNvSpPr>
              <p:nvPr/>
            </p:nvSpPr>
            <p:spPr>
              <a:xfrm>
                <a:off x="2971800" y="3297936"/>
                <a:ext cx="2927725" cy="1120948"/>
              </a:xfrm>
              <a:prstGeom prst="rect">
                <a:avLst/>
              </a:prstGeom>
              <a:blipFill rotWithShape="1">
                <a:blip r:embed="rId5"/>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4254772589"/>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ags/tag2.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ags/tag3.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ags/tag4.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ags/tag5.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ags/tag6.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ags/tag7.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heme/theme1.xml><?xml version="1.0" encoding="utf-8"?>
<a:theme xmlns:a="http://schemas.openxmlformats.org/drawingml/2006/main" name="~098012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9.13.11 Mathematics Curriculum Supervisors Update Webinar</Template>
  <TotalTime>9972</TotalTime>
  <Words>7401</Words>
  <Application>Microsoft Office PowerPoint</Application>
  <PresentationFormat>On-screen Show (4:3)</PresentationFormat>
  <Paragraphs>1315</Paragraphs>
  <Slides>122</Slides>
  <Notes>73</Notes>
  <HiddenSlides>0</HiddenSlides>
  <MMClips>0</MMClips>
  <ScaleCrop>false</ScaleCrop>
  <HeadingPairs>
    <vt:vector size="4" baseType="variant">
      <vt:variant>
        <vt:lpstr>Theme</vt:lpstr>
      </vt:variant>
      <vt:variant>
        <vt:i4>1</vt:i4>
      </vt:variant>
      <vt:variant>
        <vt:lpstr>Slide Titles</vt:lpstr>
      </vt:variant>
      <vt:variant>
        <vt:i4>122</vt:i4>
      </vt:variant>
    </vt:vector>
  </HeadingPairs>
  <TitlesOfParts>
    <vt:vector size="123" baseType="lpstr">
      <vt:lpstr>~0980123</vt:lpstr>
      <vt:lpstr>CCGPS Mathematics Unit-by-Unit Grade Level Webinar Analytic Geometry Unit 3: Circles and Volume August 13, 2013</vt:lpstr>
      <vt:lpstr>CCGPS Mathematics Unit-by-Unit Grade Level Webinar Analytic Geometry Unit 3: Circles and Volume August 13, 2013</vt:lpstr>
      <vt:lpstr>Expectations and clearing up confusion</vt:lpstr>
      <vt:lpstr>Welcome!</vt:lpstr>
      <vt:lpstr>Lighting the Way The Georgia Formative Item Bank Sheds Light on Student Performance Expectations and Achievement </vt:lpstr>
      <vt:lpstr>Major reviews of research on the effects of formative assessment indicate that it might be one of the more powerful weapons in a teacher‘s arsenal.”   (Robert Marzano, 2006) </vt:lpstr>
      <vt:lpstr>Purpose of Georgia’s Assessment Initiatives</vt:lpstr>
      <vt:lpstr>Inside the Formative Assessment Toolbox</vt:lpstr>
      <vt:lpstr>Formative Assessment Initiatives Bringing a Balanced Assessment Focus to the Classroom</vt:lpstr>
      <vt:lpstr>Using Formative Assessment </vt:lpstr>
      <vt:lpstr>Formative Instructional Practices—Formative Assessment in Action</vt:lpstr>
      <vt:lpstr>PowerPoint Presentation</vt:lpstr>
      <vt:lpstr>Purpose of the Formative Item Bank</vt:lpstr>
      <vt:lpstr>The Georgia Formative Item Bank</vt:lpstr>
      <vt:lpstr>Formative Item Bank Use</vt:lpstr>
      <vt:lpstr>The Nature of Georgia’s Formative Item Bank</vt:lpstr>
      <vt:lpstr>The Nature of Georgia’s Formative Item Bank (continued)</vt:lpstr>
      <vt:lpstr>Item Content</vt:lpstr>
      <vt:lpstr>Valuable Features of Formative Items – Mathematics  </vt:lpstr>
      <vt:lpstr>Item Formats</vt:lpstr>
      <vt:lpstr>Multiple Choice Items</vt:lpstr>
      <vt:lpstr>Extended Response Items</vt:lpstr>
      <vt:lpstr>Example of Extended Response Item  Math—Advanced Algebra</vt:lpstr>
      <vt:lpstr>Scaffolded Items</vt:lpstr>
      <vt:lpstr>Example of Scaffolded Item Math—Analytic Geometry  </vt:lpstr>
      <vt:lpstr>Rubrics</vt:lpstr>
      <vt:lpstr>Rubric</vt:lpstr>
      <vt:lpstr>Exemplar Papers</vt:lpstr>
      <vt:lpstr>Exemplar Paper--Excerpt</vt:lpstr>
      <vt:lpstr>Formative Item Bank Pilot I Item Examples and Results </vt:lpstr>
      <vt:lpstr>Grade 6 Mathematics Item</vt:lpstr>
      <vt:lpstr>Grade 6 Mathematics Exemplar and Sample Student Response</vt:lpstr>
      <vt:lpstr>Grade 6 Mathematics Sample Student Responses</vt:lpstr>
      <vt:lpstr> Grade 6 Mathematics Item Performance Data</vt:lpstr>
      <vt:lpstr>Grade 3 Mathematics Item</vt:lpstr>
      <vt:lpstr>Grade 3  Mathematics Item  Performance Data </vt:lpstr>
      <vt:lpstr>Overall Mathematics Pilot I (Spring 2012) Summary Data</vt:lpstr>
      <vt:lpstr>Key Findings from Phase I Pilot (Spring 2012)</vt:lpstr>
      <vt:lpstr>Implications for Phase II Pilot  and for Classrooms</vt:lpstr>
      <vt:lpstr>Formative Item Bank  Phase II Examples </vt:lpstr>
      <vt:lpstr>Grade 6  Mathematics Item</vt:lpstr>
      <vt:lpstr>Coordinate Algebra Mathematics Task</vt:lpstr>
      <vt:lpstr>Advanced Algebra Mathematics Task</vt:lpstr>
      <vt:lpstr>Advanced Algebra Task</vt:lpstr>
      <vt:lpstr>FIB Items in OAS</vt:lpstr>
      <vt:lpstr> Where do you Find the Items? </vt:lpstr>
      <vt:lpstr>Searching in the OAS</vt:lpstr>
      <vt:lpstr>Searching in the OAS </vt:lpstr>
      <vt:lpstr>Searching the OAS for Formative Items Example Search</vt:lpstr>
      <vt:lpstr>PowerPoint Presentation</vt:lpstr>
      <vt:lpstr>Finding the Rubrics and Sample Student Papers</vt:lpstr>
      <vt:lpstr>Formative Item Bank Information  On-line</vt:lpstr>
      <vt:lpstr>Formative Item Bank Information On-line</vt:lpstr>
      <vt:lpstr>PowerPoint Presentation</vt:lpstr>
      <vt:lpstr>Purpose of the Benchmark Assessments</vt:lpstr>
      <vt:lpstr>Interim Benchmark Assessment  Item and Benchmark Development</vt:lpstr>
      <vt:lpstr>Benchmark Assessment  Production Schedule</vt:lpstr>
      <vt:lpstr>Comparison to Formative Item Bank</vt:lpstr>
      <vt:lpstr>On the Horizon for Georgia’s Formative Assessment Initiatives</vt:lpstr>
      <vt:lpstr>“Quality assessment is a system of assessing what students know and are able to do in a manner that garners accurate information from students for the purpose of improving learning.” (Rick Stiggins, 2008) </vt:lpstr>
      <vt:lpstr>Questions</vt:lpstr>
      <vt:lpstr>Georgia Department of Education Assessment and Accountability</vt:lpstr>
      <vt:lpstr>Wiki/Email Questions</vt:lpstr>
      <vt:lpstr>Wiki/Email Questions</vt:lpstr>
      <vt:lpstr>What’s the big idea?</vt:lpstr>
      <vt:lpstr>What’s the big idea?</vt:lpstr>
      <vt:lpstr>Coherence and Focus</vt:lpstr>
      <vt:lpstr>PowerPoint Presentation</vt:lpstr>
      <vt:lpstr>PowerPoint Presentation</vt:lpstr>
      <vt:lpstr>PowerPoint Presentation</vt:lpstr>
      <vt:lpstr>PowerPoint Presentation</vt:lpstr>
      <vt:lpstr>Examples &amp; Explanations</vt:lpstr>
      <vt:lpstr>Examples &amp; Explanations</vt:lpstr>
      <vt:lpstr>Examples &amp; Explanations</vt:lpstr>
      <vt:lpstr>Examples &amp; Explanations</vt:lpstr>
      <vt:lpstr>Examples &amp; Explanations</vt:lpstr>
      <vt:lpstr>Examples &amp; Explanations</vt:lpstr>
      <vt:lpstr>Examples &amp; Explanations</vt:lpstr>
      <vt:lpstr>Examples &amp; Explanations</vt:lpstr>
      <vt:lpstr>Examples &amp; Explanations</vt:lpstr>
      <vt:lpstr>Examples &amp; Explanations</vt:lpstr>
      <vt:lpstr>Examples &amp; Explanations</vt:lpstr>
      <vt:lpstr>Examples &amp; Explanations</vt:lpstr>
      <vt:lpstr>Examples &amp; Explanations</vt:lpstr>
      <vt:lpstr>Examples &amp; Explanations</vt:lpstr>
      <vt:lpstr>Examples &amp; Explanations</vt:lpstr>
      <vt:lpstr>Examples &amp; Explanations</vt:lpstr>
      <vt:lpstr>Examples &amp; Explanations</vt:lpstr>
      <vt:lpstr>Examples &amp; Explanations</vt:lpstr>
      <vt:lpstr>Examples &amp; Explanations</vt:lpstr>
      <vt:lpstr>Examples &amp; Explanations</vt:lpstr>
      <vt:lpstr>Examples &amp; Explanations</vt:lpstr>
      <vt:lpstr>Examples &amp; Explanations</vt:lpstr>
      <vt:lpstr>Examples &amp; Explanations</vt:lpstr>
      <vt:lpstr>Examples &amp; Explanations</vt:lpstr>
      <vt:lpstr>Examples &amp; Explanations</vt:lpstr>
      <vt:lpstr>Examples &amp; Explanations</vt:lpstr>
      <vt:lpstr>Examples &amp; Explanations</vt:lpstr>
      <vt:lpstr>Examples &amp; Explanations</vt:lpstr>
      <vt:lpstr>Examples &amp; Explanations</vt:lpstr>
      <vt:lpstr>Examples &amp; Explanations</vt:lpstr>
      <vt:lpstr>Examples &amp; Explanations</vt:lpstr>
      <vt:lpstr>Examples &amp; Explanations</vt:lpstr>
      <vt:lpstr>Examples &amp; Explanations</vt:lpstr>
      <vt:lpstr>Examples &amp; Explanations</vt:lpstr>
      <vt:lpstr>PowerPoint Presentation</vt:lpstr>
      <vt:lpstr>PowerPoint Presentation</vt:lpstr>
      <vt:lpstr>PowerPoint Presentation</vt:lpstr>
      <vt:lpstr>PowerPoint Presentation</vt:lpstr>
      <vt:lpstr>Examples &amp; Explanations</vt:lpstr>
      <vt:lpstr>Examples &amp; Explanations</vt:lpstr>
      <vt:lpstr>Examples &amp; Explanations</vt:lpstr>
      <vt:lpstr>Examples &amp; Explanations</vt:lpstr>
      <vt:lpstr>Examples &amp; Explanations</vt:lpstr>
      <vt:lpstr>Examples &amp; Explanations</vt:lpstr>
      <vt:lpstr>Resource List</vt:lpstr>
      <vt:lpstr>Resources</vt:lpstr>
      <vt:lpstr>Resources</vt:lpstr>
      <vt:lpstr>Resources</vt:lpstr>
      <vt:lpstr>Resources</vt:lpstr>
      <vt:lpstr>Feedback</vt:lpstr>
      <vt:lpstr>Thank You!  Please visit http://ccgpsmathematics9-12.wikispaces.com/  to share your feedback, ask questions, and share your ideas and resources! Please visit https://www.georgiastandards.org/Common-Core/Pages/Math.aspx to join the 9-12 Mathematics email listserve. Follow on Twitter! Follow @GaDOEMath</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dc:title>
  <dc:creator>James Pratt</dc:creator>
  <cp:lastModifiedBy>GaDOE</cp:lastModifiedBy>
  <cp:revision>851</cp:revision>
  <cp:lastPrinted>2013-08-07T13:12:14Z</cp:lastPrinted>
  <dcterms:created xsi:type="dcterms:W3CDTF">2012-04-02T19:02:51Z</dcterms:created>
  <dcterms:modified xsi:type="dcterms:W3CDTF">2013-08-13T11:49:03Z</dcterms:modified>
</cp:coreProperties>
</file>